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sldIdLst>
    <p:sldId id="2147478979" r:id="rId5"/>
    <p:sldId id="2147478985" r:id="rId6"/>
    <p:sldId id="2147479048" r:id="rId7"/>
    <p:sldId id="2147479050" r:id="rId8"/>
    <p:sldId id="2147479049" r:id="rId9"/>
    <p:sldId id="2147479051" r:id="rId10"/>
    <p:sldId id="2147479052" r:id="rId11"/>
    <p:sldId id="2147479053" r:id="rId12"/>
    <p:sldId id="2147479054" r:id="rId13"/>
    <p:sldId id="2147479055" r:id="rId14"/>
    <p:sldId id="4147" r:id="rId15"/>
    <p:sldId id="2147479056" r:id="rId16"/>
    <p:sldId id="2147479057" r:id="rId17"/>
    <p:sldId id="2147479058" r:id="rId18"/>
    <p:sldId id="2147479066" r:id="rId19"/>
    <p:sldId id="2147479067" r:id="rId20"/>
    <p:sldId id="2147479068" r:id="rId21"/>
    <p:sldId id="2147479069" r:id="rId22"/>
    <p:sldId id="2147479070" r:id="rId23"/>
    <p:sldId id="2147479071" r:id="rId24"/>
    <p:sldId id="2147479062" r:id="rId25"/>
    <p:sldId id="2147479072" r:id="rId26"/>
    <p:sldId id="2147479073" r:id="rId27"/>
    <p:sldId id="2147479065" r:id="rId28"/>
    <p:sldId id="4146" r:id="rId29"/>
    <p:sldId id="2147479074" r:id="rId30"/>
    <p:sldId id="2147479075" r:id="rId31"/>
    <p:sldId id="2147479076" r:id="rId32"/>
    <p:sldId id="2147479077" r:id="rId33"/>
    <p:sldId id="2147479078" r:id="rId34"/>
    <p:sldId id="2147479079" r:id="rId35"/>
    <p:sldId id="2147479080" r:id="rId36"/>
    <p:sldId id="2147479081" r:id="rId37"/>
    <p:sldId id="2147479082" r:id="rId38"/>
    <p:sldId id="2147479083" r:id="rId39"/>
    <p:sldId id="2147479084" r:id="rId40"/>
    <p:sldId id="2147479085" r:id="rId41"/>
    <p:sldId id="2147479086" r:id="rId42"/>
    <p:sldId id="2147479087" r:id="rId43"/>
    <p:sldId id="2147479088" r:id="rId44"/>
    <p:sldId id="2147479089" r:id="rId45"/>
    <p:sldId id="2147479090" r:id="rId46"/>
    <p:sldId id="2147479091" r:id="rId47"/>
    <p:sldId id="2147479092" r:id="rId48"/>
    <p:sldId id="2147479093" r:id="rId49"/>
    <p:sldId id="2147479094" r:id="rId50"/>
    <p:sldId id="2147479095" r:id="rId51"/>
    <p:sldId id="2147479096" r:id="rId52"/>
    <p:sldId id="2147479097" r:id="rId53"/>
    <p:sldId id="2147479098" r:id="rId54"/>
    <p:sldId id="2147479099" r:id="rId55"/>
    <p:sldId id="2147479100" r:id="rId56"/>
    <p:sldId id="2147479101" r:id="rId57"/>
    <p:sldId id="2147479102" r:id="rId58"/>
    <p:sldId id="2147479103" r:id="rId59"/>
    <p:sldId id="2147479104" r:id="rId60"/>
    <p:sldId id="2147479105" r:id="rId61"/>
    <p:sldId id="2147479106" r:id="rId62"/>
    <p:sldId id="2147479107" r:id="rId63"/>
    <p:sldId id="2147479108" r:id="rId64"/>
    <p:sldId id="2147479109" r:id="rId65"/>
    <p:sldId id="2147479110" r:id="rId66"/>
    <p:sldId id="2147479111" r:id="rId67"/>
    <p:sldId id="2147479112" r:id="rId68"/>
    <p:sldId id="2147479060" r:id="rId69"/>
    <p:sldId id="2147479114" r:id="rId70"/>
    <p:sldId id="2147479115" r:id="rId71"/>
    <p:sldId id="2147479046" r:id="rId7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E27"/>
    <a:srgbClr val="EDF4B6"/>
    <a:srgbClr val="DCE5F4"/>
    <a:srgbClr val="4472C4"/>
    <a:srgbClr val="E5EBF7"/>
    <a:srgbClr val="000000"/>
    <a:srgbClr val="87C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734D4E-4403-13E1-4D88-EC24213041B6}" v="104" dt="2024-10-21T13:41:24.471"/>
    <p1510:client id="{26A5D289-E407-6A6B-C443-AFA10C46A89A}" v="107" dt="2024-10-21T13:46:59.393"/>
    <p1510:client id="{2CBF6260-AE8F-6BAB-A09D-8C4058ACE944}" v="10" dt="2024-10-21T13:37:13.25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3718B-5A21-4AE8-BEC1-B93ACD27D216}" type="datetimeFigureOut">
              <a:rPr lang="es-CO" smtClean="0"/>
              <a:t>29/11/2024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3DD1C-E5D7-465A-B6DC-F26419005807}" type="slidenum">
              <a:rPr lang="es-CO" smtClean="0"/>
              <a:t>‹Nº›</a:t>
            </a:fld>
            <a:endParaRPr lang="es-CO"/>
          </a:p>
        </p:txBody>
      </p:sp>
    </p:spTree>
    <p:extLst>
      <p:ext uri="{BB962C8B-B14F-4D97-AF65-F5344CB8AC3E}">
        <p14:creationId xmlns:p14="http://schemas.microsoft.com/office/powerpoint/2010/main" val="723227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a:t>
            </a:fld>
            <a:endPar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a:t>
            </a:fld>
            <a:endPar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45955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23</a:t>
            </a:fld>
            <a:endParaRPr kumimoji="0" lang="en-US" altLang="en-US" sz="1200" b="0" i="0" u="none" strike="noStrike" kern="1200" cap="none" spc="0" normalizeH="0" baseline="0" noProof="0" dirty="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23</a:t>
            </a:fld>
            <a:endParaRPr kumimoji="0" lang="en-US" altLang="en-US" sz="1400" b="0" i="0" u="none" strike="noStrike" kern="1200" cap="none" spc="0" normalizeH="0" baseline="0" noProof="0" dirty="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319631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903DD1C-E5D7-465A-B6DC-F26419005807}" type="slidenum">
              <a:rPr lang="es-CO" smtClean="0"/>
              <a:t>26</a:t>
            </a:fld>
            <a:endParaRPr lang="es-CO" dirty="0"/>
          </a:p>
        </p:txBody>
      </p:sp>
    </p:spTree>
    <p:extLst>
      <p:ext uri="{BB962C8B-B14F-4D97-AF65-F5344CB8AC3E}">
        <p14:creationId xmlns:p14="http://schemas.microsoft.com/office/powerpoint/2010/main" val="379019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28</a:t>
            </a:fld>
            <a:endPar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28</a:t>
            </a:fld>
            <a:endPar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45955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33</a:t>
            </a:fld>
            <a:endPar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33</a:t>
            </a:fld>
            <a:endPar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025408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34</a:t>
            </a:fld>
            <a:endPar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34</a:t>
            </a:fld>
            <a:endPar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45955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37</a:t>
            </a:fld>
            <a:endPar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37</a:t>
            </a:fld>
            <a:endPar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645955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9E9757-89AD-461C-AE67-94099892469D}"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331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41</a:t>
            </a:fld>
            <a:endPar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41</a:t>
            </a:fld>
            <a:endPar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64595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903DD1C-E5D7-465A-B6DC-F26419005807}" type="slidenum">
              <a:rPr lang="es-CO" smtClean="0"/>
              <a:t>42</a:t>
            </a:fld>
            <a:endParaRPr lang="es-CO"/>
          </a:p>
        </p:txBody>
      </p:sp>
    </p:spTree>
    <p:extLst>
      <p:ext uri="{BB962C8B-B14F-4D97-AF65-F5344CB8AC3E}">
        <p14:creationId xmlns:p14="http://schemas.microsoft.com/office/powerpoint/2010/main" val="3087849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903DD1C-E5D7-465A-B6DC-F26419005807}" type="slidenum">
              <a:rPr lang="es-CO" smtClean="0"/>
              <a:t>43</a:t>
            </a:fld>
            <a:endParaRPr lang="es-CO"/>
          </a:p>
        </p:txBody>
      </p:sp>
    </p:spTree>
    <p:extLst>
      <p:ext uri="{BB962C8B-B14F-4D97-AF65-F5344CB8AC3E}">
        <p14:creationId xmlns:p14="http://schemas.microsoft.com/office/powerpoint/2010/main" val="23559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4</a:t>
            </a:fld>
            <a:endPar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4</a:t>
            </a:fld>
            <a:endPar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45955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45</a:t>
            </a:fld>
            <a:endPar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45</a:t>
            </a:fld>
            <a:endPar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095162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903DD1C-E5D7-465A-B6DC-F26419005807}" type="slidenum">
              <a:rPr lang="es-CO" smtClean="0"/>
              <a:t>46</a:t>
            </a:fld>
            <a:endParaRPr lang="es-CO"/>
          </a:p>
        </p:txBody>
      </p:sp>
    </p:spTree>
    <p:extLst>
      <p:ext uri="{BB962C8B-B14F-4D97-AF65-F5344CB8AC3E}">
        <p14:creationId xmlns:p14="http://schemas.microsoft.com/office/powerpoint/2010/main" val="2435637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48</a:t>
            </a:fld>
            <a:endPar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48</a:t>
            </a:fld>
            <a:endPar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45955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53</a:t>
            </a:fld>
            <a:endPar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53</a:t>
            </a:fld>
            <a:endPar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1829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54</a:t>
            </a:fld>
            <a:endPar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54</a:t>
            </a:fld>
            <a:endPar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645955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903DD1C-E5D7-465A-B6DC-F26419005807}" type="slidenum">
              <a:rPr lang="es-CO" smtClean="0"/>
              <a:t>55</a:t>
            </a:fld>
            <a:endParaRPr lang="es-CO"/>
          </a:p>
        </p:txBody>
      </p:sp>
    </p:spTree>
    <p:extLst>
      <p:ext uri="{BB962C8B-B14F-4D97-AF65-F5344CB8AC3E}">
        <p14:creationId xmlns:p14="http://schemas.microsoft.com/office/powerpoint/2010/main" val="378484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903DD1C-E5D7-465A-B6DC-F26419005807}" type="slidenum">
              <a:rPr lang="es-CO" smtClean="0"/>
              <a:t>56</a:t>
            </a:fld>
            <a:endParaRPr lang="es-CO"/>
          </a:p>
        </p:txBody>
      </p:sp>
    </p:spTree>
    <p:extLst>
      <p:ext uri="{BB962C8B-B14F-4D97-AF65-F5344CB8AC3E}">
        <p14:creationId xmlns:p14="http://schemas.microsoft.com/office/powerpoint/2010/main" val="2690308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60</a:t>
            </a:fld>
            <a:endPar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60</a:t>
            </a:fld>
            <a:endPar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49086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61</a:t>
            </a:fld>
            <a:endPar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61</a:t>
            </a:fld>
            <a:endPar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568869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903DD1C-E5D7-465A-B6DC-F26419005807}" type="slidenum">
              <a:rPr lang="es-CO" smtClean="0"/>
              <a:t>62</a:t>
            </a:fld>
            <a:endParaRPr lang="es-CO"/>
          </a:p>
        </p:txBody>
      </p:sp>
    </p:spTree>
    <p:extLst>
      <p:ext uri="{BB962C8B-B14F-4D97-AF65-F5344CB8AC3E}">
        <p14:creationId xmlns:p14="http://schemas.microsoft.com/office/powerpoint/2010/main" val="215590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03DD1C-E5D7-465A-B6DC-F26419005807}" type="slidenum">
              <a:rPr kumimoji="0" lang="es-C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C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5677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903DD1C-E5D7-465A-B6DC-F26419005807}" type="slidenum">
              <a:rPr lang="es-CO" smtClean="0"/>
              <a:t>63</a:t>
            </a:fld>
            <a:endParaRPr lang="es-CO"/>
          </a:p>
        </p:txBody>
      </p:sp>
    </p:spTree>
    <p:extLst>
      <p:ext uri="{BB962C8B-B14F-4D97-AF65-F5344CB8AC3E}">
        <p14:creationId xmlns:p14="http://schemas.microsoft.com/office/powerpoint/2010/main" val="2224676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903DD1C-E5D7-465A-B6DC-F26419005807}" type="slidenum">
              <a:rPr lang="es-CO" smtClean="0"/>
              <a:t>64</a:t>
            </a:fld>
            <a:endParaRPr lang="es-CO"/>
          </a:p>
        </p:txBody>
      </p:sp>
    </p:spTree>
    <p:extLst>
      <p:ext uri="{BB962C8B-B14F-4D97-AF65-F5344CB8AC3E}">
        <p14:creationId xmlns:p14="http://schemas.microsoft.com/office/powerpoint/2010/main" val="1107619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9</a:t>
            </a:fld>
            <a:endPar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9</a:t>
            </a:fld>
            <a:endPar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4595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13</a:t>
            </a:fld>
            <a:endParaRPr kumimoji="0" lang="en-US" altLang="en-US" sz="1200" b="0" i="0" u="none" strike="noStrike" kern="1200" cap="none" spc="0" normalizeH="0" baseline="0" noProof="0" dirty="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13</a:t>
            </a:fld>
            <a:endParaRPr kumimoji="0" lang="en-US" altLang="en-US" sz="1400" b="0" i="0" u="none" strike="noStrike" kern="1200" cap="none" spc="0" normalizeH="0" baseline="0" noProof="0" dirty="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631439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15</a:t>
            </a:fld>
            <a:endParaRPr kumimoji="0" lang="en-US" altLang="en-US" sz="1200" b="0" i="0" u="none" strike="noStrike" kern="1200" cap="none" spc="0" normalizeH="0" baseline="0" noProof="0" dirty="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15</a:t>
            </a:fld>
            <a:endParaRPr kumimoji="0" lang="en-US" altLang="en-US" sz="1400" b="0" i="0" u="none" strike="noStrike" kern="1200" cap="none" spc="0" normalizeH="0" baseline="0" noProof="0" dirty="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160689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17</a:t>
            </a:fld>
            <a:endParaRPr kumimoji="0" lang="en-US" altLang="en-US" sz="1200" b="0" i="0" u="none" strike="noStrike" kern="1200" cap="none" spc="0" normalizeH="0" baseline="0" noProof="0" dirty="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17</a:t>
            </a:fld>
            <a:endParaRPr kumimoji="0" lang="en-US" altLang="en-US" sz="1400" b="0" i="0" u="none" strike="noStrike" kern="1200" cap="none" spc="0" normalizeH="0" baseline="0" noProof="0" dirty="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14263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19</a:t>
            </a:fld>
            <a:endParaRPr kumimoji="0" lang="en-US" altLang="en-US" sz="1200" b="0" i="0" u="none" strike="noStrike" kern="1200" cap="none" spc="0" normalizeH="0" baseline="0" noProof="0" dirty="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19</a:t>
            </a:fld>
            <a:endParaRPr kumimoji="0" lang="en-US" altLang="en-US" sz="1400" b="0" i="0" u="none" strike="noStrike" kern="1200" cap="none" spc="0" normalizeH="0" baseline="0" noProof="0" dirty="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347606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52B4C8-E293-8440-BE5D-74C24DB55589}" type="slidenum">
              <a:rPr kumimoji="0" lang="en-US" altLang="en-US" sz="12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21</a:t>
            </a:fld>
            <a:endParaRPr kumimoji="0" lang="en-US" altLang="en-US" sz="1200" b="0" i="0" u="none" strike="noStrike" kern="1200" cap="none" spc="0" normalizeH="0" baseline="0" noProof="0" dirty="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7E9F37-C258-0146-AB07-0A6F63C09269}" type="slidenum">
              <a:rPr kumimoji="0" lang="en-US" altLang="en-US" sz="1400" b="0" i="0" u="none" strike="noStrike" kern="1200" cap="none" spc="0" normalizeH="0" baseline="0" noProof="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rPr>
              <a:pPr marL="0" marR="0" lvl="0" indent="0" algn="r" defTabSz="1828434"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21</a:t>
            </a:fld>
            <a:endParaRPr kumimoji="0" lang="en-US" altLang="en-US" sz="1400" b="0" i="0" u="none" strike="noStrike" kern="1200" cap="none" spc="0" normalizeH="0" baseline="0" noProof="0" dirty="0">
              <a:ln>
                <a:noFill/>
              </a:ln>
              <a:solidFill>
                <a:srgbClr val="000000"/>
              </a:solidFill>
              <a:effectLst/>
              <a:uLnTx/>
              <a:uFillTx/>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53772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29/11/2024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29/11/2024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29/11/2024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nicial Azul">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15D139F-A766-F4FE-188B-3F4C790426CD}"/>
              </a:ext>
            </a:extLst>
          </p:cNvPr>
          <p:cNvGraphicFramePr>
            <a:graphicFrameLocks noChangeAspect="1"/>
          </p:cNvGraphicFramePr>
          <p:nvPr userDrawn="1">
            <p:custDataLst>
              <p:tags r:id="rId1"/>
            </p:custDataLst>
            <p:extLst>
              <p:ext uri="{D42A27DB-BD31-4B8C-83A1-F6EECF244321}">
                <p14:modId xmlns:p14="http://schemas.microsoft.com/office/powerpoint/2010/main" val="4058337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7" name="think-cell data - do not delete" hidden="1">
                        <a:extLst>
                          <a:ext uri="{FF2B5EF4-FFF2-40B4-BE49-F238E27FC236}">
                            <a16:creationId xmlns:a16="http://schemas.microsoft.com/office/drawing/2014/main" id="{115D139F-A766-F4FE-188B-3F4C790426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Imagen 7">
            <a:extLst>
              <a:ext uri="{FF2B5EF4-FFF2-40B4-BE49-F238E27FC236}">
                <a16:creationId xmlns:a16="http://schemas.microsoft.com/office/drawing/2014/main" id="{198E659D-E55E-F1EC-AB89-5053E83B646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Imagen 8">
            <a:extLst>
              <a:ext uri="{FF2B5EF4-FFF2-40B4-BE49-F238E27FC236}">
                <a16:creationId xmlns:a16="http://schemas.microsoft.com/office/drawing/2014/main" id="{AB4D64CB-AF43-747A-7101-2A83408CEBBA}"/>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3026" y="6304102"/>
            <a:ext cx="631824" cy="553898"/>
          </a:xfrm>
          <a:prstGeom prst="rect">
            <a:avLst/>
          </a:prstGeom>
        </p:spPr>
      </p:pic>
      <p:pic>
        <p:nvPicPr>
          <p:cNvPr id="12" name="Imagen 11" descr="Icono&#10;&#10;Descripción generada automáticamente con confianza baja">
            <a:extLst>
              <a:ext uri="{FF2B5EF4-FFF2-40B4-BE49-F238E27FC236}">
                <a16:creationId xmlns:a16="http://schemas.microsoft.com/office/drawing/2014/main" id="{D787DC97-3734-99A8-720B-AD35DCF2E812}"/>
              </a:ext>
            </a:extLst>
          </p:cNvPr>
          <p:cNvPicPr>
            <a:picLocks noChangeAspect="1"/>
          </p:cNvPicPr>
          <p:nvPr userDrawn="1"/>
        </p:nvPicPr>
        <p:blipFill rotWithShape="1">
          <a:blip r:embed="rId7" cstate="email">
            <a:biLevel thresh="75000"/>
            <a:extLst>
              <a:ext uri="{28A0092B-C50C-407E-A947-70E740481C1C}">
                <a14:useLocalDpi xmlns:a14="http://schemas.microsoft.com/office/drawing/2010/main"/>
              </a:ext>
            </a:extLst>
          </a:blip>
          <a:srcRect/>
          <a:stretch/>
        </p:blipFill>
        <p:spPr>
          <a:xfrm>
            <a:off x="11771505" y="78051"/>
            <a:ext cx="335010" cy="474399"/>
          </a:xfrm>
          <a:prstGeom prst="rect">
            <a:avLst/>
          </a:prstGeom>
        </p:spPr>
      </p:pic>
    </p:spTree>
    <p:extLst>
      <p:ext uri="{BB962C8B-B14F-4D97-AF65-F5344CB8AC3E}">
        <p14:creationId xmlns:p14="http://schemas.microsoft.com/office/powerpoint/2010/main" val="2930779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fidencial en Blanco">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921FDEA-4CDE-9D46-19C9-320226B6825F}"/>
              </a:ext>
            </a:extLst>
          </p:cNvPr>
          <p:cNvGraphicFramePr>
            <a:graphicFrameLocks noChangeAspect="1"/>
          </p:cNvGraphicFramePr>
          <p:nvPr userDrawn="1">
            <p:custDataLst>
              <p:tags r:id="rId1"/>
            </p:custDataLst>
            <p:extLst>
              <p:ext uri="{D42A27DB-BD31-4B8C-83A1-F6EECF244321}">
                <p14:modId xmlns:p14="http://schemas.microsoft.com/office/powerpoint/2010/main" val="3318003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3" name="think-cell data - do not delete" hidden="1">
                        <a:extLst>
                          <a:ext uri="{FF2B5EF4-FFF2-40B4-BE49-F238E27FC236}">
                            <a16:creationId xmlns:a16="http://schemas.microsoft.com/office/drawing/2014/main" id="{5921FDEA-4CDE-9D46-19C9-320226B682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Imagen 1">
            <a:extLst>
              <a:ext uri="{FF2B5EF4-FFF2-40B4-BE49-F238E27FC236}">
                <a16:creationId xmlns:a16="http://schemas.microsoft.com/office/drawing/2014/main" id="{BFCBA000-BAB4-2ED3-B5DF-82E972C0E117}"/>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Imagen 5">
            <a:extLst>
              <a:ext uri="{FF2B5EF4-FFF2-40B4-BE49-F238E27FC236}">
                <a16:creationId xmlns:a16="http://schemas.microsoft.com/office/drawing/2014/main" id="{8A341F65-E195-A149-FEAF-C1DA8C29BDD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1758141" y="40791"/>
            <a:ext cx="382360" cy="553418"/>
          </a:xfrm>
          <a:prstGeom prst="rect">
            <a:avLst/>
          </a:prstGeom>
        </p:spPr>
      </p:pic>
      <p:sp>
        <p:nvSpPr>
          <p:cNvPr id="7" name="CuadroTexto 6">
            <a:extLst>
              <a:ext uri="{FF2B5EF4-FFF2-40B4-BE49-F238E27FC236}">
                <a16:creationId xmlns:a16="http://schemas.microsoft.com/office/drawing/2014/main" id="{0CFC9A1B-5B51-5BE6-C48D-BE86B1161452}"/>
              </a:ext>
            </a:extLst>
          </p:cNvPr>
          <p:cNvSpPr txBox="1"/>
          <p:nvPr userDrawn="1"/>
        </p:nvSpPr>
        <p:spPr>
          <a:xfrm>
            <a:off x="11634751" y="937711"/>
            <a:ext cx="440623" cy="5060108"/>
          </a:xfrm>
          <a:prstGeom prst="rect">
            <a:avLst/>
          </a:prstGeom>
          <a:noFill/>
        </p:spPr>
        <p:txBody>
          <a:bodyPr vert="vert270"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180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rPr>
              <a:t>CONFIDENCIAL</a:t>
            </a:r>
          </a:p>
        </p:txBody>
      </p:sp>
      <p:pic>
        <p:nvPicPr>
          <p:cNvPr id="8" name="Imagen 7">
            <a:extLst>
              <a:ext uri="{FF2B5EF4-FFF2-40B4-BE49-F238E27FC236}">
                <a16:creationId xmlns:a16="http://schemas.microsoft.com/office/drawing/2014/main" id="{7B360C16-80BB-CF6F-EA3C-3EB16B348E98}"/>
              </a:ext>
            </a:extLst>
          </p:cNvPr>
          <p:cNvPicPr>
            <a:picLocks noChangeAspect="1"/>
          </p:cNvPicPr>
          <p:nvPr userDrawn="1"/>
        </p:nvPicPr>
        <p:blipFill rotWithShape="1">
          <a:blip r:embed="rId7" cstate="email">
            <a:duotone>
              <a:prstClr val="black"/>
              <a:schemeClr val="accent4">
                <a:tint val="45000"/>
                <a:satMod val="400000"/>
              </a:schemeClr>
            </a:duotone>
            <a:extLst>
              <a:ext uri="{28A0092B-C50C-407E-A947-70E740481C1C}">
                <a14:useLocalDpi xmlns:a14="http://schemas.microsoft.com/office/drawing/2010/main"/>
              </a:ext>
            </a:extLst>
          </a:blip>
          <a:srcRect l="30619" t="8772" r="37440" b="46245"/>
          <a:stretch/>
        </p:blipFill>
        <p:spPr>
          <a:xfrm rot="11406440">
            <a:off x="-11548" y="6455698"/>
            <a:ext cx="438770" cy="433763"/>
          </a:xfrm>
          <a:prstGeom prst="chord">
            <a:avLst>
              <a:gd name="adj1" fmla="val 1857073"/>
              <a:gd name="adj2" fmla="val 13701375"/>
            </a:avLst>
          </a:prstGeom>
        </p:spPr>
      </p:pic>
      <p:sp>
        <p:nvSpPr>
          <p:cNvPr id="9" name="CuadroTexto 8">
            <a:extLst>
              <a:ext uri="{FF2B5EF4-FFF2-40B4-BE49-F238E27FC236}">
                <a16:creationId xmlns:a16="http://schemas.microsoft.com/office/drawing/2014/main" id="{EB27E77C-11D8-A7D4-3A8F-F33B8AABB768}"/>
              </a:ext>
            </a:extLst>
          </p:cNvPr>
          <p:cNvSpPr txBox="1"/>
          <p:nvPr userDrawn="1"/>
        </p:nvSpPr>
        <p:spPr>
          <a:xfrm>
            <a:off x="-44367" y="6556554"/>
            <a:ext cx="384287" cy="307777"/>
          </a:xfrm>
          <a:prstGeom prst="rect">
            <a:avLst/>
          </a:prstGeom>
          <a:noFill/>
        </p:spPr>
        <p:txBody>
          <a:bodyPr wrap="square" lIns="0" tIns="0" rIns="0" bIns="0" anchor="ctr" anchorCtr="0">
            <a:noAutofit/>
          </a:bodyPr>
          <a:lstStyle/>
          <a:p>
            <a:pPr algn="ctr"/>
            <a:fld id="{41E088A4-D2D8-6546-95D4-25715671DAEB}" type="slidenum">
              <a:rPr lang="es-CO" sz="700" smtClean="0">
                <a:latin typeface="Arial" panose="020B0604020202020204" pitchFamily="34" charset="0"/>
                <a:cs typeface="Arial" panose="020B0604020202020204" pitchFamily="34" charset="0"/>
              </a:rPr>
              <a:pPr algn="ctr"/>
              <a:t>‹Nº›</a:t>
            </a:fld>
            <a:endParaRPr lang="es-CO" sz="70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CF1A886D-7722-C4A3-C1D9-3A433CE60174}"/>
              </a:ext>
            </a:extLst>
          </p:cNvPr>
          <p:cNvSpPr/>
          <p:nvPr userDrawn="1"/>
        </p:nvSpPr>
        <p:spPr>
          <a:xfrm>
            <a:off x="0" y="849745"/>
            <a:ext cx="440623" cy="52370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82000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Inicial Blanco">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70E380D-472B-A61B-B766-DBC6D86E992D}"/>
              </a:ext>
            </a:extLst>
          </p:cNvPr>
          <p:cNvGraphicFramePr>
            <a:graphicFrameLocks noChangeAspect="1"/>
          </p:cNvGraphicFramePr>
          <p:nvPr userDrawn="1">
            <p:custDataLst>
              <p:tags r:id="rId1"/>
            </p:custDataLst>
            <p:extLst>
              <p:ext uri="{D42A27DB-BD31-4B8C-83A1-F6EECF244321}">
                <p14:modId xmlns:p14="http://schemas.microsoft.com/office/powerpoint/2010/main" val="2428233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3" name="think-cell data - do not delete" hidden="1">
                        <a:extLst>
                          <a:ext uri="{FF2B5EF4-FFF2-40B4-BE49-F238E27FC236}">
                            <a16:creationId xmlns:a16="http://schemas.microsoft.com/office/drawing/2014/main" id="{A70E380D-472B-A61B-B766-DBC6D86E99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id="{7ED0AE03-3AFE-8265-93C1-0C7B7637CB9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7FE60D3B-0964-BA30-D3A4-C7F0E332D39F}"/>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9526" y="6283007"/>
            <a:ext cx="666750" cy="584518"/>
          </a:xfrm>
          <a:prstGeom prst="rect">
            <a:avLst/>
          </a:prstGeom>
        </p:spPr>
      </p:pic>
      <p:pic>
        <p:nvPicPr>
          <p:cNvPr id="7" name="Imagen 6">
            <a:extLst>
              <a:ext uri="{FF2B5EF4-FFF2-40B4-BE49-F238E27FC236}">
                <a16:creationId xmlns:a16="http://schemas.microsoft.com/office/drawing/2014/main" id="{48547E3E-723B-46E3-9D2E-DAE394A296AB}"/>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1758141" y="40791"/>
            <a:ext cx="382360" cy="553418"/>
          </a:xfrm>
          <a:prstGeom prst="rect">
            <a:avLst/>
          </a:prstGeom>
        </p:spPr>
      </p:pic>
    </p:spTree>
    <p:extLst>
      <p:ext uri="{BB962C8B-B14F-4D97-AF65-F5344CB8AC3E}">
        <p14:creationId xmlns:p14="http://schemas.microsoft.com/office/powerpoint/2010/main" val="166122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I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358C0AF-DDD8-2CBA-E846-D11F23880129}"/>
              </a:ext>
            </a:extLst>
          </p:cNvPr>
          <p:cNvGraphicFramePr>
            <a:graphicFrameLocks noChangeAspect="1"/>
          </p:cNvGraphicFramePr>
          <p:nvPr userDrawn="1">
            <p:custDataLst>
              <p:tags r:id="rId1"/>
            </p:custDataLst>
            <p:extLst>
              <p:ext uri="{D42A27DB-BD31-4B8C-83A1-F6EECF244321}">
                <p14:modId xmlns:p14="http://schemas.microsoft.com/office/powerpoint/2010/main" val="917829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3" name="think-cell data - do not delete" hidden="1">
                        <a:extLst>
                          <a:ext uri="{FF2B5EF4-FFF2-40B4-BE49-F238E27FC236}">
                            <a16:creationId xmlns:a16="http://schemas.microsoft.com/office/drawing/2014/main" id="{F358C0AF-DDD8-2CBA-E846-D11F238801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id="{3E843D77-5413-70BB-00A0-FA74D018B822}"/>
              </a:ext>
            </a:extLst>
          </p:cNvPr>
          <p:cNvPicPr>
            <a:picLocks noChangeAspect="1"/>
          </p:cNvPicPr>
          <p:nvPr userDrawn="1"/>
        </p:nvPicPr>
        <p:blipFill>
          <a:blip r:embed="rId5"/>
          <a:stretch>
            <a:fillRect/>
          </a:stretch>
        </p:blipFill>
        <p:spPr>
          <a:xfrm>
            <a:off x="0" y="-11882"/>
            <a:ext cx="12192000" cy="6881763"/>
          </a:xfrm>
          <a:prstGeom prst="rect">
            <a:avLst/>
          </a:prstGeom>
        </p:spPr>
      </p:pic>
      <p:sp>
        <p:nvSpPr>
          <p:cNvPr id="2" name="CuadroTexto 1">
            <a:extLst>
              <a:ext uri="{FF2B5EF4-FFF2-40B4-BE49-F238E27FC236}">
                <a16:creationId xmlns:a16="http://schemas.microsoft.com/office/drawing/2014/main" id="{FEDC98B6-C56F-96D1-8D7E-40FE22E6EA0F}"/>
              </a:ext>
            </a:extLst>
          </p:cNvPr>
          <p:cNvSpPr txBox="1"/>
          <p:nvPr userDrawn="1"/>
        </p:nvSpPr>
        <p:spPr>
          <a:xfrm>
            <a:off x="822601" y="2875002"/>
            <a:ext cx="3857146"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¡Gracias!</a:t>
            </a:r>
          </a:p>
        </p:txBody>
      </p:sp>
    </p:spTree>
    <p:extLst>
      <p:ext uri="{BB962C8B-B14F-4D97-AF65-F5344CB8AC3E}">
        <p14:creationId xmlns:p14="http://schemas.microsoft.com/office/powerpoint/2010/main" val="1180250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08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29/11/2024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29/11/2024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29/11/2024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29/11/2024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29/11/2024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29/11/2024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29/11/2024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29/11/2024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t>29/11/2024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12.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20.svg"/><Relationship Id="rId5" Type="http://schemas.openxmlformats.org/officeDocument/2006/relationships/image" Target="../media/image13.png"/><Relationship Id="rId10" Type="http://schemas.openxmlformats.org/officeDocument/2006/relationships/image" Target="../media/image19.png"/><Relationship Id="rId4" Type="http://schemas.openxmlformats.org/officeDocument/2006/relationships/image" Target="../media/image12.svg"/><Relationship Id="rId9"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svg"/><Relationship Id="rId3" Type="http://schemas.openxmlformats.org/officeDocument/2006/relationships/image" Target="../media/image15.png"/><Relationship Id="rId7" Type="http://schemas.openxmlformats.org/officeDocument/2006/relationships/image" Target="../media/image27.png"/><Relationship Id="rId12"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2.emf"/><Relationship Id="rId5" Type="http://schemas.openxmlformats.org/officeDocument/2006/relationships/image" Target="../media/image28.jpeg"/><Relationship Id="rId10" Type="http://schemas.openxmlformats.org/officeDocument/2006/relationships/image" Target="../media/image31.svg"/><Relationship Id="rId4" Type="http://schemas.openxmlformats.org/officeDocument/2006/relationships/image" Target="../media/image18.pn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tags" Target="../tags/tag12.xml"/><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26.pn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12.svg"/><Relationship Id="rId9"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5.jpeg"/><Relationship Id="rId3" Type="http://schemas.openxmlformats.org/officeDocument/2006/relationships/image" Target="../media/image15.png"/><Relationship Id="rId7" Type="http://schemas.openxmlformats.org/officeDocument/2006/relationships/image" Target="../media/image27.png"/><Relationship Id="rId12" Type="http://schemas.openxmlformats.org/officeDocument/2006/relationships/image" Target="../media/image34.sv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3.png"/><Relationship Id="rId5" Type="http://schemas.openxmlformats.org/officeDocument/2006/relationships/image" Target="../media/image28.jpeg"/><Relationship Id="rId10" Type="http://schemas.openxmlformats.org/officeDocument/2006/relationships/image" Target="../media/image31.svg"/><Relationship Id="rId4" Type="http://schemas.openxmlformats.org/officeDocument/2006/relationships/image" Target="../media/image18.png"/><Relationship Id="rId9"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image" Target="../media/image1.emf"/></Relationships>
</file>

<file path=ppt/slides/_rels/slide4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26.pn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12.svg"/><Relationship Id="rId9"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1.emf"/></Relationships>
</file>

<file path=ppt/slides/_rels/slide4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12.svg"/><Relationship Id="rId9"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image" Target="../media/image1.emf"/></Relationships>
</file>

<file path=ppt/slides/_rels/slide5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5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6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5D56C24-6DAC-B5B8-E960-B80C06FF0B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4" name="think-cell data - do not delete" hidden="1">
                        <a:extLst>
                          <a:ext uri="{FF2B5EF4-FFF2-40B4-BE49-F238E27FC236}">
                            <a16:creationId xmlns:a16="http://schemas.microsoft.com/office/drawing/2014/main" id="{25D56C24-6DAC-B5B8-E960-B80C06FF0B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3E20E765-5A55-CEB3-23E7-5A1ABFA83E06}"/>
              </a:ext>
            </a:extLst>
          </p:cNvPr>
          <p:cNvSpPr txBox="1"/>
          <p:nvPr/>
        </p:nvSpPr>
        <p:spPr>
          <a:xfrm>
            <a:off x="6420748" y="2579864"/>
            <a:ext cx="5153026" cy="2038502"/>
          </a:xfrm>
          <a:prstGeom prst="rect">
            <a:avLst/>
          </a:prstGeom>
          <a:noFill/>
        </p:spPr>
        <p:txBody>
          <a:bodyPr wrap="square" lIns="0" tIns="0" rIns="0" bIns="0" rtlCol="0" anchor="ctr" anchorCtr="0">
            <a:noAutofit/>
          </a:bodyPr>
          <a:lstStyle/>
          <a:p>
            <a:pPr algn="ctr">
              <a:defRPr/>
            </a:pPr>
            <a:r>
              <a:rPr lang="es-CO" sz="3600" b="1" dirty="0">
                <a:solidFill>
                  <a:srgbClr val="C8DE26"/>
                </a:solidFill>
                <a:latin typeface="Arial"/>
                <a:cs typeface="Arial"/>
              </a:rPr>
              <a:t>Informe consolidado Q3 Macroprocesos</a:t>
            </a:r>
            <a:endParaRPr lang="es-CO" sz="3600" b="1" i="0" u="none" strike="noStrike" kern="1200" cap="none" spc="0" normalizeH="0" baseline="0" noProof="0" dirty="0">
              <a:ln>
                <a:noFill/>
              </a:ln>
              <a:solidFill>
                <a:srgbClr val="C8DE26"/>
              </a:solidFill>
              <a:effectLst/>
              <a:uLnTx/>
              <a:uFillTx/>
              <a:latin typeface="Arial" panose="020B0604020202020204" pitchFamily="34" charset="0"/>
              <a:cs typeface="Arial" panose="020B0604020202020204" pitchFamily="34" charset="0"/>
            </a:endParaRPr>
          </a:p>
        </p:txBody>
      </p:sp>
      <p:sp>
        <p:nvSpPr>
          <p:cNvPr id="7" name="Rectángulo redondeado 4">
            <a:extLst>
              <a:ext uri="{FF2B5EF4-FFF2-40B4-BE49-F238E27FC236}">
                <a16:creationId xmlns:a16="http://schemas.microsoft.com/office/drawing/2014/main" id="{B39B5873-CE0D-ABB7-7BE0-4FF863E15792}"/>
              </a:ext>
            </a:extLst>
          </p:cNvPr>
          <p:cNvSpPr/>
          <p:nvPr/>
        </p:nvSpPr>
        <p:spPr>
          <a:xfrm>
            <a:off x="7671375" y="4459049"/>
            <a:ext cx="2412835" cy="318633"/>
          </a:xfrm>
          <a:prstGeom prst="roundRect">
            <a:avLst>
              <a:gd name="adj" fmla="val 30313"/>
            </a:avLst>
          </a:prstGeom>
          <a:solidFill>
            <a:srgbClr val="C2D82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1">
                <a:solidFill>
                  <a:srgbClr val="10476B"/>
                </a:solidFill>
                <a:latin typeface="Arial"/>
                <a:cs typeface="Arial"/>
              </a:rPr>
              <a:t>2024</a:t>
            </a:r>
            <a:endParaRPr kumimoji="0" lang="es-CO" sz="2000" b="1" u="none" strike="noStrike" kern="1200" cap="none" spc="0" normalizeH="0" baseline="0" noProof="0">
              <a:ln>
                <a:noFill/>
              </a:ln>
              <a:solidFill>
                <a:srgbClr val="10476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809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66881" y="2168357"/>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algn="ctr" defTabSz="914217">
              <a:defRPr/>
            </a:pPr>
            <a:endParaRPr lang="en-US" b="1">
              <a:solidFill>
                <a:schemeClr val="bg1"/>
              </a:solidFill>
              <a:latin typeface="Arial" panose="020B0604020202020204" pitchFamily="34" charset="0"/>
              <a:cs typeface="Arial" panose="020B0604020202020204" pitchFamily="34" charset="0"/>
            </a:endParaRPr>
          </a:p>
        </p:txBody>
      </p:sp>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66879" y="4658386"/>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algn="ctr"/>
            <a:endParaRPr lang="es-ES_tradnl" sz="1800" b="1">
              <a:solidFill>
                <a:schemeClr val="accent1">
                  <a:lumMod val="50000"/>
                </a:schemeClr>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D3AA15B-FABB-BE65-6948-A3D71DC303B0}"/>
              </a:ext>
            </a:extLst>
          </p:cNvPr>
          <p:cNvSpPr txBox="1"/>
          <p:nvPr/>
        </p:nvSpPr>
        <p:spPr>
          <a:xfrm>
            <a:off x="130498" y="-31715"/>
            <a:ext cx="8019952" cy="769441"/>
          </a:xfrm>
          <a:prstGeom prst="rect">
            <a:avLst/>
          </a:prstGeom>
          <a:noFill/>
        </p:spPr>
        <p:txBody>
          <a:bodyPr wrap="non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algn="l" rtl="0" fontAlgn="base"/>
            <a:r>
              <a:rPr lang="es-ES" sz="2000" b="1" i="0" u="none" strike="noStrike" dirty="0">
                <a:solidFill>
                  <a:schemeClr val="bg1">
                    <a:lumMod val="50000"/>
                  </a:schemeClr>
                </a:solidFill>
                <a:effectLst/>
                <a:latin typeface="Arial"/>
                <a:cs typeface="Arial"/>
              </a:rPr>
              <a:t>Macroproceso </a:t>
            </a:r>
            <a:r>
              <a:rPr lang="es-MX" sz="2000" b="1" i="0" u="none" strike="noStrike" dirty="0">
                <a:solidFill>
                  <a:schemeClr val="bg1">
                    <a:lumMod val="50000"/>
                  </a:schemeClr>
                </a:solidFill>
                <a:effectLst/>
                <a:latin typeface="Arial"/>
                <a:cs typeface="Arial"/>
              </a:rPr>
              <a:t>Comercial</a:t>
            </a:r>
            <a:endParaRPr lang="en-US" sz="2000" b="1" i="0" dirty="0">
              <a:solidFill>
                <a:schemeClr val="bg1">
                  <a:lumMod val="50000"/>
                </a:schemeClr>
              </a:solidFill>
              <a:effectLst/>
              <a:highlight>
                <a:srgbClr val="FFFF00"/>
              </a:highlight>
              <a:latin typeface="Segoe UI" panose="020B0502040204020203" pitchFamily="34" charset="0"/>
            </a:endParaRP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58518" y="778217"/>
            <a:ext cx="11281765" cy="840201"/>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Comercial,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hemos adelantado las siguientes acciones:</a:t>
            </a:r>
            <a:endParaRPr lang="es-CO" sz="1600" dirty="0">
              <a:solidFill>
                <a:schemeClr val="tx1">
                  <a:lumMod val="95000"/>
                  <a:lumOff val="5000"/>
                </a:schemeClr>
              </a:solidFill>
              <a:latin typeface="Arial"/>
              <a:cs typeface="Arial"/>
            </a:endParaRPr>
          </a:p>
        </p:txBody>
      </p:sp>
      <p:sp>
        <p:nvSpPr>
          <p:cNvPr id="7" name="Elipse 6">
            <a:extLst>
              <a:ext uri="{FF2B5EF4-FFF2-40B4-BE49-F238E27FC236}">
                <a16:creationId xmlns:a16="http://schemas.microsoft.com/office/drawing/2014/main" id="{6FE16F3F-E937-9211-C630-596AD295E00D}"/>
              </a:ext>
            </a:extLst>
          </p:cNvPr>
          <p:cNvSpPr/>
          <p:nvPr/>
        </p:nvSpPr>
        <p:spPr>
          <a:xfrm>
            <a:off x="394670" y="2098291"/>
            <a:ext cx="1272209" cy="1254705"/>
          </a:xfrm>
          <a:prstGeom prst="ellipse">
            <a:avLst/>
          </a:prstGeom>
          <a:solidFill>
            <a:schemeClr val="bg1"/>
          </a:solidFill>
          <a:ln w="57150">
            <a:solidFill>
              <a:schemeClr val="accent1">
                <a:lumMod val="50000"/>
              </a:schemeClr>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sp>
        <p:nvSpPr>
          <p:cNvPr id="15" name="Elipse 14">
            <a:extLst>
              <a:ext uri="{FF2B5EF4-FFF2-40B4-BE49-F238E27FC236}">
                <a16:creationId xmlns:a16="http://schemas.microsoft.com/office/drawing/2014/main" id="{72F1B9A6-10FD-C969-C079-A461656B6FB1}"/>
              </a:ext>
            </a:extLst>
          </p:cNvPr>
          <p:cNvSpPr/>
          <p:nvPr/>
        </p:nvSpPr>
        <p:spPr>
          <a:xfrm>
            <a:off x="394671" y="4528625"/>
            <a:ext cx="1272209" cy="1254705"/>
          </a:xfrm>
          <a:prstGeom prst="ellipse">
            <a:avLst/>
          </a:prstGeom>
          <a:solidFill>
            <a:schemeClr val="bg1"/>
          </a:solidFill>
          <a:ln w="57150">
            <a:solidFill>
              <a:srgbClr val="C7DE27"/>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2"/>
          <a:stretch>
            <a:fillRect/>
          </a:stretch>
        </p:blipFill>
        <p:spPr>
          <a:xfrm>
            <a:off x="679592" y="4804794"/>
            <a:ext cx="702365" cy="702365"/>
          </a:xfrm>
          <a:prstGeom prst="rect">
            <a:avLst/>
          </a:prstGeom>
        </p:spPr>
      </p:pic>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3"/>
          <a:stretch>
            <a:fillRect/>
          </a:stretch>
        </p:blipFill>
        <p:spPr>
          <a:xfrm>
            <a:off x="636155" y="2293044"/>
            <a:ext cx="870491" cy="870491"/>
          </a:xfrm>
          <a:prstGeom prst="rect">
            <a:avLst/>
          </a:prstGeom>
        </p:spPr>
      </p:pic>
      <p:sp>
        <p:nvSpPr>
          <p:cNvPr id="22" name="CuadroTexto 21">
            <a:extLst>
              <a:ext uri="{FF2B5EF4-FFF2-40B4-BE49-F238E27FC236}">
                <a16:creationId xmlns:a16="http://schemas.microsoft.com/office/drawing/2014/main" id="{CC2DD932-1475-4612-B09D-DFCDCAC6105C}"/>
              </a:ext>
            </a:extLst>
          </p:cNvPr>
          <p:cNvSpPr txBox="1"/>
          <p:nvPr/>
        </p:nvSpPr>
        <p:spPr>
          <a:xfrm>
            <a:off x="5168348" y="1706391"/>
            <a:ext cx="6387497" cy="307777"/>
          </a:xfrm>
          <a:prstGeom prst="rect">
            <a:avLst/>
          </a:prstGeom>
          <a:solidFill>
            <a:schemeClr val="accent1">
              <a:lumMod val="20000"/>
              <a:lumOff val="80000"/>
            </a:schemeClr>
          </a:solidFill>
        </p:spPr>
        <p:txBody>
          <a:bodyPr wrap="square" lIns="91440" tIns="45720" rIns="91440" bIns="45720" rtlCol="0" anchor="t">
            <a:spAutoFit/>
          </a:bodyPr>
          <a:lstStyle/>
          <a:p>
            <a:pPr algn="just" fontAlgn="base"/>
            <a:r>
              <a:rPr lang="es-CO" sz="1400" b="1" dirty="0">
                <a:latin typeface="Arial"/>
                <a:cs typeface="Arial"/>
              </a:rPr>
              <a:t>Entregar </a:t>
            </a:r>
            <a:r>
              <a:rPr lang="es-CO" sz="1400" dirty="0">
                <a:latin typeface="Arial"/>
                <a:cs typeface="Arial"/>
              </a:rPr>
              <a:t>las curva volumétrica del país</a:t>
            </a:r>
          </a:p>
        </p:txBody>
      </p:sp>
      <p:sp>
        <p:nvSpPr>
          <p:cNvPr id="24" name="CuadroTexto 23">
            <a:extLst>
              <a:ext uri="{FF2B5EF4-FFF2-40B4-BE49-F238E27FC236}">
                <a16:creationId xmlns:a16="http://schemas.microsoft.com/office/drawing/2014/main" id="{2BE3B88A-DEC7-1208-8E2F-E1AA069AEBEA}"/>
              </a:ext>
            </a:extLst>
          </p:cNvPr>
          <p:cNvSpPr txBox="1"/>
          <p:nvPr/>
        </p:nvSpPr>
        <p:spPr>
          <a:xfrm>
            <a:off x="5152786" y="3135395"/>
            <a:ext cx="6387498" cy="307703"/>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CO" sz="1400" b="1" dirty="0">
                <a:latin typeface="Arial"/>
                <a:cs typeface="Arial"/>
              </a:rPr>
              <a:t>Incluir </a:t>
            </a:r>
            <a:r>
              <a:rPr lang="es-CO" sz="1400" dirty="0">
                <a:latin typeface="Arial"/>
                <a:cs typeface="Arial"/>
              </a:rPr>
              <a:t>la información en el visualizador de PBI </a:t>
            </a:r>
          </a:p>
        </p:txBody>
      </p:sp>
      <p:sp>
        <p:nvSpPr>
          <p:cNvPr id="26" name="CuadroTexto 25">
            <a:extLst>
              <a:ext uri="{FF2B5EF4-FFF2-40B4-BE49-F238E27FC236}">
                <a16:creationId xmlns:a16="http://schemas.microsoft.com/office/drawing/2014/main" id="{EAACDE87-4E1C-61B3-C367-BD25912AF3CD}"/>
              </a:ext>
            </a:extLst>
          </p:cNvPr>
          <p:cNvSpPr txBox="1"/>
          <p:nvPr/>
        </p:nvSpPr>
        <p:spPr>
          <a:xfrm>
            <a:off x="5152786" y="3533284"/>
            <a:ext cx="6387497" cy="307703"/>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MX" sz="1400" b="1" dirty="0">
                <a:latin typeface="Arial"/>
                <a:cs typeface="Arial"/>
              </a:rPr>
              <a:t>Continuar </a:t>
            </a:r>
            <a:r>
              <a:rPr lang="es-MX" sz="1400" dirty="0">
                <a:latin typeface="Arial"/>
                <a:cs typeface="Arial"/>
              </a:rPr>
              <a:t>con la consolidación del presupuesto de ingresos</a:t>
            </a:r>
          </a:p>
        </p:txBody>
      </p:sp>
      <p:sp>
        <p:nvSpPr>
          <p:cNvPr id="28" name="CuadroTexto 27">
            <a:extLst>
              <a:ext uri="{FF2B5EF4-FFF2-40B4-BE49-F238E27FC236}">
                <a16:creationId xmlns:a16="http://schemas.microsoft.com/office/drawing/2014/main" id="{8FA66521-40AC-C500-9EF2-C885EB088193}"/>
              </a:ext>
            </a:extLst>
          </p:cNvPr>
          <p:cNvSpPr txBox="1"/>
          <p:nvPr/>
        </p:nvSpPr>
        <p:spPr>
          <a:xfrm>
            <a:off x="5152786" y="2521989"/>
            <a:ext cx="6387497" cy="307777"/>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MX" sz="1400" b="1" dirty="0">
                <a:latin typeface="Arial"/>
                <a:cs typeface="Arial"/>
              </a:rPr>
              <a:t>Realizar </a:t>
            </a:r>
            <a:r>
              <a:rPr lang="es-MX" sz="1400" dirty="0">
                <a:latin typeface="Arial"/>
                <a:cs typeface="Arial"/>
              </a:rPr>
              <a:t>análisis de variaciones volumétricas por nodos</a:t>
            </a:r>
          </a:p>
        </p:txBody>
      </p:sp>
      <p:cxnSp>
        <p:nvCxnSpPr>
          <p:cNvPr id="32" name="Conector: angular 31">
            <a:extLst>
              <a:ext uri="{FF2B5EF4-FFF2-40B4-BE49-F238E27FC236}">
                <a16:creationId xmlns:a16="http://schemas.microsoft.com/office/drawing/2014/main" id="{DD0CA449-8787-3346-DA7B-1DD7CAB11D6F}"/>
              </a:ext>
            </a:extLst>
          </p:cNvPr>
          <p:cNvCxnSpPr>
            <a:cxnSpLocks/>
            <a:stCxn id="20" idx="12"/>
          </p:cNvCxnSpPr>
          <p:nvPr/>
        </p:nvCxnSpPr>
        <p:spPr>
          <a:xfrm flipV="1">
            <a:off x="4280197" y="1861004"/>
            <a:ext cx="872588" cy="804480"/>
          </a:xfrm>
          <a:prstGeom prst="bentConnector3">
            <a:avLst>
              <a:gd name="adj1" fmla="val 5052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4F1E7F24-0FC8-D2CA-C2F0-B82D05FB97C6}"/>
              </a:ext>
            </a:extLst>
          </p:cNvPr>
          <p:cNvSpPr txBox="1"/>
          <p:nvPr/>
        </p:nvSpPr>
        <p:spPr>
          <a:xfrm>
            <a:off x="1815137" y="2342318"/>
            <a:ext cx="2613571" cy="646331"/>
          </a:xfrm>
          <a:prstGeom prst="rect">
            <a:avLst/>
          </a:prstGeom>
          <a:noFill/>
        </p:spPr>
        <p:txBody>
          <a:bodyPr wrap="square">
            <a:spAutoFit/>
          </a:bodyPr>
          <a:lstStyle/>
          <a:p>
            <a:pPr algn="ctr" defTabSz="914217">
              <a:defRPr/>
            </a:pPr>
            <a:r>
              <a:rPr lang="es-ES_tradnl" sz="1800" b="1">
                <a:solidFill>
                  <a:schemeClr val="bg1"/>
                </a:solidFill>
                <a:latin typeface="Arial" panose="020B0604020202020204" pitchFamily="34" charset="0"/>
                <a:cs typeface="Arial" panose="020B0604020202020204" pitchFamily="34" charset="0"/>
              </a:rPr>
              <a:t>Para el siguiente Q </a:t>
            </a:r>
          </a:p>
          <a:p>
            <a:pPr algn="ctr" defTabSz="914217">
              <a:defRPr/>
            </a:pPr>
            <a:r>
              <a:rPr lang="es-ES_tradnl" sz="1800" b="1">
                <a:solidFill>
                  <a:schemeClr val="bg1"/>
                </a:solidFill>
                <a:latin typeface="Arial" panose="020B0604020202020204" pitchFamily="34" charset="0"/>
                <a:cs typeface="Arial" panose="020B0604020202020204" pitchFamily="34" charset="0"/>
              </a:rPr>
              <a:t>Esperamos:</a:t>
            </a:r>
            <a:endParaRPr lang="en-US" b="1">
              <a:solidFill>
                <a:schemeClr val="bg1"/>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1CFB37C9-5A65-FBB0-B32C-90FB67065009}"/>
              </a:ext>
            </a:extLst>
          </p:cNvPr>
          <p:cNvSpPr txBox="1"/>
          <p:nvPr/>
        </p:nvSpPr>
        <p:spPr>
          <a:xfrm>
            <a:off x="2103371" y="4847207"/>
            <a:ext cx="2037102" cy="646331"/>
          </a:xfrm>
          <a:prstGeom prst="rect">
            <a:avLst/>
          </a:prstGeom>
          <a:noFill/>
        </p:spPr>
        <p:txBody>
          <a:bodyPr wrap="square">
            <a:spAutoFit/>
          </a:bodyPr>
          <a:lstStyle/>
          <a:p>
            <a:pPr algn="ctr"/>
            <a:r>
              <a:rPr lang="es-ES_tradnl" sz="1800" b="1">
                <a:solidFill>
                  <a:schemeClr val="accent1">
                    <a:lumMod val="50000"/>
                  </a:schemeClr>
                </a:solidFill>
                <a:latin typeface="Arial" panose="020B0604020202020204" pitchFamily="34" charset="0"/>
                <a:cs typeface="Arial" panose="020B0604020202020204" pitchFamily="34" charset="0"/>
              </a:rPr>
              <a:t>Sinergias</a:t>
            </a:r>
          </a:p>
          <a:p>
            <a:pPr algn="ctr"/>
            <a:r>
              <a:rPr lang="es-ES_tradnl" sz="1800" b="1">
                <a:solidFill>
                  <a:schemeClr val="accent1">
                    <a:lumMod val="50000"/>
                  </a:schemeClr>
                </a:solidFill>
                <a:latin typeface="Arial" panose="020B0604020202020204" pitchFamily="34" charset="0"/>
                <a:cs typeface="Arial" panose="020B0604020202020204" pitchFamily="34" charset="0"/>
              </a:rPr>
              <a:t> logradas:</a:t>
            </a:r>
          </a:p>
        </p:txBody>
      </p:sp>
      <p:cxnSp>
        <p:nvCxnSpPr>
          <p:cNvPr id="38" name="Conector: angular 37">
            <a:extLst>
              <a:ext uri="{FF2B5EF4-FFF2-40B4-BE49-F238E27FC236}">
                <a16:creationId xmlns:a16="http://schemas.microsoft.com/office/drawing/2014/main" id="{81141818-11CB-6140-26F9-ABAAC1840BD0}"/>
              </a:ext>
            </a:extLst>
          </p:cNvPr>
          <p:cNvCxnSpPr>
            <a:cxnSpLocks/>
          </p:cNvCxnSpPr>
          <p:nvPr/>
        </p:nvCxnSpPr>
        <p:spPr>
          <a:xfrm rot="16200000" flipH="1">
            <a:off x="4413728" y="2976031"/>
            <a:ext cx="1034043" cy="412950"/>
          </a:xfrm>
          <a:prstGeom prst="bentConnector3">
            <a:avLst>
              <a:gd name="adj1" fmla="val 10097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F9AA912F-9CCB-A2F8-117E-6490A343BC81}"/>
              </a:ext>
            </a:extLst>
          </p:cNvPr>
          <p:cNvCxnSpPr/>
          <p:nvPr/>
        </p:nvCxnSpPr>
        <p:spPr>
          <a:xfrm>
            <a:off x="4724272" y="2667296"/>
            <a:ext cx="444076"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10D224EC-0B7C-9322-865D-CBAF760F63A3}"/>
              </a:ext>
            </a:extLst>
          </p:cNvPr>
          <p:cNvCxnSpPr/>
          <p:nvPr/>
        </p:nvCxnSpPr>
        <p:spPr>
          <a:xfrm>
            <a:off x="4708710" y="3290179"/>
            <a:ext cx="444076"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1" name="CuadroTexto 50">
            <a:extLst>
              <a:ext uri="{FF2B5EF4-FFF2-40B4-BE49-F238E27FC236}">
                <a16:creationId xmlns:a16="http://schemas.microsoft.com/office/drawing/2014/main" id="{9F9B9320-B7DE-53B9-1979-9E4A8349E6DD}"/>
              </a:ext>
            </a:extLst>
          </p:cNvPr>
          <p:cNvSpPr txBox="1"/>
          <p:nvPr/>
        </p:nvSpPr>
        <p:spPr>
          <a:xfrm>
            <a:off x="5124910" y="4139426"/>
            <a:ext cx="6387497" cy="307777"/>
          </a:xfrm>
          <a:prstGeom prst="rect">
            <a:avLst/>
          </a:prstGeom>
          <a:solidFill>
            <a:srgbClr val="EDF4B6"/>
          </a:solidFill>
          <a:ln>
            <a:noFill/>
          </a:ln>
        </p:spPr>
        <p:txBody>
          <a:bodyPr wrap="square" lIns="91440" tIns="45720" rIns="91440" bIns="45720" rtlCol="0" anchor="t">
            <a:spAutoFit/>
          </a:bodyPr>
          <a:lstStyle/>
          <a:p>
            <a:pPr algn="just" fontAlgn="base"/>
            <a:r>
              <a:rPr lang="es-ES" sz="1400" dirty="0">
                <a:latin typeface="Arial" panose="020B0604020202020204" pitchFamily="34" charset="0"/>
                <a:cs typeface="Arial" panose="020B0604020202020204" pitchFamily="34" charset="0"/>
              </a:rPr>
              <a:t>Unificar condiciones del entorno para el ejercicio de la curva volumétrica</a:t>
            </a:r>
          </a:p>
        </p:txBody>
      </p:sp>
      <p:sp>
        <p:nvSpPr>
          <p:cNvPr id="53" name="CuadroTexto 52">
            <a:extLst>
              <a:ext uri="{FF2B5EF4-FFF2-40B4-BE49-F238E27FC236}">
                <a16:creationId xmlns:a16="http://schemas.microsoft.com/office/drawing/2014/main" id="{B0F16857-EE71-E860-24CA-372D706C6ADC}"/>
              </a:ext>
            </a:extLst>
          </p:cNvPr>
          <p:cNvSpPr txBox="1"/>
          <p:nvPr/>
        </p:nvSpPr>
        <p:spPr>
          <a:xfrm>
            <a:off x="5109347" y="5510791"/>
            <a:ext cx="6399813" cy="307777"/>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MX" sz="1400" b="0" dirty="0">
                <a:latin typeface="Arial" panose="020B0604020202020204" pitchFamily="34" charset="0"/>
                <a:cs typeface="Arial" panose="020B0604020202020204" pitchFamily="34" charset="0"/>
              </a:rPr>
              <a:t>Seguimiento de un plan de trabajo acorde con el cronograma de Ecopetrol</a:t>
            </a:r>
          </a:p>
        </p:txBody>
      </p:sp>
      <p:sp>
        <p:nvSpPr>
          <p:cNvPr id="54" name="CuadroTexto 53">
            <a:extLst>
              <a:ext uri="{FF2B5EF4-FFF2-40B4-BE49-F238E27FC236}">
                <a16:creationId xmlns:a16="http://schemas.microsoft.com/office/drawing/2014/main" id="{A5697C73-6DAF-AA03-38B2-C68C6D39F7FE}"/>
              </a:ext>
            </a:extLst>
          </p:cNvPr>
          <p:cNvSpPr txBox="1"/>
          <p:nvPr/>
        </p:nvSpPr>
        <p:spPr>
          <a:xfrm>
            <a:off x="5124909" y="4718082"/>
            <a:ext cx="6387497" cy="523220"/>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ES" b="0" dirty="0"/>
              <a:t>Alineación entre CENIT y las filiales frente a los nodos que se validan con remitentes</a:t>
            </a:r>
          </a:p>
        </p:txBody>
      </p:sp>
      <p:cxnSp>
        <p:nvCxnSpPr>
          <p:cNvPr id="55" name="Conector: angular 54">
            <a:extLst>
              <a:ext uri="{FF2B5EF4-FFF2-40B4-BE49-F238E27FC236}">
                <a16:creationId xmlns:a16="http://schemas.microsoft.com/office/drawing/2014/main" id="{74184E8E-6500-5C8A-BA39-45E064E42D33}"/>
              </a:ext>
            </a:extLst>
          </p:cNvPr>
          <p:cNvCxnSpPr>
            <a:cxnSpLocks/>
          </p:cNvCxnSpPr>
          <p:nvPr/>
        </p:nvCxnSpPr>
        <p:spPr>
          <a:xfrm flipV="1">
            <a:off x="4236759" y="4294039"/>
            <a:ext cx="872588" cy="804480"/>
          </a:xfrm>
          <a:prstGeom prst="bentConnector3">
            <a:avLst>
              <a:gd name="adj1" fmla="val 50520"/>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6" name="Conector: angular 55">
            <a:extLst>
              <a:ext uri="{FF2B5EF4-FFF2-40B4-BE49-F238E27FC236}">
                <a16:creationId xmlns:a16="http://schemas.microsoft.com/office/drawing/2014/main" id="{787FDE83-722B-F809-82F9-8E2AD2C4F8AF}"/>
              </a:ext>
            </a:extLst>
          </p:cNvPr>
          <p:cNvCxnSpPr>
            <a:cxnSpLocks/>
          </p:cNvCxnSpPr>
          <p:nvPr/>
        </p:nvCxnSpPr>
        <p:spPr>
          <a:xfrm rot="16200000" flipH="1">
            <a:off x="4307451" y="5471903"/>
            <a:ext cx="1175281" cy="428512"/>
          </a:xfrm>
          <a:prstGeom prst="bentConnector3">
            <a:avLst>
              <a:gd name="adj1" fmla="val 100248"/>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309FA663-21BC-B67E-7D9F-3581CD626386}"/>
              </a:ext>
            </a:extLst>
          </p:cNvPr>
          <p:cNvCxnSpPr/>
          <p:nvPr/>
        </p:nvCxnSpPr>
        <p:spPr>
          <a:xfrm>
            <a:off x="4680834" y="4846644"/>
            <a:ext cx="444076"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33A7C2DD-A6E3-988A-BA31-EE419A1AA484}"/>
              </a:ext>
            </a:extLst>
          </p:cNvPr>
          <p:cNvCxnSpPr/>
          <p:nvPr/>
        </p:nvCxnSpPr>
        <p:spPr>
          <a:xfrm>
            <a:off x="4665271" y="5653565"/>
            <a:ext cx="444076"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92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41248D-5CBD-9A44-AC6E-7A646AB12A77}"/>
              </a:ext>
            </a:extLst>
          </p:cNvPr>
          <p:cNvGrpSpPr/>
          <p:nvPr/>
        </p:nvGrpSpPr>
        <p:grpSpPr>
          <a:xfrm>
            <a:off x="7885611" y="2670246"/>
            <a:ext cx="883268" cy="1019058"/>
            <a:chOff x="10865797" y="3286316"/>
            <a:chExt cx="1766536" cy="2038115"/>
          </a:xfrm>
        </p:grpSpPr>
        <p:sp>
          <p:nvSpPr>
            <p:cNvPr id="514" name="Freeform: Shape 513">
              <a:extLst>
                <a:ext uri="{FF2B5EF4-FFF2-40B4-BE49-F238E27FC236}">
                  <a16:creationId xmlns:a16="http://schemas.microsoft.com/office/drawing/2014/main" id="{954A31CA-5B43-473A-AB85-3933F425FF76}"/>
                </a:ext>
              </a:extLst>
            </p:cNvPr>
            <p:cNvSpPr/>
            <p:nvPr/>
          </p:nvSpPr>
          <p:spPr>
            <a:xfrm>
              <a:off x="10865797" y="3286316"/>
              <a:ext cx="1766533" cy="2038115"/>
            </a:xfrm>
            <a:custGeom>
              <a:avLst/>
              <a:gdLst/>
              <a:ahLst/>
              <a:cxnLst>
                <a:cxn ang="3cd4">
                  <a:pos x="hc" y="t"/>
                </a:cxn>
                <a:cxn ang="cd2">
                  <a:pos x="l" y="vc"/>
                </a:cxn>
                <a:cxn ang="cd4">
                  <a:pos x="hc" y="b"/>
                </a:cxn>
                <a:cxn ang="0">
                  <a:pos x="r" y="vc"/>
                </a:cxn>
              </a:cxnLst>
              <a:rect l="l" t="t" r="r" b="b"/>
              <a:pathLst>
                <a:path w="1419" h="1637">
                  <a:moveTo>
                    <a:pt x="708" y="0"/>
                  </a:moveTo>
                  <a:lnTo>
                    <a:pt x="2" y="410"/>
                  </a:lnTo>
                  <a:lnTo>
                    <a:pt x="0" y="1227"/>
                  </a:lnTo>
                  <a:lnTo>
                    <a:pt x="710" y="1637"/>
                  </a:lnTo>
                  <a:lnTo>
                    <a:pt x="1416" y="1227"/>
                  </a:lnTo>
                  <a:lnTo>
                    <a:pt x="1419" y="410"/>
                  </a:ln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15" name="Freeform: Shape 514">
              <a:extLst>
                <a:ext uri="{FF2B5EF4-FFF2-40B4-BE49-F238E27FC236}">
                  <a16:creationId xmlns:a16="http://schemas.microsoft.com/office/drawing/2014/main" id="{BC426605-CD94-4359-9874-EF2939CF0403}"/>
                </a:ext>
              </a:extLst>
            </p:cNvPr>
            <p:cNvSpPr/>
            <p:nvPr/>
          </p:nvSpPr>
          <p:spPr>
            <a:xfrm>
              <a:off x="11750312" y="3797090"/>
              <a:ext cx="882021" cy="1527340"/>
            </a:xfrm>
            <a:custGeom>
              <a:avLst/>
              <a:gdLst/>
              <a:ahLst/>
              <a:cxnLst>
                <a:cxn ang="3cd4">
                  <a:pos x="hc" y="t"/>
                </a:cxn>
                <a:cxn ang="cd2">
                  <a:pos x="l" y="vc"/>
                </a:cxn>
                <a:cxn ang="cd4">
                  <a:pos x="hc" y="b"/>
                </a:cxn>
                <a:cxn ang="0">
                  <a:pos x="r" y="vc"/>
                </a:cxn>
              </a:cxnLst>
              <a:rect l="l" t="t" r="r" b="b"/>
              <a:pathLst>
                <a:path w="709" h="1227">
                  <a:moveTo>
                    <a:pt x="709" y="0"/>
                  </a:moveTo>
                  <a:lnTo>
                    <a:pt x="706" y="817"/>
                  </a:lnTo>
                  <a:lnTo>
                    <a:pt x="0" y="1227"/>
                  </a:lnTo>
                  <a:lnTo>
                    <a:pt x="3" y="410"/>
                  </a:lnTo>
                  <a:close/>
                </a:path>
              </a:pathLst>
            </a:custGeom>
            <a:solidFill>
              <a:srgbClr val="FFFFFF">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16" name="Freeform: Shape 515">
              <a:extLst>
                <a:ext uri="{FF2B5EF4-FFF2-40B4-BE49-F238E27FC236}">
                  <a16:creationId xmlns:a16="http://schemas.microsoft.com/office/drawing/2014/main" id="{D16788B1-FECE-4B84-B5F7-B0879C8DC10E}"/>
                </a:ext>
              </a:extLst>
            </p:cNvPr>
            <p:cNvSpPr/>
            <p:nvPr/>
          </p:nvSpPr>
          <p:spPr>
            <a:xfrm>
              <a:off x="10865797" y="3797090"/>
              <a:ext cx="887004" cy="1527340"/>
            </a:xfrm>
            <a:custGeom>
              <a:avLst/>
              <a:gdLst/>
              <a:ahLst/>
              <a:cxnLst>
                <a:cxn ang="3cd4">
                  <a:pos x="hc" y="t"/>
                </a:cxn>
                <a:cxn ang="cd2">
                  <a:pos x="l" y="vc"/>
                </a:cxn>
                <a:cxn ang="cd4">
                  <a:pos x="hc" y="b"/>
                </a:cxn>
                <a:cxn ang="0">
                  <a:pos x="r" y="vc"/>
                </a:cxn>
              </a:cxnLst>
              <a:rect l="l" t="t" r="r" b="b"/>
              <a:pathLst>
                <a:path w="713" h="1227">
                  <a:moveTo>
                    <a:pt x="713" y="410"/>
                  </a:moveTo>
                  <a:lnTo>
                    <a:pt x="710" y="1227"/>
                  </a:lnTo>
                  <a:lnTo>
                    <a:pt x="0" y="817"/>
                  </a:lnTo>
                  <a:lnTo>
                    <a:pt x="2" y="0"/>
                  </a:lnTo>
                  <a:close/>
                </a:path>
              </a:pathLst>
            </a:custGeom>
            <a:solidFill>
              <a:srgbClr val="121143">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grpSp>
      <p:grpSp>
        <p:nvGrpSpPr>
          <p:cNvPr id="4" name="Group 3">
            <a:extLst>
              <a:ext uri="{FF2B5EF4-FFF2-40B4-BE49-F238E27FC236}">
                <a16:creationId xmlns:a16="http://schemas.microsoft.com/office/drawing/2014/main" id="{886533D9-1961-4C48-B70D-E81397E33B41}"/>
              </a:ext>
            </a:extLst>
          </p:cNvPr>
          <p:cNvGrpSpPr/>
          <p:nvPr/>
        </p:nvGrpSpPr>
        <p:grpSpPr>
          <a:xfrm>
            <a:off x="7885611" y="4489757"/>
            <a:ext cx="883268" cy="1018435"/>
            <a:chOff x="10865797" y="6342242"/>
            <a:chExt cx="1766536" cy="2036869"/>
          </a:xfrm>
        </p:grpSpPr>
        <p:sp>
          <p:nvSpPr>
            <p:cNvPr id="517" name="Freeform: Shape 516">
              <a:extLst>
                <a:ext uri="{FF2B5EF4-FFF2-40B4-BE49-F238E27FC236}">
                  <a16:creationId xmlns:a16="http://schemas.microsoft.com/office/drawing/2014/main" id="{9A3A29A5-C66B-4241-BD88-E44934671602}"/>
                </a:ext>
              </a:extLst>
            </p:cNvPr>
            <p:cNvSpPr/>
            <p:nvPr/>
          </p:nvSpPr>
          <p:spPr>
            <a:xfrm>
              <a:off x="10865797" y="6342242"/>
              <a:ext cx="1766533" cy="2036869"/>
            </a:xfrm>
            <a:custGeom>
              <a:avLst/>
              <a:gdLst/>
              <a:ahLst/>
              <a:cxnLst>
                <a:cxn ang="3cd4">
                  <a:pos x="hc" y="t"/>
                </a:cxn>
                <a:cxn ang="cd2">
                  <a:pos x="l" y="vc"/>
                </a:cxn>
                <a:cxn ang="cd4">
                  <a:pos x="hc" y="b"/>
                </a:cxn>
                <a:cxn ang="0">
                  <a:pos x="r" y="vc"/>
                </a:cxn>
              </a:cxnLst>
              <a:rect l="l" t="t" r="r" b="b"/>
              <a:pathLst>
                <a:path w="1419" h="1636">
                  <a:moveTo>
                    <a:pt x="708" y="0"/>
                  </a:moveTo>
                  <a:lnTo>
                    <a:pt x="2" y="410"/>
                  </a:lnTo>
                  <a:lnTo>
                    <a:pt x="0" y="1226"/>
                  </a:lnTo>
                  <a:lnTo>
                    <a:pt x="710" y="1636"/>
                  </a:lnTo>
                  <a:lnTo>
                    <a:pt x="1416" y="1226"/>
                  </a:lnTo>
                  <a:lnTo>
                    <a:pt x="1419" y="410"/>
                  </a:lnTo>
                  <a:close/>
                </a:path>
              </a:pathLst>
            </a:custGeom>
            <a:solidFill>
              <a:schemeClr val="accent3"/>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18" name="Freeform: Shape 517">
              <a:extLst>
                <a:ext uri="{FF2B5EF4-FFF2-40B4-BE49-F238E27FC236}">
                  <a16:creationId xmlns:a16="http://schemas.microsoft.com/office/drawing/2014/main" id="{5A1C0051-EE00-4212-9DC9-864880DF9D8F}"/>
                </a:ext>
              </a:extLst>
            </p:cNvPr>
            <p:cNvSpPr/>
            <p:nvPr/>
          </p:nvSpPr>
          <p:spPr>
            <a:xfrm>
              <a:off x="11750312" y="6853017"/>
              <a:ext cx="882021" cy="1526091"/>
            </a:xfrm>
            <a:custGeom>
              <a:avLst/>
              <a:gdLst/>
              <a:ahLst/>
              <a:cxnLst>
                <a:cxn ang="3cd4">
                  <a:pos x="hc" y="t"/>
                </a:cxn>
                <a:cxn ang="cd2">
                  <a:pos x="l" y="vc"/>
                </a:cxn>
                <a:cxn ang="cd4">
                  <a:pos x="hc" y="b"/>
                </a:cxn>
                <a:cxn ang="0">
                  <a:pos x="r" y="vc"/>
                </a:cxn>
              </a:cxnLst>
              <a:rect l="l" t="t" r="r" b="b"/>
              <a:pathLst>
                <a:path w="709" h="1226">
                  <a:moveTo>
                    <a:pt x="709" y="0"/>
                  </a:moveTo>
                  <a:lnTo>
                    <a:pt x="706" y="816"/>
                  </a:lnTo>
                  <a:lnTo>
                    <a:pt x="0" y="1226"/>
                  </a:lnTo>
                  <a:lnTo>
                    <a:pt x="3" y="410"/>
                  </a:lnTo>
                  <a:close/>
                </a:path>
              </a:pathLst>
            </a:custGeom>
            <a:solidFill>
              <a:srgbClr val="FFFFFF">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19" name="Freeform: Shape 518">
              <a:extLst>
                <a:ext uri="{FF2B5EF4-FFF2-40B4-BE49-F238E27FC236}">
                  <a16:creationId xmlns:a16="http://schemas.microsoft.com/office/drawing/2014/main" id="{6ED6D9DE-B461-49B7-9EA1-A77CED49BCE2}"/>
                </a:ext>
              </a:extLst>
            </p:cNvPr>
            <p:cNvSpPr/>
            <p:nvPr/>
          </p:nvSpPr>
          <p:spPr>
            <a:xfrm>
              <a:off x="10865797" y="6853017"/>
              <a:ext cx="887004" cy="1526091"/>
            </a:xfrm>
            <a:custGeom>
              <a:avLst/>
              <a:gdLst/>
              <a:ahLst/>
              <a:cxnLst>
                <a:cxn ang="3cd4">
                  <a:pos x="hc" y="t"/>
                </a:cxn>
                <a:cxn ang="cd2">
                  <a:pos x="l" y="vc"/>
                </a:cxn>
                <a:cxn ang="cd4">
                  <a:pos x="hc" y="b"/>
                </a:cxn>
                <a:cxn ang="0">
                  <a:pos x="r" y="vc"/>
                </a:cxn>
              </a:cxnLst>
              <a:rect l="l" t="t" r="r" b="b"/>
              <a:pathLst>
                <a:path w="713" h="1226">
                  <a:moveTo>
                    <a:pt x="713" y="410"/>
                  </a:moveTo>
                  <a:lnTo>
                    <a:pt x="710" y="1226"/>
                  </a:lnTo>
                  <a:lnTo>
                    <a:pt x="0" y="816"/>
                  </a:lnTo>
                  <a:lnTo>
                    <a:pt x="2" y="0"/>
                  </a:lnTo>
                  <a:close/>
                </a:path>
              </a:pathLst>
            </a:custGeom>
            <a:solidFill>
              <a:srgbClr val="121143">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grpSp>
      <p:sp>
        <p:nvSpPr>
          <p:cNvPr id="545" name="Freeform: Shape 544">
            <a:extLst>
              <a:ext uri="{FF2B5EF4-FFF2-40B4-BE49-F238E27FC236}">
                <a16:creationId xmlns:a16="http://schemas.microsoft.com/office/drawing/2014/main" id="{4367A005-181E-4A80-9EAB-5818861A3CF1}"/>
              </a:ext>
            </a:extLst>
          </p:cNvPr>
          <p:cNvSpPr/>
          <p:nvPr/>
        </p:nvSpPr>
        <p:spPr>
          <a:xfrm>
            <a:off x="6682801" y="2806660"/>
            <a:ext cx="948048" cy="748721"/>
          </a:xfrm>
          <a:custGeom>
            <a:avLst/>
            <a:gdLst>
              <a:gd name="connsiteX0" fmla="*/ 749343 w 1896095"/>
              <a:gd name="connsiteY0" fmla="*/ 0 h 1497441"/>
              <a:gd name="connsiteX1" fmla="*/ 1438666 w 1896095"/>
              <a:gd name="connsiteY1" fmla="*/ 456864 h 1497441"/>
              <a:gd name="connsiteX2" fmla="*/ 1472094 w 1896095"/>
              <a:gd name="connsiteY2" fmla="*/ 564584 h 1497441"/>
              <a:gd name="connsiteX3" fmla="*/ 1896095 w 1896095"/>
              <a:gd name="connsiteY3" fmla="*/ 748100 h 1497441"/>
              <a:gd name="connsiteX4" fmla="*/ 1471874 w 1896095"/>
              <a:gd name="connsiteY4" fmla="*/ 932805 h 1497441"/>
              <a:gd name="connsiteX5" fmla="*/ 1438666 w 1896095"/>
              <a:gd name="connsiteY5" fmla="*/ 1040052 h 1497441"/>
              <a:gd name="connsiteX6" fmla="*/ 749343 w 1896095"/>
              <a:gd name="connsiteY6" fmla="*/ 1497441 h 1497441"/>
              <a:gd name="connsiteX7" fmla="*/ 0 w 1896095"/>
              <a:gd name="connsiteY7" fmla="*/ 748098 h 1497441"/>
              <a:gd name="connsiteX8" fmla="*/ 749343 w 1896095"/>
              <a:gd name="connsiteY8" fmla="*/ 0 h 149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095" h="1497441">
                <a:moveTo>
                  <a:pt x="749343" y="0"/>
                </a:moveTo>
                <a:cubicBezTo>
                  <a:pt x="1059287" y="0"/>
                  <a:pt x="1325121" y="188347"/>
                  <a:pt x="1438666" y="456864"/>
                </a:cubicBezTo>
                <a:lnTo>
                  <a:pt x="1472094" y="564584"/>
                </a:lnTo>
                <a:lnTo>
                  <a:pt x="1896095" y="748100"/>
                </a:lnTo>
                <a:lnTo>
                  <a:pt x="1471874" y="932805"/>
                </a:lnTo>
                <a:lnTo>
                  <a:pt x="1438666" y="1040052"/>
                </a:lnTo>
                <a:cubicBezTo>
                  <a:pt x="1325121" y="1309094"/>
                  <a:pt x="1059287" y="1497441"/>
                  <a:pt x="749343" y="1497441"/>
                </a:cubicBezTo>
                <a:cubicBezTo>
                  <a:pt x="334839" y="1497441"/>
                  <a:pt x="0" y="1162602"/>
                  <a:pt x="0" y="748098"/>
                </a:cubicBezTo>
                <a:cubicBezTo>
                  <a:pt x="0" y="334839"/>
                  <a:pt x="334839" y="0"/>
                  <a:pt x="749343" y="0"/>
                </a:cubicBezTo>
                <a:close/>
              </a:path>
            </a:pathLst>
          </a:custGeom>
          <a:solidFill>
            <a:schemeClr val="accent1"/>
          </a:solidFill>
          <a:ln cap="flat">
            <a:noFill/>
            <a:prstDash val="solid"/>
          </a:ln>
        </p:spPr>
        <p:txBody>
          <a:bodyPr vert="horz" wrap="square" lIns="45000" tIns="22500" rIns="45000" bIns="22500" anchor="ctr" anchorCtr="1" compatLnSpc="0">
            <a:noAutofit/>
          </a:bodyPr>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33" name="Freeform: Shape 532">
            <a:extLst>
              <a:ext uri="{FF2B5EF4-FFF2-40B4-BE49-F238E27FC236}">
                <a16:creationId xmlns:a16="http://schemas.microsoft.com/office/drawing/2014/main" id="{16E3C882-B3C1-4B67-A410-BE5E95D16651}"/>
              </a:ext>
            </a:extLst>
          </p:cNvPr>
          <p:cNvSpPr/>
          <p:nvPr/>
        </p:nvSpPr>
        <p:spPr>
          <a:xfrm>
            <a:off x="6682801" y="4625549"/>
            <a:ext cx="948048" cy="749342"/>
          </a:xfrm>
          <a:custGeom>
            <a:avLst/>
            <a:gdLst/>
            <a:ahLst/>
            <a:cxnLst>
              <a:cxn ang="3cd4">
                <a:pos x="hc" y="t"/>
              </a:cxn>
              <a:cxn ang="cd2">
                <a:pos x="l" y="vc"/>
              </a:cxn>
              <a:cxn ang="cd4">
                <a:pos x="hc" y="b"/>
              </a:cxn>
              <a:cxn ang="0">
                <a:pos x="r" y="vc"/>
              </a:cxn>
            </a:cxnLst>
            <a:rect l="l" t="t" r="r" b="b"/>
            <a:pathLst>
              <a:path w="1523" h="1204">
                <a:moveTo>
                  <a:pt x="1523" y="602"/>
                </a:moveTo>
                <a:lnTo>
                  <a:pt x="1186" y="455"/>
                </a:lnTo>
                <a:cubicBezTo>
                  <a:pt x="1120" y="194"/>
                  <a:pt x="883" y="0"/>
                  <a:pt x="602" y="0"/>
                </a:cubicBezTo>
                <a:cubicBezTo>
                  <a:pt x="269" y="0"/>
                  <a:pt x="0" y="270"/>
                  <a:pt x="0" y="602"/>
                </a:cubicBezTo>
                <a:cubicBezTo>
                  <a:pt x="0" y="935"/>
                  <a:pt x="269" y="1204"/>
                  <a:pt x="602" y="1204"/>
                </a:cubicBezTo>
                <a:cubicBezTo>
                  <a:pt x="883" y="1204"/>
                  <a:pt x="1120" y="1010"/>
                  <a:pt x="1186" y="749"/>
                </a:cubicBezTo>
                <a:close/>
              </a:path>
            </a:pathLst>
          </a:custGeom>
          <a:solidFill>
            <a:schemeClr val="accent3"/>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48" name="TextBox 547">
            <a:extLst>
              <a:ext uri="{FF2B5EF4-FFF2-40B4-BE49-F238E27FC236}">
                <a16:creationId xmlns:a16="http://schemas.microsoft.com/office/drawing/2014/main" id="{4F379416-49F1-4195-925D-F46FA004DBD3}"/>
              </a:ext>
            </a:extLst>
          </p:cNvPr>
          <p:cNvSpPr txBox="1"/>
          <p:nvPr/>
        </p:nvSpPr>
        <p:spPr>
          <a:xfrm>
            <a:off x="1078450" y="1688733"/>
            <a:ext cx="3963750" cy="523220"/>
          </a:xfrm>
          <a:prstGeom prst="rect">
            <a:avLst/>
          </a:prstGeom>
          <a:noFill/>
        </p:spPr>
        <p:txBody>
          <a:bodyPr wrap="square" lIns="91440" tIns="45720" rIns="91440" bIns="45720" rtlCol="0" anchor="b">
            <a:spAutoFit/>
          </a:bodyPr>
          <a:lstStyle/>
          <a:p>
            <a:pPr algn="ctr" defTabSz="914217">
              <a:defRPr/>
            </a:pPr>
            <a:r>
              <a:rPr lang="es-ES" sz="1400" b="1" dirty="0">
                <a:solidFill>
                  <a:srgbClr val="1F3864"/>
                </a:solidFill>
                <a:latin typeface="Arial"/>
                <a:cs typeface="Arial"/>
              </a:rPr>
              <a:t>CURVA TERCEROS PARA PRESUPUESTO DE INGRESOS 2025-2027</a:t>
            </a:r>
          </a:p>
        </p:txBody>
      </p:sp>
      <p:sp>
        <p:nvSpPr>
          <p:cNvPr id="555" name="TextBox 554">
            <a:extLst>
              <a:ext uri="{FF2B5EF4-FFF2-40B4-BE49-F238E27FC236}">
                <a16:creationId xmlns:a16="http://schemas.microsoft.com/office/drawing/2014/main" id="{14ACD725-F6AB-4818-B2FB-2F93FEC503DB}"/>
              </a:ext>
            </a:extLst>
          </p:cNvPr>
          <p:cNvSpPr txBox="1"/>
          <p:nvPr/>
        </p:nvSpPr>
        <p:spPr>
          <a:xfrm>
            <a:off x="395661" y="2308986"/>
            <a:ext cx="5656704" cy="4616648"/>
          </a:xfrm>
          <a:prstGeom prst="rect">
            <a:avLst/>
          </a:prstGeom>
          <a:noFill/>
        </p:spPr>
        <p:txBody>
          <a:bodyPr wrap="square" lIns="91440" tIns="45720" rIns="91440" bIns="45720" rtlCol="0" anchor="t">
            <a:spAutoFit/>
          </a:bodyPr>
          <a:lstStyle/>
          <a:p>
            <a:pPr marL="285750" indent="-285750" algn="just" defTabSz="914217">
              <a:buFont typeface="Arial" panose="020B0604020202020204" pitchFamily="34" charset="0"/>
              <a:buChar char="•"/>
              <a:defRPr/>
            </a:pPr>
            <a:r>
              <a:rPr lang="es-MX" sz="1400" dirty="0">
                <a:solidFill>
                  <a:srgbClr val="1F3864"/>
                </a:solidFill>
                <a:latin typeface="Arial"/>
                <a:cs typeface="Arial"/>
              </a:rPr>
              <a:t>En </a:t>
            </a:r>
            <a:r>
              <a:rPr lang="es-MX" sz="1400" b="1" dirty="0">
                <a:solidFill>
                  <a:srgbClr val="1F3864"/>
                </a:solidFill>
                <a:latin typeface="Arial"/>
                <a:cs typeface="Arial"/>
              </a:rPr>
              <a:t>septiembre</a:t>
            </a:r>
            <a:r>
              <a:rPr lang="es-MX" sz="1400" dirty="0">
                <a:solidFill>
                  <a:srgbClr val="1F3864"/>
                </a:solidFill>
                <a:latin typeface="Arial"/>
                <a:cs typeface="Arial"/>
              </a:rPr>
              <a:t> de </a:t>
            </a:r>
            <a:r>
              <a:rPr lang="es-MX" sz="1400" b="1" dirty="0">
                <a:solidFill>
                  <a:srgbClr val="1F3864"/>
                </a:solidFill>
                <a:latin typeface="Arial"/>
                <a:cs typeface="Arial"/>
              </a:rPr>
              <a:t>2024 </a:t>
            </a:r>
            <a:r>
              <a:rPr lang="es-MX" sz="1400" dirty="0">
                <a:solidFill>
                  <a:srgbClr val="1F3864"/>
                </a:solidFill>
                <a:latin typeface="Arial"/>
                <a:cs typeface="Arial"/>
              </a:rPr>
              <a:t>se emitió, por parte de Inteligencia de Mercado de la Vicepresidencia Comercial, la </a:t>
            </a:r>
            <a:r>
              <a:rPr lang="es-MX" sz="1400" b="1" dirty="0">
                <a:solidFill>
                  <a:srgbClr val="1F3864"/>
                </a:solidFill>
                <a:latin typeface="Arial"/>
                <a:cs typeface="Arial"/>
              </a:rPr>
              <a:t>Curva volumétrica de terceros </a:t>
            </a:r>
            <a:r>
              <a:rPr lang="es-MX" sz="1400" dirty="0">
                <a:solidFill>
                  <a:srgbClr val="1F3864"/>
                </a:solidFill>
                <a:latin typeface="Arial"/>
                <a:cs typeface="Arial"/>
              </a:rPr>
              <a:t>para consolidar con la curva volumétrica de Ecopetrol y así consolidar la del país que es insumo fundamental para el presupuesto de ingresos del </a:t>
            </a:r>
            <a:r>
              <a:rPr lang="es-MX" sz="1400" dirty="0" err="1">
                <a:solidFill>
                  <a:srgbClr val="1F3864"/>
                </a:solidFill>
                <a:latin typeface="Arial"/>
                <a:cs typeface="Arial"/>
              </a:rPr>
              <a:t>midstream</a:t>
            </a:r>
            <a:r>
              <a:rPr lang="es-MX" sz="1400" dirty="0">
                <a:solidFill>
                  <a:srgbClr val="1F3864"/>
                </a:solidFill>
                <a:latin typeface="Arial"/>
                <a:cs typeface="Arial"/>
              </a:rPr>
              <a:t> (ODC, ODL, OCENSA y CENIT) </a:t>
            </a:r>
            <a:r>
              <a:rPr lang="es-CO" sz="1400" dirty="0">
                <a:solidFill>
                  <a:srgbClr val="1F3864"/>
                </a:solidFill>
                <a:latin typeface="Arial"/>
                <a:cs typeface="Arial"/>
              </a:rPr>
              <a:t>marcando el inicio del proceso de consolidación de las Curvas de Producción de Terceros y enmarcando las perspectivas del Upstream O&amp;G tanto a nivel regional como nacional.</a:t>
            </a:r>
          </a:p>
          <a:p>
            <a:pPr marL="285750" indent="-285750" algn="just" defTabSz="914217">
              <a:buFont typeface="Arial" panose="020B0604020202020204" pitchFamily="34" charset="0"/>
              <a:buChar char="•"/>
              <a:defRPr/>
            </a:pPr>
            <a:endParaRPr lang="es-CO" sz="1400" dirty="0">
              <a:solidFill>
                <a:srgbClr val="1F3864"/>
              </a:solidFill>
              <a:latin typeface="Arial"/>
              <a:cs typeface="Arial"/>
            </a:endParaRPr>
          </a:p>
          <a:p>
            <a:pPr marL="285750" indent="-285750" algn="just">
              <a:buFont typeface="Arial" panose="020B0604020202020204" pitchFamily="34" charset="0"/>
              <a:buChar char="•"/>
            </a:pPr>
            <a:r>
              <a:rPr lang="es-CO" sz="1400" dirty="0">
                <a:solidFill>
                  <a:srgbClr val="1F3864"/>
                </a:solidFill>
                <a:latin typeface="Arial"/>
                <a:cs typeface="Arial"/>
              </a:rPr>
              <a:t>Reiteramos la </a:t>
            </a:r>
            <a:r>
              <a:rPr lang="es-CO" sz="1400" b="1" dirty="0">
                <a:solidFill>
                  <a:srgbClr val="1F3864"/>
                </a:solidFill>
                <a:latin typeface="Arial"/>
                <a:cs typeface="Arial"/>
              </a:rPr>
              <a:t>importancia </a:t>
            </a:r>
            <a:r>
              <a:rPr lang="es-CO" sz="1400" dirty="0">
                <a:solidFill>
                  <a:srgbClr val="1F3864"/>
                </a:solidFill>
                <a:latin typeface="Arial"/>
                <a:cs typeface="Arial"/>
              </a:rPr>
              <a:t>de este espacio para fortalecer el relacionamiento entre las compañías del segmento, generando sinergias e intercambios de conocimiento que aporten valor a nuestras operaciones diarias, especialmente en el contexto de la planeación del Presupuesto de Ingresos 2025-2027.</a:t>
            </a:r>
          </a:p>
          <a:p>
            <a:pPr marL="285750" indent="-285750" algn="just">
              <a:buFont typeface="Arial" panose="020B0604020202020204" pitchFamily="34" charset="0"/>
              <a:buChar char="•"/>
            </a:pPr>
            <a:endParaRPr lang="es-CO" sz="1400" dirty="0">
              <a:solidFill>
                <a:srgbClr val="1F3864"/>
              </a:solidFill>
              <a:latin typeface="Arial"/>
              <a:cs typeface="Arial"/>
            </a:endParaRPr>
          </a:p>
          <a:p>
            <a:pPr marL="285750" indent="-285750" algn="just">
              <a:buFont typeface="Arial" panose="020B0604020202020204" pitchFamily="34" charset="0"/>
              <a:buChar char="•"/>
            </a:pPr>
            <a:r>
              <a:rPr lang="es-CO" sz="1400" dirty="0">
                <a:solidFill>
                  <a:srgbClr val="1F3864"/>
                </a:solidFill>
                <a:latin typeface="Arial"/>
                <a:cs typeface="Arial"/>
              </a:rPr>
              <a:t>Fue muy importante la participación de </a:t>
            </a:r>
            <a:r>
              <a:rPr lang="es-CO" sz="1400" b="1" dirty="0" err="1">
                <a:solidFill>
                  <a:srgbClr val="1F3864"/>
                </a:solidFill>
                <a:latin typeface="Arial"/>
                <a:cs typeface="Arial"/>
              </a:rPr>
              <a:t>Welligence</a:t>
            </a:r>
            <a:r>
              <a:rPr lang="es-CO" sz="1400" dirty="0">
                <a:solidFill>
                  <a:srgbClr val="1F3864"/>
                </a:solidFill>
                <a:latin typeface="Arial"/>
                <a:cs typeface="Arial"/>
              </a:rPr>
              <a:t>, quienes nos compartieron su visión sobre las perspectivas del país, contribuyendo a enriquecer el análisis estratégico de la industria.</a:t>
            </a:r>
          </a:p>
          <a:p>
            <a:pPr marL="285750" indent="-285750" algn="just" defTabSz="914217">
              <a:buFont typeface="Arial" panose="020B0604020202020204" pitchFamily="34" charset="0"/>
              <a:buChar char="•"/>
              <a:defRPr/>
            </a:pPr>
            <a:endParaRPr lang="es-MX" sz="1400" dirty="0">
              <a:solidFill>
                <a:srgbClr val="1F3864"/>
              </a:solidFill>
              <a:latin typeface="Arial"/>
              <a:cs typeface="Arial"/>
            </a:endParaRPr>
          </a:p>
          <a:p>
            <a:pPr algn="just" defTabSz="914217">
              <a:defRPr/>
            </a:pPr>
            <a:r>
              <a:rPr lang="en-US" sz="1400" dirty="0">
                <a:solidFill>
                  <a:srgbClr val="1F3864"/>
                </a:solidFill>
                <a:latin typeface="Arial"/>
                <a:cs typeface="Arial"/>
              </a:rPr>
              <a:t>.</a:t>
            </a:r>
          </a:p>
        </p:txBody>
      </p:sp>
      <p:sp>
        <p:nvSpPr>
          <p:cNvPr id="560" name="TextBox 559">
            <a:extLst>
              <a:ext uri="{FF2B5EF4-FFF2-40B4-BE49-F238E27FC236}">
                <a16:creationId xmlns:a16="http://schemas.microsoft.com/office/drawing/2014/main" id="{8CA9239E-13CE-41A3-A568-445DF946423F}"/>
              </a:ext>
            </a:extLst>
          </p:cNvPr>
          <p:cNvSpPr txBox="1"/>
          <p:nvPr/>
        </p:nvSpPr>
        <p:spPr>
          <a:xfrm>
            <a:off x="6743448" y="2863129"/>
            <a:ext cx="606966" cy="661720"/>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3700" spc="-145">
                <a:solidFill>
                  <a:srgbClr val="FFFFFF"/>
                </a:solidFill>
                <a:latin typeface="Arial" panose="020B0604020202020204" pitchFamily="34" charset="0"/>
                <a:cs typeface="Arial" panose="020B0604020202020204" pitchFamily="34" charset="0"/>
              </a:rPr>
              <a:t>1</a:t>
            </a:r>
          </a:p>
        </p:txBody>
      </p:sp>
      <p:sp>
        <p:nvSpPr>
          <p:cNvPr id="9" name="CuadroTexto 8">
            <a:extLst>
              <a:ext uri="{FF2B5EF4-FFF2-40B4-BE49-F238E27FC236}">
                <a16:creationId xmlns:a16="http://schemas.microsoft.com/office/drawing/2014/main" id="{890215B2-A9F4-3AA2-409E-D6CB40A7DCF6}"/>
              </a:ext>
            </a:extLst>
          </p:cNvPr>
          <p:cNvSpPr txBox="1"/>
          <p:nvPr/>
        </p:nvSpPr>
        <p:spPr>
          <a:xfrm>
            <a:off x="269189" y="178737"/>
            <a:ext cx="11653622" cy="1077218"/>
          </a:xfrm>
          <a:prstGeom prst="rect">
            <a:avLst/>
          </a:prstGeom>
          <a:noFill/>
        </p:spPr>
        <p:txBody>
          <a:bodyPr wrap="square" lIns="91440" tIns="45720" rIns="91440" bIns="45720" rtlCol="0" anchor="t">
            <a:spAutoFit/>
          </a:bodyPr>
          <a:lstStyle/>
          <a:p>
            <a:r>
              <a:rPr lang="es-ES" sz="2400" b="1" dirty="0">
                <a:solidFill>
                  <a:srgbClr val="1E4E79"/>
                </a:solidFill>
                <a:latin typeface="Arial" panose="020B0604020202020204" pitchFamily="34" charset="0"/>
                <a:cs typeface="Arial" panose="020B0604020202020204" pitchFamily="34" charset="0"/>
              </a:rPr>
              <a:t>Novedades del Macroproceso</a:t>
            </a:r>
          </a:p>
          <a:p>
            <a:r>
              <a:rPr lang="es-ES" sz="2000" b="1" dirty="0">
                <a:solidFill>
                  <a:schemeClr val="bg1">
                    <a:lumMod val="50000"/>
                  </a:schemeClr>
                </a:solidFill>
                <a:latin typeface="Arial"/>
                <a:cs typeface="Arial"/>
              </a:rPr>
              <a:t>¿Cuáles son esas novedades que desde el área se buscan resaltar para plasmarlas en el Periódico </a:t>
            </a:r>
            <a:r>
              <a:rPr lang="es-ES" sz="2000" b="1" i="1" dirty="0">
                <a:solidFill>
                  <a:schemeClr val="bg1">
                    <a:lumMod val="50000"/>
                  </a:schemeClr>
                </a:solidFill>
                <a:latin typeface="Arial"/>
                <a:cs typeface="Arial"/>
              </a:rPr>
              <a:t>Conectados </a:t>
            </a:r>
            <a:r>
              <a:rPr lang="es-ES" sz="2000" b="1" dirty="0">
                <a:solidFill>
                  <a:schemeClr val="bg1">
                    <a:lumMod val="50000"/>
                  </a:schemeClr>
                </a:solidFill>
                <a:latin typeface="Arial"/>
                <a:cs typeface="Arial"/>
              </a:rPr>
              <a:t>con alcance a Segmento?</a:t>
            </a:r>
          </a:p>
        </p:txBody>
      </p:sp>
      <p:grpSp>
        <p:nvGrpSpPr>
          <p:cNvPr id="10" name="Group 6">
            <a:extLst>
              <a:ext uri="{FF2B5EF4-FFF2-40B4-BE49-F238E27FC236}">
                <a16:creationId xmlns:a16="http://schemas.microsoft.com/office/drawing/2014/main" id="{99E9051E-9D51-C39E-E01F-C94CEBC00A2B}"/>
              </a:ext>
            </a:extLst>
          </p:cNvPr>
          <p:cNvGrpSpPr/>
          <p:nvPr/>
        </p:nvGrpSpPr>
        <p:grpSpPr>
          <a:xfrm>
            <a:off x="8386833" y="3555381"/>
            <a:ext cx="882642" cy="1018435"/>
            <a:chOff x="11747817" y="10924264"/>
            <a:chExt cx="1765283" cy="2036869"/>
          </a:xfrm>
        </p:grpSpPr>
        <p:sp>
          <p:nvSpPr>
            <p:cNvPr id="11" name="Freeform: Shape 526">
              <a:extLst>
                <a:ext uri="{FF2B5EF4-FFF2-40B4-BE49-F238E27FC236}">
                  <a16:creationId xmlns:a16="http://schemas.microsoft.com/office/drawing/2014/main" id="{BFB13082-6B40-899B-12BA-3ECD2C9C4078}"/>
                </a:ext>
              </a:extLst>
            </p:cNvPr>
            <p:cNvSpPr/>
            <p:nvPr/>
          </p:nvSpPr>
          <p:spPr>
            <a:xfrm>
              <a:off x="11747817" y="10924264"/>
              <a:ext cx="1765283" cy="2036869"/>
            </a:xfrm>
            <a:custGeom>
              <a:avLst/>
              <a:gdLst/>
              <a:ahLst/>
              <a:cxnLst>
                <a:cxn ang="3cd4">
                  <a:pos x="hc" y="t"/>
                </a:cxn>
                <a:cxn ang="cd2">
                  <a:pos x="l" y="vc"/>
                </a:cxn>
                <a:cxn ang="cd4">
                  <a:pos x="hc" y="b"/>
                </a:cxn>
                <a:cxn ang="0">
                  <a:pos x="r" y="vc"/>
                </a:cxn>
              </a:cxnLst>
              <a:rect l="l" t="t" r="r" b="b"/>
              <a:pathLst>
                <a:path w="1418" h="1636">
                  <a:moveTo>
                    <a:pt x="708" y="0"/>
                  </a:moveTo>
                  <a:lnTo>
                    <a:pt x="2" y="410"/>
                  </a:lnTo>
                  <a:lnTo>
                    <a:pt x="0" y="1226"/>
                  </a:lnTo>
                  <a:lnTo>
                    <a:pt x="711" y="1636"/>
                  </a:lnTo>
                  <a:lnTo>
                    <a:pt x="1416" y="1226"/>
                  </a:lnTo>
                  <a:lnTo>
                    <a:pt x="1418" y="410"/>
                  </a:ln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itchFamily="18"/>
                <a:ea typeface="Microsoft YaHei" pitchFamily="2"/>
                <a:cs typeface="Lucida Sans" pitchFamily="2"/>
              </a:endParaRPr>
            </a:p>
          </p:txBody>
        </p:sp>
        <p:sp>
          <p:nvSpPr>
            <p:cNvPr id="12" name="Freeform: Shape 527">
              <a:extLst>
                <a:ext uri="{FF2B5EF4-FFF2-40B4-BE49-F238E27FC236}">
                  <a16:creationId xmlns:a16="http://schemas.microsoft.com/office/drawing/2014/main" id="{C8D19CF9-F54D-2B2D-4ABE-9A1F3856275D}"/>
                </a:ext>
              </a:extLst>
            </p:cNvPr>
            <p:cNvSpPr/>
            <p:nvPr/>
          </p:nvSpPr>
          <p:spPr>
            <a:xfrm>
              <a:off x="12632330" y="11435038"/>
              <a:ext cx="879529" cy="1526091"/>
            </a:xfrm>
            <a:custGeom>
              <a:avLst/>
              <a:gdLst/>
              <a:ahLst/>
              <a:cxnLst>
                <a:cxn ang="3cd4">
                  <a:pos x="hc" y="t"/>
                </a:cxn>
                <a:cxn ang="cd2">
                  <a:pos x="l" y="vc"/>
                </a:cxn>
                <a:cxn ang="cd4">
                  <a:pos x="hc" y="b"/>
                </a:cxn>
                <a:cxn ang="0">
                  <a:pos x="r" y="vc"/>
                </a:cxn>
              </a:cxnLst>
              <a:rect l="l" t="t" r="r" b="b"/>
              <a:pathLst>
                <a:path w="707" h="1226">
                  <a:moveTo>
                    <a:pt x="707" y="0"/>
                  </a:moveTo>
                  <a:lnTo>
                    <a:pt x="705" y="816"/>
                  </a:lnTo>
                  <a:lnTo>
                    <a:pt x="0" y="1226"/>
                  </a:lnTo>
                  <a:lnTo>
                    <a:pt x="1" y="410"/>
                  </a:lnTo>
                  <a:close/>
                </a:path>
              </a:pathLst>
            </a:custGeom>
            <a:solidFill>
              <a:srgbClr val="FFFFFF">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itchFamily="18"/>
                <a:ea typeface="Microsoft YaHei" pitchFamily="2"/>
                <a:cs typeface="Lucida Sans" pitchFamily="2"/>
              </a:endParaRPr>
            </a:p>
          </p:txBody>
        </p:sp>
        <p:sp>
          <p:nvSpPr>
            <p:cNvPr id="13" name="Freeform: Shape 528">
              <a:extLst>
                <a:ext uri="{FF2B5EF4-FFF2-40B4-BE49-F238E27FC236}">
                  <a16:creationId xmlns:a16="http://schemas.microsoft.com/office/drawing/2014/main" id="{4CD844DC-F022-3762-B4BC-347B4B382A92}"/>
                </a:ext>
              </a:extLst>
            </p:cNvPr>
            <p:cNvSpPr/>
            <p:nvPr/>
          </p:nvSpPr>
          <p:spPr>
            <a:xfrm>
              <a:off x="11747817" y="11435038"/>
              <a:ext cx="885758" cy="1526091"/>
            </a:xfrm>
            <a:custGeom>
              <a:avLst/>
              <a:gdLst/>
              <a:ahLst/>
              <a:cxnLst>
                <a:cxn ang="3cd4">
                  <a:pos x="hc" y="t"/>
                </a:cxn>
                <a:cxn ang="cd2">
                  <a:pos x="l" y="vc"/>
                </a:cxn>
                <a:cxn ang="cd4">
                  <a:pos x="hc" y="b"/>
                </a:cxn>
                <a:cxn ang="0">
                  <a:pos x="r" y="vc"/>
                </a:cxn>
              </a:cxnLst>
              <a:rect l="l" t="t" r="r" b="b"/>
              <a:pathLst>
                <a:path w="712" h="1226">
                  <a:moveTo>
                    <a:pt x="712" y="410"/>
                  </a:moveTo>
                  <a:lnTo>
                    <a:pt x="711" y="1226"/>
                  </a:lnTo>
                  <a:lnTo>
                    <a:pt x="0" y="816"/>
                  </a:lnTo>
                  <a:lnTo>
                    <a:pt x="2" y="0"/>
                  </a:lnTo>
                  <a:close/>
                </a:path>
              </a:pathLst>
            </a:custGeom>
            <a:solidFill>
              <a:srgbClr val="121143">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itchFamily="18"/>
                <a:ea typeface="Microsoft YaHei" pitchFamily="2"/>
                <a:cs typeface="Lucida Sans" pitchFamily="2"/>
              </a:endParaRPr>
            </a:p>
          </p:txBody>
        </p:sp>
      </p:grpSp>
      <p:sp>
        <p:nvSpPr>
          <p:cNvPr id="14" name="Freeform: Shape 540">
            <a:extLst>
              <a:ext uri="{FF2B5EF4-FFF2-40B4-BE49-F238E27FC236}">
                <a16:creationId xmlns:a16="http://schemas.microsoft.com/office/drawing/2014/main" id="{704BB22B-2CCC-9D87-8F91-F5A40EECDF47}"/>
              </a:ext>
            </a:extLst>
          </p:cNvPr>
          <p:cNvSpPr/>
          <p:nvPr/>
        </p:nvSpPr>
        <p:spPr>
          <a:xfrm>
            <a:off x="9523620" y="3691171"/>
            <a:ext cx="948048" cy="749342"/>
          </a:xfrm>
          <a:custGeom>
            <a:avLst/>
            <a:gdLst/>
            <a:ahLst/>
            <a:cxnLst>
              <a:cxn ang="3cd4">
                <a:pos x="hc" y="t"/>
              </a:cxn>
              <a:cxn ang="cd2">
                <a:pos x="l" y="vc"/>
              </a:cxn>
              <a:cxn ang="cd4">
                <a:pos x="hc" y="b"/>
              </a:cxn>
              <a:cxn ang="0">
                <a:pos x="r" y="vc"/>
              </a:cxn>
            </a:cxnLst>
            <a:rect l="l" t="t" r="r" b="b"/>
            <a:pathLst>
              <a:path w="1523" h="1204">
                <a:moveTo>
                  <a:pt x="922" y="0"/>
                </a:moveTo>
                <a:cubicBezTo>
                  <a:pt x="640" y="0"/>
                  <a:pt x="403" y="193"/>
                  <a:pt x="338" y="455"/>
                </a:cubicBezTo>
                <a:lnTo>
                  <a:pt x="0" y="602"/>
                </a:lnTo>
                <a:lnTo>
                  <a:pt x="338" y="749"/>
                </a:lnTo>
                <a:cubicBezTo>
                  <a:pt x="403" y="1010"/>
                  <a:pt x="640" y="1204"/>
                  <a:pt x="922" y="1204"/>
                </a:cubicBezTo>
                <a:cubicBezTo>
                  <a:pt x="1254" y="1204"/>
                  <a:pt x="1523" y="934"/>
                  <a:pt x="1523" y="602"/>
                </a:cubicBezTo>
                <a:cubicBezTo>
                  <a:pt x="1523" y="269"/>
                  <a:pt x="1254" y="0"/>
                  <a:pt x="922" y="0"/>
                </a:cubicBez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itchFamily="18"/>
              <a:ea typeface="Microsoft YaHei" pitchFamily="2"/>
              <a:cs typeface="Lucida Sans" pitchFamily="2"/>
            </a:endParaRPr>
          </a:p>
        </p:txBody>
      </p:sp>
      <p:sp>
        <p:nvSpPr>
          <p:cNvPr id="3" name="TextBox 559">
            <a:extLst>
              <a:ext uri="{FF2B5EF4-FFF2-40B4-BE49-F238E27FC236}">
                <a16:creationId xmlns:a16="http://schemas.microsoft.com/office/drawing/2014/main" id="{CB238F21-C4D4-D327-F8F2-F0228BB70220}"/>
              </a:ext>
            </a:extLst>
          </p:cNvPr>
          <p:cNvSpPr txBox="1"/>
          <p:nvPr/>
        </p:nvSpPr>
        <p:spPr>
          <a:xfrm>
            <a:off x="6743447" y="4717808"/>
            <a:ext cx="606966" cy="661720"/>
          </a:xfrm>
          <a:prstGeom prst="rect">
            <a:avLst/>
          </a:prstGeom>
          <a:noFill/>
        </p:spPr>
        <p:txBody>
          <a:bodyPr wrap="square" lIns="91440" tIns="45720" rIns="91440" bIns="45720"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3700" spc="-145" dirty="0">
                <a:solidFill>
                  <a:srgbClr val="FFFFFF"/>
                </a:solidFill>
                <a:latin typeface="Arial"/>
                <a:cs typeface="Arial"/>
              </a:rPr>
              <a:t>2</a:t>
            </a:r>
            <a:endParaRPr lang="en-US" sz="3700" spc="-145" dirty="0">
              <a:solidFill>
                <a:srgbClr val="FFFFFF"/>
              </a:solidFill>
              <a:latin typeface="Arial" panose="020B0604020202020204" pitchFamily="34" charset="0"/>
              <a:cs typeface="Arial" panose="020B0604020202020204" pitchFamily="34" charset="0"/>
            </a:endParaRPr>
          </a:p>
        </p:txBody>
      </p:sp>
      <p:sp>
        <p:nvSpPr>
          <p:cNvPr id="5" name="TextBox 559">
            <a:extLst>
              <a:ext uri="{FF2B5EF4-FFF2-40B4-BE49-F238E27FC236}">
                <a16:creationId xmlns:a16="http://schemas.microsoft.com/office/drawing/2014/main" id="{108D9585-D6C6-3EF6-D733-1D01E766FD77}"/>
              </a:ext>
            </a:extLst>
          </p:cNvPr>
          <p:cNvSpPr txBox="1"/>
          <p:nvPr/>
        </p:nvSpPr>
        <p:spPr>
          <a:xfrm>
            <a:off x="9762692" y="3740147"/>
            <a:ext cx="606966" cy="661720"/>
          </a:xfrm>
          <a:prstGeom prst="rect">
            <a:avLst/>
          </a:prstGeom>
          <a:noFill/>
        </p:spPr>
        <p:txBody>
          <a:bodyPr wrap="square" lIns="91440" tIns="45720" rIns="91440" bIns="45720"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3700" spc="-145" dirty="0">
                <a:solidFill>
                  <a:srgbClr val="FFFFFF"/>
                </a:solidFill>
                <a:latin typeface="Arial"/>
                <a:cs typeface="Arial"/>
              </a:rPr>
              <a:t>3</a:t>
            </a:r>
            <a:endParaRPr lang="en-US" sz="3700" spc="-145"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184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5D56C24-6DAC-B5B8-E960-B80C06FF0B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4" name="think-cell data - do not delete" hidden="1">
                        <a:extLst>
                          <a:ext uri="{FF2B5EF4-FFF2-40B4-BE49-F238E27FC236}">
                            <a16:creationId xmlns:a16="http://schemas.microsoft.com/office/drawing/2014/main" id="{25D56C24-6DAC-B5B8-E960-B80C06FF0B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3E20E765-5A55-CEB3-23E7-5A1ABFA83E06}"/>
              </a:ext>
            </a:extLst>
          </p:cNvPr>
          <p:cNvSpPr txBox="1"/>
          <p:nvPr/>
        </p:nvSpPr>
        <p:spPr>
          <a:xfrm>
            <a:off x="6463688" y="2868721"/>
            <a:ext cx="5343787" cy="1424270"/>
          </a:xfrm>
          <a:prstGeom prst="rect">
            <a:avLst/>
          </a:prstGeom>
          <a:noFill/>
        </p:spPr>
        <p:txBody>
          <a:bodyPr wrap="square" lIns="0" tIns="0" rIns="0" bIns="0" rtlCol="0" anchor="ctr" anchorCtr="0">
            <a:noAutofit/>
          </a:bodyPr>
          <a:lstStyle/>
          <a:p>
            <a:pPr marL="12700" algn="ctr">
              <a:tabLst>
                <a:tab pos="699770" algn="l"/>
              </a:tabLst>
            </a:pPr>
            <a:r>
              <a:rPr lang="es-ES" sz="3200" b="1" spc="5" dirty="0">
                <a:solidFill>
                  <a:schemeClr val="accent1">
                    <a:lumMod val="50000"/>
                  </a:schemeClr>
                </a:solidFill>
                <a:latin typeface="Arial"/>
                <a:cs typeface="Arial"/>
              </a:rPr>
              <a:t>Macroproceso Digital </a:t>
            </a:r>
          </a:p>
        </p:txBody>
      </p:sp>
      <p:sp>
        <p:nvSpPr>
          <p:cNvPr id="2" name="object 15">
            <a:extLst>
              <a:ext uri="{FF2B5EF4-FFF2-40B4-BE49-F238E27FC236}">
                <a16:creationId xmlns:a16="http://schemas.microsoft.com/office/drawing/2014/main" id="{B265E378-26E9-2A35-CD4C-BAA0EE451A83}"/>
              </a:ext>
            </a:extLst>
          </p:cNvPr>
          <p:cNvSpPr/>
          <p:nvPr/>
        </p:nvSpPr>
        <p:spPr>
          <a:xfrm>
            <a:off x="5548046" y="3173933"/>
            <a:ext cx="832935" cy="812712"/>
          </a:xfrm>
          <a:custGeom>
            <a:avLst/>
            <a:gdLst/>
            <a:ahLst/>
            <a:cxnLst/>
            <a:rect l="l" t="t" r="r" b="b"/>
            <a:pathLst>
              <a:path w="789939" h="789939">
                <a:moveTo>
                  <a:pt x="394715" y="789431"/>
                </a:moveTo>
                <a:lnTo>
                  <a:pt x="348695" y="786775"/>
                </a:lnTo>
                <a:lnTo>
                  <a:pt x="304231" y="779003"/>
                </a:lnTo>
                <a:lnTo>
                  <a:pt x="261619" y="766413"/>
                </a:lnTo>
                <a:lnTo>
                  <a:pt x="221157" y="749301"/>
                </a:lnTo>
                <a:lnTo>
                  <a:pt x="183141" y="727963"/>
                </a:lnTo>
                <a:lnTo>
                  <a:pt x="147867" y="702697"/>
                </a:lnTo>
                <a:lnTo>
                  <a:pt x="115633" y="673798"/>
                </a:lnTo>
                <a:lnTo>
                  <a:pt x="86734" y="641563"/>
                </a:lnTo>
                <a:lnTo>
                  <a:pt x="61468" y="606290"/>
                </a:lnTo>
                <a:lnTo>
                  <a:pt x="40130" y="568274"/>
                </a:lnTo>
                <a:lnTo>
                  <a:pt x="23018" y="527812"/>
                </a:lnTo>
                <a:lnTo>
                  <a:pt x="10428" y="485200"/>
                </a:lnTo>
                <a:lnTo>
                  <a:pt x="2656" y="440736"/>
                </a:lnTo>
                <a:lnTo>
                  <a:pt x="0" y="394715"/>
                </a:lnTo>
                <a:lnTo>
                  <a:pt x="2656" y="348695"/>
                </a:lnTo>
                <a:lnTo>
                  <a:pt x="10428" y="304231"/>
                </a:lnTo>
                <a:lnTo>
                  <a:pt x="23018" y="261619"/>
                </a:lnTo>
                <a:lnTo>
                  <a:pt x="40130" y="221157"/>
                </a:lnTo>
                <a:lnTo>
                  <a:pt x="61468" y="183141"/>
                </a:lnTo>
                <a:lnTo>
                  <a:pt x="86734" y="147867"/>
                </a:lnTo>
                <a:lnTo>
                  <a:pt x="115633" y="115633"/>
                </a:lnTo>
                <a:lnTo>
                  <a:pt x="147867" y="86734"/>
                </a:lnTo>
                <a:lnTo>
                  <a:pt x="183141" y="61468"/>
                </a:lnTo>
                <a:lnTo>
                  <a:pt x="221157" y="40130"/>
                </a:lnTo>
                <a:lnTo>
                  <a:pt x="261619" y="23018"/>
                </a:lnTo>
                <a:lnTo>
                  <a:pt x="304231" y="10428"/>
                </a:lnTo>
                <a:lnTo>
                  <a:pt x="348695" y="2656"/>
                </a:lnTo>
                <a:lnTo>
                  <a:pt x="394715" y="0"/>
                </a:lnTo>
                <a:lnTo>
                  <a:pt x="440736" y="2656"/>
                </a:lnTo>
                <a:lnTo>
                  <a:pt x="485200" y="10428"/>
                </a:lnTo>
                <a:lnTo>
                  <a:pt x="527812" y="23018"/>
                </a:lnTo>
                <a:lnTo>
                  <a:pt x="568274" y="40130"/>
                </a:lnTo>
                <a:lnTo>
                  <a:pt x="606290" y="61468"/>
                </a:lnTo>
                <a:lnTo>
                  <a:pt x="641563" y="86734"/>
                </a:lnTo>
                <a:lnTo>
                  <a:pt x="673798" y="115633"/>
                </a:lnTo>
                <a:lnTo>
                  <a:pt x="702697" y="147867"/>
                </a:lnTo>
                <a:lnTo>
                  <a:pt x="727963" y="183141"/>
                </a:lnTo>
                <a:lnTo>
                  <a:pt x="749301" y="221157"/>
                </a:lnTo>
                <a:lnTo>
                  <a:pt x="766413" y="261619"/>
                </a:lnTo>
                <a:lnTo>
                  <a:pt x="779003" y="304231"/>
                </a:lnTo>
                <a:lnTo>
                  <a:pt x="786775" y="348695"/>
                </a:lnTo>
                <a:lnTo>
                  <a:pt x="789431" y="394715"/>
                </a:lnTo>
                <a:lnTo>
                  <a:pt x="786775" y="440736"/>
                </a:lnTo>
                <a:lnTo>
                  <a:pt x="779003" y="485200"/>
                </a:lnTo>
                <a:lnTo>
                  <a:pt x="766413" y="527812"/>
                </a:lnTo>
                <a:lnTo>
                  <a:pt x="749301" y="568274"/>
                </a:lnTo>
                <a:lnTo>
                  <a:pt x="727963" y="606290"/>
                </a:lnTo>
                <a:lnTo>
                  <a:pt x="702697" y="641563"/>
                </a:lnTo>
                <a:lnTo>
                  <a:pt x="673798" y="673798"/>
                </a:lnTo>
                <a:lnTo>
                  <a:pt x="641563" y="702697"/>
                </a:lnTo>
                <a:lnTo>
                  <a:pt x="606290" y="727963"/>
                </a:lnTo>
                <a:lnTo>
                  <a:pt x="568274" y="749301"/>
                </a:lnTo>
                <a:lnTo>
                  <a:pt x="527812" y="766413"/>
                </a:lnTo>
                <a:lnTo>
                  <a:pt x="485200" y="779003"/>
                </a:lnTo>
                <a:lnTo>
                  <a:pt x="440736" y="786775"/>
                </a:lnTo>
                <a:lnTo>
                  <a:pt x="394715" y="789431"/>
                </a:lnTo>
                <a:close/>
              </a:path>
            </a:pathLst>
          </a:custGeom>
          <a:solidFill>
            <a:srgbClr val="FFFFFF"/>
          </a:solidFill>
          <a:ln w="38100">
            <a:solidFill>
              <a:schemeClr val="tx2">
                <a:lumMod val="90000"/>
                <a:lumOff val="10000"/>
              </a:schemeClr>
            </a:solidFill>
          </a:ln>
        </p:spPr>
        <p:txBody>
          <a:bodyPr wrap="square" lIns="0" tIns="0" rIns="0" bIns="0" rtlCol="0" anchor="t"/>
          <a:lstStyle/>
          <a:p>
            <a:pPr algn="ctr"/>
            <a:r>
              <a:rPr lang="es-CO" sz="5400" b="1" dirty="0">
                <a:solidFill>
                  <a:schemeClr val="tx2">
                    <a:lumMod val="90000"/>
                    <a:lumOff val="10000"/>
                  </a:schemeClr>
                </a:solidFill>
                <a:cs typeface="Calibri"/>
              </a:rPr>
              <a:t>3</a:t>
            </a:r>
          </a:p>
        </p:txBody>
      </p:sp>
    </p:spTree>
    <p:extLst>
      <p:ext uri="{BB962C8B-B14F-4D97-AF65-F5344CB8AC3E}">
        <p14:creationId xmlns:p14="http://schemas.microsoft.com/office/powerpoint/2010/main" val="269345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6DFD4F62-27A7-46CA-4BBE-C460ED630414}"/>
              </a:ext>
            </a:extLst>
          </p:cNvPr>
          <p:cNvSpPr txBox="1"/>
          <p:nvPr/>
        </p:nvSpPr>
        <p:spPr>
          <a:xfrm>
            <a:off x="4798951" y="1959591"/>
            <a:ext cx="6439638"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dirty="0">
              <a:solidFill>
                <a:schemeClr val="bg1"/>
              </a:solidFill>
              <a:latin typeface="Arial"/>
              <a:cs typeface="Arial"/>
            </a:endParaRPr>
          </a:p>
          <a:p>
            <a:pPr algn="ctr"/>
            <a:r>
              <a:rPr lang="es-ES_tradnl" b="1" dirty="0">
                <a:solidFill>
                  <a:schemeClr val="bg1"/>
                </a:solidFill>
                <a:latin typeface="Arial"/>
                <a:cs typeface="Arial"/>
              </a:rPr>
              <a:t>Temas tratados</a:t>
            </a:r>
          </a:p>
          <a:p>
            <a:pPr algn="ctr"/>
            <a:endParaRPr lang="es-ES_tradnl" sz="500" b="1" dirty="0">
              <a:solidFill>
                <a:schemeClr val="bg1"/>
              </a:solidFill>
              <a:latin typeface="Arial"/>
              <a:cs typeface="Arial"/>
            </a:endParaRPr>
          </a:p>
        </p:txBody>
      </p:sp>
      <p:sp>
        <p:nvSpPr>
          <p:cNvPr id="18" name="Temas 3">
            <a:extLst>
              <a:ext uri="{FF2B5EF4-FFF2-40B4-BE49-F238E27FC236}">
                <a16:creationId xmlns:a16="http://schemas.microsoft.com/office/drawing/2014/main" id="{2DEDD8C7-BCE8-2C1B-E2B3-C10CF6B9C04C}"/>
              </a:ext>
            </a:extLst>
          </p:cNvPr>
          <p:cNvSpPr/>
          <p:nvPr/>
        </p:nvSpPr>
        <p:spPr>
          <a:xfrm>
            <a:off x="7574281" y="3986172"/>
            <a:ext cx="3654273" cy="3306168"/>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algn="just" fontAlgn="base"/>
            <a:endParaRPr lang="es-CO" sz="950" b="1" dirty="0">
              <a:latin typeface="Century Gothic"/>
            </a:endParaRPr>
          </a:p>
        </p:txBody>
      </p:sp>
      <p:sp>
        <p:nvSpPr>
          <p:cNvPr id="20" name="Fecha 1">
            <a:extLst>
              <a:ext uri="{FF2B5EF4-FFF2-40B4-BE49-F238E27FC236}">
                <a16:creationId xmlns:a16="http://schemas.microsoft.com/office/drawing/2014/main" id="{486652B0-437A-DA22-5D39-1BB2C2967C8E}"/>
              </a:ext>
            </a:extLst>
          </p:cNvPr>
          <p:cNvSpPr/>
          <p:nvPr/>
        </p:nvSpPr>
        <p:spPr>
          <a:xfrm>
            <a:off x="445464" y="3198691"/>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dirty="0">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632476" y="2456895"/>
            <a:ext cx="3194193" cy="1317471"/>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dirty="0">
              <a:solidFill>
                <a:srgbClr val="0451A7"/>
              </a:solidFill>
              <a:latin typeface="Arial" panose="020B0604020202020204" pitchFamily="34" charset="0"/>
              <a:cs typeface="Arial" panose="020B0604020202020204" pitchFamily="34" charset="0"/>
            </a:endParaRPr>
          </a:p>
          <a:p>
            <a:pPr algn="ctr"/>
            <a:endParaRPr lang="es-ES" sz="1400" dirty="0">
              <a:solidFill>
                <a:srgbClr val="0451A7"/>
              </a:solidFill>
              <a:latin typeface="Arial" panose="020B0604020202020204" pitchFamily="34" charset="0"/>
              <a:cs typeface="Arial" panose="020B0604020202020204" pitchFamily="34" charset="0"/>
            </a:endParaRPr>
          </a:p>
          <a:p>
            <a:pPr algn="ctr"/>
            <a:endParaRPr lang="es-ES" sz="1600" dirty="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920270"/>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dirty="0">
                <a:solidFill>
                  <a:schemeClr val="bg1"/>
                </a:solidFill>
                <a:latin typeface="Arial"/>
                <a:cs typeface="Arial"/>
              </a:rPr>
              <a:t>Sesiones de </a:t>
            </a:r>
          </a:p>
          <a:p>
            <a:pPr algn="ctr"/>
            <a:r>
              <a:rPr lang="es-ES_tradnl" b="1" dirty="0">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4510700" y="2763448"/>
            <a:ext cx="6827610" cy="3591357"/>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marL="171450" indent="-171450" algn="just">
              <a:buFont typeface="Arial" panose="020B0604020202020204" pitchFamily="34" charset="0"/>
              <a:buChar char="•"/>
            </a:pPr>
            <a:r>
              <a:rPr lang="es-ES" sz="1400" b="1" dirty="0">
                <a:latin typeface="Arial"/>
                <a:cs typeface="Arial"/>
              </a:rPr>
              <a:t>Avance </a:t>
            </a:r>
            <a:r>
              <a:rPr lang="es-ES" sz="1400" dirty="0">
                <a:latin typeface="Arial"/>
                <a:cs typeface="Arial"/>
              </a:rPr>
              <a:t>de la implementación de la fase 2 de BMC – Herramienta mesa de ayuda.</a:t>
            </a:r>
          </a:p>
          <a:p>
            <a:pPr marL="171450" indent="-171450" algn="just">
              <a:buFont typeface="Arial" panose="020B0604020202020204" pitchFamily="34" charset="0"/>
              <a:buChar char="•"/>
            </a:pPr>
            <a:r>
              <a:rPr lang="es-ES" sz="1400" b="1" dirty="0">
                <a:latin typeface="Arial"/>
                <a:cs typeface="Arial"/>
              </a:rPr>
              <a:t>El estado </a:t>
            </a:r>
            <a:r>
              <a:rPr lang="es-ES" sz="1400" dirty="0">
                <a:latin typeface="Arial"/>
                <a:cs typeface="Arial"/>
              </a:rPr>
              <a:t>de la implementación de la herramienta en las Compañías del Segmento es el siguiente:</a:t>
            </a:r>
          </a:p>
          <a:p>
            <a:pPr marL="171450" indent="-171450" algn="just">
              <a:buFont typeface="Arial" panose="020B0604020202020204" pitchFamily="34" charset="0"/>
              <a:buChar char="•"/>
            </a:pPr>
            <a:endParaRPr lang="es-ES" sz="1400" dirty="0">
              <a:latin typeface="Arial"/>
              <a:cs typeface="Arial"/>
            </a:endParaRPr>
          </a:p>
          <a:p>
            <a:pPr marL="742950" lvl="1" indent="-285750" algn="just">
              <a:buFont typeface="Wingdings" panose="05000000000000000000" pitchFamily="2" charset="2"/>
              <a:buChar char="q"/>
            </a:pPr>
            <a:r>
              <a:rPr lang="es-ES" sz="1400" dirty="0">
                <a:latin typeface="Arial"/>
                <a:cs typeface="Arial"/>
              </a:rPr>
              <a:t>OCENSA en proceso de implementación del servicio.</a:t>
            </a:r>
          </a:p>
          <a:p>
            <a:pPr marL="742950" lvl="1" indent="-285750" algn="just">
              <a:buFont typeface="Wingdings" panose="05000000000000000000" pitchFamily="2" charset="2"/>
              <a:buChar char="q"/>
            </a:pPr>
            <a:r>
              <a:rPr lang="es-ES" sz="1400" dirty="0">
                <a:latin typeface="Arial"/>
                <a:cs typeface="Arial"/>
              </a:rPr>
              <a:t> ODL en revisión de presupuesto para implementar el servicio.</a:t>
            </a:r>
          </a:p>
          <a:p>
            <a:pPr marL="171450" indent="-171450" algn="just">
              <a:buFont typeface="Arial" panose="020B0604020202020204" pitchFamily="34" charset="0"/>
              <a:buChar char="•"/>
            </a:pPr>
            <a:endParaRPr lang="es-ES" sz="1400" dirty="0">
              <a:latin typeface="Arial"/>
              <a:cs typeface="Arial"/>
            </a:endParaRPr>
          </a:p>
          <a:p>
            <a:pPr marL="171450" indent="-171450" algn="just">
              <a:buFont typeface="Arial" panose="020B0604020202020204" pitchFamily="34" charset="0"/>
              <a:buChar char="•"/>
            </a:pPr>
            <a:endParaRPr lang="es-ES" sz="1400" dirty="0">
              <a:latin typeface="Arial"/>
              <a:cs typeface="Arial"/>
            </a:endParaRPr>
          </a:p>
          <a:p>
            <a:pPr algn="just"/>
            <a:endParaRPr lang="es-ES" sz="1400" dirty="0">
              <a:latin typeface="Arial"/>
              <a:cs typeface="Arial"/>
            </a:endParaRPr>
          </a:p>
          <a:p>
            <a:pPr algn="just"/>
            <a:endParaRPr lang="es-ES" sz="1400" dirty="0">
              <a:latin typeface="Arial"/>
              <a:cs typeface="Arial"/>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p:txBody>
      </p:sp>
      <p:sp>
        <p:nvSpPr>
          <p:cNvPr id="8" name="Elipse 7">
            <a:extLst>
              <a:ext uri="{FF2B5EF4-FFF2-40B4-BE49-F238E27FC236}">
                <a16:creationId xmlns:a16="http://schemas.microsoft.com/office/drawing/2014/main" id="{1B1E84FA-A1C6-6FA7-428F-09B41CE745D7}"/>
              </a:ext>
            </a:extLst>
          </p:cNvPr>
          <p:cNvSpPr/>
          <p:nvPr/>
        </p:nvSpPr>
        <p:spPr>
          <a:xfrm>
            <a:off x="464752" y="1868067"/>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1">
                    <a:lumMod val="50000"/>
                  </a:schemeClr>
                </a:solidFill>
                <a:latin typeface="Arial"/>
                <a:cs typeface="Arial"/>
              </a:rPr>
              <a:t>2</a:t>
            </a:r>
            <a:endParaRPr lang="es-CO" sz="2000" b="1" dirty="0">
              <a:solidFill>
                <a:schemeClr val="accent1">
                  <a:lumMod val="50000"/>
                </a:schemeClr>
              </a:solidFill>
              <a:latin typeface="Arial"/>
              <a:cs typeface="Arial"/>
            </a:endParaRPr>
          </a:p>
        </p:txBody>
      </p:sp>
      <p:sp>
        <p:nvSpPr>
          <p:cNvPr id="9" name="Botón 1 fechas">
            <a:extLst>
              <a:ext uri="{FF2B5EF4-FFF2-40B4-BE49-F238E27FC236}">
                <a16:creationId xmlns:a16="http://schemas.microsoft.com/office/drawing/2014/main" id="{0AB04B62-EECE-9987-F424-1049BAD885DE}"/>
              </a:ext>
            </a:extLst>
          </p:cNvPr>
          <p:cNvSpPr/>
          <p:nvPr/>
        </p:nvSpPr>
        <p:spPr>
          <a:xfrm>
            <a:off x="632476" y="4411539"/>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600" dirty="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43887" y="4159978"/>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dirty="0">
              <a:solidFill>
                <a:schemeClr val="bg1"/>
              </a:solidFill>
              <a:latin typeface="Arial"/>
              <a:cs typeface="Arial"/>
            </a:endParaRPr>
          </a:p>
          <a:p>
            <a:pPr algn="ctr"/>
            <a:r>
              <a:rPr lang="es-ES_tradnl" b="1" dirty="0">
                <a:solidFill>
                  <a:schemeClr val="bg1"/>
                </a:solidFill>
                <a:latin typeface="Arial"/>
                <a:cs typeface="Arial"/>
              </a:rPr>
              <a:t>Participantes</a:t>
            </a:r>
          </a:p>
          <a:p>
            <a:pPr algn="ctr"/>
            <a:endParaRPr lang="es-ES_tradnl" sz="500" b="1" dirty="0">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45193" y="4041515"/>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1">
                    <a:lumMod val="75000"/>
                  </a:schemeClr>
                </a:solidFill>
                <a:latin typeface="Arial"/>
                <a:cs typeface="Arial"/>
              </a:rPr>
              <a:t>14</a:t>
            </a:r>
            <a:endParaRPr lang="es-CO" sz="2000" b="1" dirty="0">
              <a:solidFill>
                <a:schemeClr val="accent1">
                  <a:lumMod val="75000"/>
                </a:schemeClr>
              </a:solidFill>
              <a:latin typeface="Arial"/>
              <a:cs typeface="Arial"/>
            </a:endParaRP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4238" y="4159978"/>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2000505"/>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81" y="5900129"/>
            <a:ext cx="986189" cy="273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uplos - Soluciones integrales de compra">
            <a:extLst>
              <a:ext uri="{FF2B5EF4-FFF2-40B4-BE49-F238E27FC236}">
                <a16:creationId xmlns:a16="http://schemas.microsoft.com/office/drawing/2014/main" id="{60BE7834-BD92-E8FD-9FCF-CE7E2BE5EA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26" t="20173" r="52416" b="16895"/>
          <a:stretch/>
        </p:blipFill>
        <p:spPr bwMode="auto">
          <a:xfrm>
            <a:off x="2679939" y="5268709"/>
            <a:ext cx="868540" cy="439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499" b="13457"/>
          <a:stretch/>
        </p:blipFill>
        <p:spPr bwMode="auto">
          <a:xfrm>
            <a:off x="856669" y="5327842"/>
            <a:ext cx="1020363" cy="520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10"/>
          <a:srcRect l="10114" t="22231" r="11141" b="18252"/>
          <a:stretch/>
        </p:blipFill>
        <p:spPr>
          <a:xfrm>
            <a:off x="2771241" y="5738264"/>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30373" y="4747462"/>
            <a:ext cx="2656903" cy="923330"/>
          </a:xfrm>
          <a:prstGeom prst="rect">
            <a:avLst/>
          </a:prstGeom>
          <a:noFill/>
        </p:spPr>
        <p:txBody>
          <a:bodyPr wrap="square" lIns="91440" tIns="45720" rIns="91440" bIns="45720" rtlCol="0" anchor="t">
            <a:spAutoFit/>
          </a:bodyPr>
          <a:lstStyle/>
          <a:p>
            <a:pPr algn="ctr"/>
            <a:r>
              <a:rPr lang="es-ES" sz="1800" b="1" dirty="0">
                <a:solidFill>
                  <a:schemeClr val="accent1">
                    <a:lumMod val="50000"/>
                  </a:schemeClr>
                </a:solidFill>
                <a:latin typeface="Arial"/>
                <a:cs typeface="Arial"/>
              </a:rPr>
              <a:t>De las compañías del MID</a:t>
            </a:r>
          </a:p>
          <a:p>
            <a:pPr algn="ctr"/>
            <a:endParaRPr lang="es-CO" dirty="0"/>
          </a:p>
        </p:txBody>
      </p:sp>
      <p:sp>
        <p:nvSpPr>
          <p:cNvPr id="33" name="CuadroTexto 32">
            <a:extLst>
              <a:ext uri="{FF2B5EF4-FFF2-40B4-BE49-F238E27FC236}">
                <a16:creationId xmlns:a16="http://schemas.microsoft.com/office/drawing/2014/main" id="{7A64C8AF-576E-6859-E694-25AD5C4CDBE1}"/>
              </a:ext>
            </a:extLst>
          </p:cNvPr>
          <p:cNvSpPr txBox="1"/>
          <p:nvPr/>
        </p:nvSpPr>
        <p:spPr>
          <a:xfrm>
            <a:off x="1351675" y="2979798"/>
            <a:ext cx="1755062" cy="584775"/>
          </a:xfrm>
          <a:prstGeom prst="rect">
            <a:avLst/>
          </a:prstGeom>
          <a:noFill/>
        </p:spPr>
        <p:txBody>
          <a:bodyPr wrap="square">
            <a:spAutoFit/>
          </a:bodyPr>
          <a:lstStyle/>
          <a:p>
            <a:pPr marL="285750" indent="-285750" algn="ctr">
              <a:buFont typeface="Arial" panose="020B0604020202020204" pitchFamily="34" charset="0"/>
              <a:buChar char="•"/>
            </a:pPr>
            <a:r>
              <a:rPr lang="es-ES" sz="1600" dirty="0">
                <a:latin typeface="Arial" panose="020B0604020202020204" pitchFamily="34" charset="0"/>
                <a:cs typeface="Arial" panose="020B0604020202020204" pitchFamily="34" charset="0"/>
              </a:rPr>
              <a:t>04</a:t>
            </a:r>
            <a:r>
              <a:rPr lang="es-CO" sz="1600" dirty="0">
                <a:solidFill>
                  <a:schemeClr val="tx1"/>
                </a:solidFill>
                <a:latin typeface="Arial" panose="020B0604020202020204" pitchFamily="34" charset="0"/>
                <a:cs typeface="Arial" panose="020B0604020202020204" pitchFamily="34" charset="0"/>
              </a:rPr>
              <a:t>.07.2024</a:t>
            </a:r>
          </a:p>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29.08.2024</a:t>
            </a:r>
            <a:endParaRPr lang="es-CO" sz="1600" dirty="0">
              <a:solidFill>
                <a:schemeClr val="tx1"/>
              </a:solidFill>
              <a:latin typeface="Arial" panose="020B0604020202020204" pitchFamily="34" charset="0"/>
              <a:cs typeface="Arial" panose="020B0604020202020204" pitchFamily="34" charset="0"/>
            </a:endParaRPr>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2578286"/>
            <a:ext cx="1771109" cy="369332"/>
          </a:xfrm>
          <a:prstGeom prst="rect">
            <a:avLst/>
          </a:prstGeom>
          <a:noFill/>
        </p:spPr>
        <p:txBody>
          <a:bodyPr wrap="square" lIns="91440" tIns="45720" rIns="91440" bIns="45720" rtlCol="0" anchor="t">
            <a:spAutoFit/>
          </a:bodyPr>
          <a:lstStyle/>
          <a:p>
            <a:r>
              <a:rPr lang="es-CO" b="1" dirty="0">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80668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5">
                    <a:lumMod val="50000"/>
                  </a:schemeClr>
                </a:solidFill>
                <a:latin typeface="Arial" panose="020B0604020202020204" pitchFamily="34" charset="0"/>
                <a:cs typeface="Arial" panose="020B0604020202020204" pitchFamily="34" charset="0"/>
              </a:rPr>
              <a:t>2</a:t>
            </a: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00759" y="1937553"/>
            <a:ext cx="523221" cy="523221"/>
          </a:xfrm>
          <a:prstGeom prst="rect">
            <a:avLst/>
          </a:prstGeom>
        </p:spPr>
      </p:pic>
      <p:sp>
        <p:nvSpPr>
          <p:cNvPr id="2" name="Rectángulo: esquinas redondeadas 1">
            <a:extLst>
              <a:ext uri="{FF2B5EF4-FFF2-40B4-BE49-F238E27FC236}">
                <a16:creationId xmlns:a16="http://schemas.microsoft.com/office/drawing/2014/main" id="{96E2F0EA-DA64-55DC-18B5-44B8C5797B34}"/>
              </a:ext>
            </a:extLst>
          </p:cNvPr>
          <p:cNvSpPr/>
          <p:nvPr/>
        </p:nvSpPr>
        <p:spPr>
          <a:xfrm>
            <a:off x="418995" y="1073163"/>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Digital</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2" name="CuadroTexto 11">
            <a:extLst>
              <a:ext uri="{FF2B5EF4-FFF2-40B4-BE49-F238E27FC236}">
                <a16:creationId xmlns:a16="http://schemas.microsoft.com/office/drawing/2014/main" id="{172986D4-EABC-3563-8EA3-E60FE8784F34}"/>
              </a:ext>
            </a:extLst>
          </p:cNvPr>
          <p:cNvSpPr txBox="1"/>
          <p:nvPr/>
        </p:nvSpPr>
        <p:spPr>
          <a:xfrm>
            <a:off x="387203" y="32394"/>
            <a:ext cx="10688445" cy="1015663"/>
          </a:xfrm>
          <a:prstGeom prst="rect">
            <a:avLst/>
          </a:prstGeom>
          <a:noFill/>
        </p:spPr>
        <p:txBody>
          <a:bodyPr wrap="square" lIns="91440" tIns="45720" rIns="91440" bIns="45720" rtlCol="0" anchor="t">
            <a:spAutoFit/>
          </a:bodyPr>
          <a:lstStyle/>
          <a:p>
            <a:pPr algn="l" rtl="0" fontAlgn="base"/>
            <a:r>
              <a:rPr lang="es-ES" sz="2000" b="1" i="0" u="none" strike="noStrike" dirty="0">
                <a:solidFill>
                  <a:srgbClr val="1E4E79"/>
                </a:solidFill>
                <a:effectLst/>
                <a:latin typeface="Arial"/>
                <a:cs typeface="Arial"/>
              </a:rPr>
              <a:t>Avances Sinergia Filiales Segmento Midstream- Contrato mesa de ayuda y soporte infraestructura </a:t>
            </a:r>
          </a:p>
          <a:p>
            <a:pPr algn="l" rtl="0" fontAlgn="base"/>
            <a:r>
              <a:rPr lang="en-US" sz="2000" b="0" i="0" dirty="0">
                <a:solidFill>
                  <a:srgbClr val="1E4E79"/>
                </a:solidFill>
                <a:effectLst/>
                <a:latin typeface="Arial"/>
                <a:cs typeface="Arial"/>
              </a:rPr>
              <a:t>​</a:t>
            </a:r>
            <a:r>
              <a:rPr lang="es-ES" b="1" dirty="0">
                <a:solidFill>
                  <a:schemeClr val="bg1">
                    <a:lumMod val="50000"/>
                  </a:schemeClr>
                </a:solidFill>
                <a:latin typeface="Arial"/>
                <a:cs typeface="Arial"/>
              </a:rPr>
              <a:t>Macroproceso Digital</a:t>
            </a:r>
            <a:endParaRPr lang="en-US" b="1" i="0" dirty="0">
              <a:solidFill>
                <a:schemeClr val="bg1">
                  <a:lumMod val="50000"/>
                </a:schemeClr>
              </a:solidFill>
              <a:effectLst/>
              <a:highlight>
                <a:srgbClr val="FFFF00"/>
              </a:highlight>
              <a:latin typeface="Segoe UI" panose="020B0502040204020203" pitchFamily="34" charset="0"/>
            </a:endParaRPr>
          </a:p>
        </p:txBody>
      </p:sp>
    </p:spTree>
    <p:extLst>
      <p:ext uri="{BB962C8B-B14F-4D97-AF65-F5344CB8AC3E}">
        <p14:creationId xmlns:p14="http://schemas.microsoft.com/office/powerpoint/2010/main" val="18711753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42" presetClass="exit" presetSubtype="0" fill="hold" grpId="1" nodeType="withEffect" nodePh="1">
                                  <p:stCondLst>
                                    <p:cond delay="0"/>
                                  </p:stCondLst>
                                  <p:endCondLst>
                                    <p:cond evt="begin" delay="0">
                                      <p:tn val="10"/>
                                    </p:cond>
                                  </p:endCondLst>
                                  <p:childTnLst>
                                    <p:animEffect transition="out" filter="fade">
                                      <p:cBhvr>
                                        <p:cTn id="11" dur="250"/>
                                        <p:tgtEl>
                                          <p:spTgt spid="18"/>
                                        </p:tgtEl>
                                      </p:cBhvr>
                                    </p:animEffect>
                                    <p:anim calcmode="lin" valueType="num">
                                      <p:cBhvr>
                                        <p:cTn id="12" dur="250"/>
                                        <p:tgtEl>
                                          <p:spTgt spid="18"/>
                                        </p:tgtEl>
                                        <p:attrNameLst>
                                          <p:attrName>ppt_x</p:attrName>
                                        </p:attrNameLst>
                                      </p:cBhvr>
                                      <p:tavLst>
                                        <p:tav tm="0">
                                          <p:val>
                                            <p:strVal val="ppt_x"/>
                                          </p:val>
                                        </p:tav>
                                        <p:tav tm="100000">
                                          <p:val>
                                            <p:strVal val="ppt_x"/>
                                          </p:val>
                                        </p:tav>
                                      </p:tavLst>
                                    </p:anim>
                                    <p:anim calcmode="lin" valueType="num">
                                      <p:cBhvr>
                                        <p:cTn id="13" dur="250"/>
                                        <p:tgtEl>
                                          <p:spTgt spid="18"/>
                                        </p:tgtEl>
                                        <p:attrNameLst>
                                          <p:attrName>ppt_y</p:attrName>
                                        </p:attrNameLst>
                                      </p:cBhvr>
                                      <p:tavLst>
                                        <p:tav tm="0">
                                          <p:val>
                                            <p:strVal val="ppt_y"/>
                                          </p:val>
                                        </p:tav>
                                        <p:tav tm="100000">
                                          <p:val>
                                            <p:strVal val="ppt_y+.1"/>
                                          </p:val>
                                        </p:tav>
                                      </p:tavLst>
                                    </p:anim>
                                    <p:set>
                                      <p:cBhvr>
                                        <p:cTn id="14" dur="1" fill="hold">
                                          <p:stCondLst>
                                            <p:cond delay="24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66881" y="2168357"/>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algn="ctr" defTabSz="914217">
              <a:defRPr/>
            </a:pPr>
            <a:endParaRPr lang="en-US" b="1" dirty="0">
              <a:solidFill>
                <a:schemeClr val="bg1"/>
              </a:solidFill>
              <a:latin typeface="Arial" panose="020B0604020202020204" pitchFamily="34" charset="0"/>
              <a:cs typeface="Arial" panose="020B0604020202020204" pitchFamily="34" charset="0"/>
            </a:endParaRPr>
          </a:p>
        </p:txBody>
      </p:sp>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66879" y="4658386"/>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algn="ctr"/>
            <a:endParaRPr lang="es-ES_tradnl" sz="18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58518" y="778217"/>
            <a:ext cx="11281765" cy="840201"/>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Digital</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hemos adelantado las siguientes acciones:</a:t>
            </a:r>
            <a:endParaRPr lang="es-CO" sz="1600" dirty="0">
              <a:solidFill>
                <a:schemeClr val="tx1">
                  <a:lumMod val="95000"/>
                  <a:lumOff val="5000"/>
                </a:schemeClr>
              </a:solidFill>
              <a:latin typeface="Arial"/>
              <a:cs typeface="Arial"/>
            </a:endParaRPr>
          </a:p>
        </p:txBody>
      </p:sp>
      <p:sp>
        <p:nvSpPr>
          <p:cNvPr id="7" name="Elipse 6">
            <a:extLst>
              <a:ext uri="{FF2B5EF4-FFF2-40B4-BE49-F238E27FC236}">
                <a16:creationId xmlns:a16="http://schemas.microsoft.com/office/drawing/2014/main" id="{6FE16F3F-E937-9211-C630-596AD295E00D}"/>
              </a:ext>
            </a:extLst>
          </p:cNvPr>
          <p:cNvSpPr/>
          <p:nvPr/>
        </p:nvSpPr>
        <p:spPr>
          <a:xfrm>
            <a:off x="394670" y="2098291"/>
            <a:ext cx="1272209" cy="1254705"/>
          </a:xfrm>
          <a:prstGeom prst="ellipse">
            <a:avLst/>
          </a:prstGeom>
          <a:solidFill>
            <a:schemeClr val="bg1"/>
          </a:solidFill>
          <a:ln w="57150">
            <a:solidFill>
              <a:schemeClr val="accent1">
                <a:lumMod val="50000"/>
              </a:schemeClr>
            </a:solidFill>
          </a:ln>
          <a:effectLst/>
        </p:spPr>
        <p:txBody>
          <a:bodyPr wrap="none" anchor="ctr"/>
          <a:lstStyle/>
          <a:p>
            <a:pPr algn="ctr" defTabSz="914217"/>
            <a:endParaRPr lang="es-CO" dirty="0">
              <a:solidFill>
                <a:schemeClr val="bg1"/>
              </a:solidFill>
              <a:latin typeface="Arial" panose="020B0604020202020204" pitchFamily="34" charset="0"/>
              <a:cs typeface="Arial" panose="020B0604020202020204" pitchFamily="34" charset="0"/>
            </a:endParaRPr>
          </a:p>
        </p:txBody>
      </p:sp>
      <p:sp>
        <p:nvSpPr>
          <p:cNvPr id="15" name="Elipse 14">
            <a:extLst>
              <a:ext uri="{FF2B5EF4-FFF2-40B4-BE49-F238E27FC236}">
                <a16:creationId xmlns:a16="http://schemas.microsoft.com/office/drawing/2014/main" id="{72F1B9A6-10FD-C969-C079-A461656B6FB1}"/>
              </a:ext>
            </a:extLst>
          </p:cNvPr>
          <p:cNvSpPr/>
          <p:nvPr/>
        </p:nvSpPr>
        <p:spPr>
          <a:xfrm>
            <a:off x="394671" y="4528625"/>
            <a:ext cx="1272209" cy="1254705"/>
          </a:xfrm>
          <a:prstGeom prst="ellipse">
            <a:avLst/>
          </a:prstGeom>
          <a:solidFill>
            <a:schemeClr val="bg1"/>
          </a:solidFill>
          <a:ln w="57150">
            <a:solidFill>
              <a:srgbClr val="C7DE27"/>
            </a:solidFill>
          </a:ln>
          <a:effectLst/>
        </p:spPr>
        <p:txBody>
          <a:bodyPr wrap="none" anchor="ctr"/>
          <a:lstStyle/>
          <a:p>
            <a:pPr algn="ctr" defTabSz="914217"/>
            <a:endParaRPr lang="es-CO" dirty="0">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2"/>
          <a:stretch>
            <a:fillRect/>
          </a:stretch>
        </p:blipFill>
        <p:spPr>
          <a:xfrm>
            <a:off x="679592" y="4804794"/>
            <a:ext cx="702365" cy="702365"/>
          </a:xfrm>
          <a:prstGeom prst="rect">
            <a:avLst/>
          </a:prstGeom>
        </p:spPr>
      </p:pic>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3"/>
          <a:stretch>
            <a:fillRect/>
          </a:stretch>
        </p:blipFill>
        <p:spPr>
          <a:xfrm>
            <a:off x="636155" y="2293044"/>
            <a:ext cx="870491" cy="870491"/>
          </a:xfrm>
          <a:prstGeom prst="rect">
            <a:avLst/>
          </a:prstGeom>
        </p:spPr>
      </p:pic>
      <p:sp>
        <p:nvSpPr>
          <p:cNvPr id="22" name="CuadroTexto 21">
            <a:extLst>
              <a:ext uri="{FF2B5EF4-FFF2-40B4-BE49-F238E27FC236}">
                <a16:creationId xmlns:a16="http://schemas.microsoft.com/office/drawing/2014/main" id="{CC2DD932-1475-4612-B09D-DFCDCAC6105C}"/>
              </a:ext>
            </a:extLst>
          </p:cNvPr>
          <p:cNvSpPr txBox="1"/>
          <p:nvPr/>
        </p:nvSpPr>
        <p:spPr>
          <a:xfrm>
            <a:off x="5168348" y="2359826"/>
            <a:ext cx="6387497" cy="523220"/>
          </a:xfrm>
          <a:prstGeom prst="rect">
            <a:avLst/>
          </a:prstGeom>
          <a:solidFill>
            <a:schemeClr val="accent1">
              <a:lumMod val="20000"/>
              <a:lumOff val="80000"/>
            </a:schemeClr>
          </a:solidFill>
        </p:spPr>
        <p:txBody>
          <a:bodyPr wrap="square" lIns="91440" tIns="45720" rIns="91440" bIns="45720" rtlCol="0" anchor="t">
            <a:spAutoFit/>
          </a:bodyPr>
          <a:lstStyle/>
          <a:p>
            <a:pPr algn="just" fontAlgn="base"/>
            <a:r>
              <a:rPr lang="es-MX" sz="1400" b="1" i="0" dirty="0">
                <a:solidFill>
                  <a:srgbClr val="242424"/>
                </a:solidFill>
                <a:effectLst/>
                <a:latin typeface="Arial"/>
                <a:cs typeface="Arial"/>
              </a:rPr>
              <a:t>Continuar </a:t>
            </a:r>
            <a:r>
              <a:rPr lang="es-MX" sz="1400" b="0" i="0" dirty="0">
                <a:solidFill>
                  <a:srgbClr val="242424"/>
                </a:solidFill>
                <a:effectLst/>
                <a:latin typeface="Arial"/>
                <a:cs typeface="Arial"/>
              </a:rPr>
              <a:t>con las sesiones sistemáticas, enfocadas en apoyar el proceso de implementación del servicio en las filiales.</a:t>
            </a:r>
            <a:endParaRPr lang="es-ES" sz="1400" dirty="0">
              <a:latin typeface="Arial"/>
              <a:cs typeface="Arial"/>
            </a:endParaRPr>
          </a:p>
        </p:txBody>
      </p:sp>
      <p:sp>
        <p:nvSpPr>
          <p:cNvPr id="35" name="CuadroTexto 34">
            <a:extLst>
              <a:ext uri="{FF2B5EF4-FFF2-40B4-BE49-F238E27FC236}">
                <a16:creationId xmlns:a16="http://schemas.microsoft.com/office/drawing/2014/main" id="{4F1E7F24-0FC8-D2CA-C2F0-B82D05FB97C6}"/>
              </a:ext>
            </a:extLst>
          </p:cNvPr>
          <p:cNvSpPr txBox="1"/>
          <p:nvPr/>
        </p:nvSpPr>
        <p:spPr>
          <a:xfrm>
            <a:off x="1815137" y="2342318"/>
            <a:ext cx="2613571" cy="646331"/>
          </a:xfrm>
          <a:prstGeom prst="rect">
            <a:avLst/>
          </a:prstGeom>
          <a:noFill/>
        </p:spPr>
        <p:txBody>
          <a:bodyPr wrap="square">
            <a:spAutoFit/>
          </a:bodyPr>
          <a:lstStyle/>
          <a:p>
            <a:pPr algn="ctr" defTabSz="914217">
              <a:defRPr/>
            </a:pPr>
            <a:r>
              <a:rPr lang="es-ES_tradnl" sz="1800" b="1" dirty="0">
                <a:solidFill>
                  <a:schemeClr val="bg1"/>
                </a:solidFill>
                <a:latin typeface="Arial" panose="020B0604020202020204" pitchFamily="34" charset="0"/>
                <a:cs typeface="Arial" panose="020B0604020202020204" pitchFamily="34" charset="0"/>
              </a:rPr>
              <a:t>Para el siguiente Q </a:t>
            </a:r>
          </a:p>
          <a:p>
            <a:pPr algn="ctr" defTabSz="914217">
              <a:defRPr/>
            </a:pPr>
            <a:r>
              <a:rPr lang="es-ES_tradnl" sz="1800" b="1" dirty="0">
                <a:solidFill>
                  <a:schemeClr val="bg1"/>
                </a:solidFill>
                <a:latin typeface="Arial" panose="020B0604020202020204" pitchFamily="34" charset="0"/>
                <a:cs typeface="Arial" panose="020B0604020202020204" pitchFamily="34" charset="0"/>
              </a:rPr>
              <a:t>Esperamos:</a:t>
            </a:r>
            <a:endParaRPr lang="en-US" b="1" dirty="0">
              <a:solidFill>
                <a:schemeClr val="bg1"/>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1CFB37C9-5A65-FBB0-B32C-90FB67065009}"/>
              </a:ext>
            </a:extLst>
          </p:cNvPr>
          <p:cNvSpPr txBox="1"/>
          <p:nvPr/>
        </p:nvSpPr>
        <p:spPr>
          <a:xfrm>
            <a:off x="2103371" y="4847207"/>
            <a:ext cx="2037102" cy="646331"/>
          </a:xfrm>
          <a:prstGeom prst="rect">
            <a:avLst/>
          </a:prstGeom>
          <a:noFill/>
        </p:spPr>
        <p:txBody>
          <a:bodyPr wrap="square">
            <a:spAutoFit/>
          </a:bodyPr>
          <a:lstStyle/>
          <a:p>
            <a:pPr algn="ctr"/>
            <a:r>
              <a:rPr lang="es-ES_tradnl" sz="1800" b="1" dirty="0">
                <a:solidFill>
                  <a:schemeClr val="accent1">
                    <a:lumMod val="50000"/>
                  </a:schemeClr>
                </a:solidFill>
                <a:latin typeface="Arial" panose="020B0604020202020204" pitchFamily="34" charset="0"/>
                <a:cs typeface="Arial" panose="020B0604020202020204" pitchFamily="34" charset="0"/>
              </a:rPr>
              <a:t>Sinergias</a:t>
            </a:r>
          </a:p>
          <a:p>
            <a:pPr algn="ctr"/>
            <a:r>
              <a:rPr lang="es-ES_tradnl" sz="1800" b="1" dirty="0">
                <a:solidFill>
                  <a:schemeClr val="accent1">
                    <a:lumMod val="50000"/>
                  </a:schemeClr>
                </a:solidFill>
                <a:latin typeface="Arial" panose="020B0604020202020204" pitchFamily="34" charset="0"/>
                <a:cs typeface="Arial" panose="020B0604020202020204" pitchFamily="34" charset="0"/>
              </a:rPr>
              <a:t> logradas:</a:t>
            </a:r>
          </a:p>
        </p:txBody>
      </p:sp>
      <p:cxnSp>
        <p:nvCxnSpPr>
          <p:cNvPr id="42" name="Conector recto de flecha 41">
            <a:extLst>
              <a:ext uri="{FF2B5EF4-FFF2-40B4-BE49-F238E27FC236}">
                <a16:creationId xmlns:a16="http://schemas.microsoft.com/office/drawing/2014/main" id="{F9AA912F-9CCB-A2F8-117E-6490A343BC81}"/>
              </a:ext>
            </a:extLst>
          </p:cNvPr>
          <p:cNvCxnSpPr>
            <a:cxnSpLocks/>
          </p:cNvCxnSpPr>
          <p:nvPr/>
        </p:nvCxnSpPr>
        <p:spPr>
          <a:xfrm>
            <a:off x="4236759" y="2667296"/>
            <a:ext cx="931589"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1" name="CuadroTexto 50">
            <a:extLst>
              <a:ext uri="{FF2B5EF4-FFF2-40B4-BE49-F238E27FC236}">
                <a16:creationId xmlns:a16="http://schemas.microsoft.com/office/drawing/2014/main" id="{9F9B9320-B7DE-53B9-1979-9E4A8349E6DD}"/>
              </a:ext>
            </a:extLst>
          </p:cNvPr>
          <p:cNvSpPr txBox="1"/>
          <p:nvPr/>
        </p:nvSpPr>
        <p:spPr>
          <a:xfrm>
            <a:off x="5124911" y="4643062"/>
            <a:ext cx="6387497" cy="954107"/>
          </a:xfrm>
          <a:prstGeom prst="rect">
            <a:avLst/>
          </a:prstGeom>
          <a:solidFill>
            <a:srgbClr val="EDF4B6"/>
          </a:solidFill>
          <a:ln>
            <a:noFill/>
          </a:ln>
        </p:spPr>
        <p:txBody>
          <a:bodyPr wrap="square" lIns="91440" tIns="45720" rIns="91440" bIns="45720" rtlCol="0" anchor="t">
            <a:spAutoFit/>
          </a:bodyPr>
          <a:lstStyle/>
          <a:p>
            <a:pPr algn="just" fontAlgn="base"/>
            <a:r>
              <a:rPr lang="es-MX" sz="1400" b="1" i="0" dirty="0">
                <a:solidFill>
                  <a:srgbClr val="242424"/>
                </a:solidFill>
                <a:effectLst/>
                <a:latin typeface="Arial"/>
                <a:cs typeface="Arial"/>
              </a:rPr>
              <a:t>Las </a:t>
            </a:r>
            <a:r>
              <a:rPr lang="es-MX" sz="1400" b="1" dirty="0">
                <a:solidFill>
                  <a:srgbClr val="242424"/>
                </a:solidFill>
                <a:latin typeface="Arial"/>
                <a:cs typeface="Arial"/>
              </a:rPr>
              <a:t>Compañías</a:t>
            </a:r>
            <a:r>
              <a:rPr lang="es-MX" sz="1400" b="1" i="0" dirty="0">
                <a:solidFill>
                  <a:srgbClr val="242424"/>
                </a:solidFill>
                <a:effectLst/>
                <a:latin typeface="Arial"/>
                <a:cs typeface="Arial"/>
              </a:rPr>
              <a:t> del </a:t>
            </a:r>
            <a:r>
              <a:rPr lang="es-MX" sz="1400" b="1" dirty="0">
                <a:solidFill>
                  <a:srgbClr val="242424"/>
                </a:solidFill>
                <a:latin typeface="Arial"/>
                <a:cs typeface="Arial"/>
              </a:rPr>
              <a:t>Segmento</a:t>
            </a:r>
            <a:r>
              <a:rPr lang="es-MX" sz="1400" b="1" i="0" dirty="0">
                <a:solidFill>
                  <a:srgbClr val="242424"/>
                </a:solidFill>
                <a:effectLst/>
                <a:latin typeface="Arial"/>
                <a:cs typeface="Arial"/>
              </a:rPr>
              <a:t> están recibiendo de Cenit las lecciones aprendidas</a:t>
            </a:r>
            <a:r>
              <a:rPr lang="es-MX" sz="1400" b="0" i="0" dirty="0">
                <a:solidFill>
                  <a:srgbClr val="242424"/>
                </a:solidFill>
                <a:effectLst/>
                <a:latin typeface="Arial"/>
                <a:cs typeface="Arial"/>
              </a:rPr>
              <a:t> y la experiencia en la implementación de la herramienta. Esto les permitirá llevar a cabo su implementación de manera más rápida y eficiente, mitigando posibles obstáculos que puedan surgir en el proceso.</a:t>
            </a:r>
            <a:endParaRPr lang="es-ES" sz="1400" dirty="0">
              <a:latin typeface="Arial"/>
              <a:cs typeface="Arial"/>
            </a:endParaRPr>
          </a:p>
        </p:txBody>
      </p:sp>
      <p:sp>
        <p:nvSpPr>
          <p:cNvPr id="2" name="CuadroTexto 1">
            <a:extLst>
              <a:ext uri="{FF2B5EF4-FFF2-40B4-BE49-F238E27FC236}">
                <a16:creationId xmlns:a16="http://schemas.microsoft.com/office/drawing/2014/main" id="{FFEEEFC8-527A-1BAD-F857-3BB37AEBE942}"/>
              </a:ext>
            </a:extLst>
          </p:cNvPr>
          <p:cNvSpPr txBox="1"/>
          <p:nvPr/>
        </p:nvSpPr>
        <p:spPr>
          <a:xfrm>
            <a:off x="258518" y="126729"/>
            <a:ext cx="10924359" cy="646331"/>
          </a:xfrm>
          <a:prstGeom prst="rect">
            <a:avLst/>
          </a:prstGeom>
          <a:noFill/>
        </p:spPr>
        <p:txBody>
          <a:bodyPr wrap="square" lIns="91440" tIns="45720" rIns="91440" bIns="45720" rtlCol="0" anchor="t">
            <a:spAutoFit/>
          </a:bodyPr>
          <a:lstStyle/>
          <a:p>
            <a:pPr algn="l" rtl="0" fontAlgn="base"/>
            <a:r>
              <a:rPr lang="es-ES" b="1" i="0" u="none" strike="noStrike" dirty="0">
                <a:solidFill>
                  <a:srgbClr val="1E4E79"/>
                </a:solidFill>
                <a:effectLst/>
                <a:latin typeface="Arial"/>
                <a:cs typeface="Arial"/>
              </a:rPr>
              <a:t>Avances Sinergia Filiales Segmento Midstream- Contrato mesa de ayuda y soporte infraestructura </a:t>
            </a:r>
          </a:p>
          <a:p>
            <a:pPr algn="l" rtl="0" fontAlgn="base"/>
            <a:r>
              <a:rPr lang="en-US" b="0" i="0" dirty="0">
                <a:solidFill>
                  <a:srgbClr val="1E4E79"/>
                </a:solidFill>
                <a:effectLst/>
                <a:latin typeface="Arial"/>
                <a:cs typeface="Arial"/>
              </a:rPr>
              <a:t>​</a:t>
            </a:r>
            <a:r>
              <a:rPr lang="es-ES" sz="1600" b="1" dirty="0">
                <a:solidFill>
                  <a:schemeClr val="bg1">
                    <a:lumMod val="50000"/>
                  </a:schemeClr>
                </a:solidFill>
                <a:latin typeface="Arial"/>
                <a:cs typeface="Arial"/>
              </a:rPr>
              <a:t>Macroproceso Digital</a:t>
            </a:r>
            <a:endParaRPr lang="en-US" sz="1600" b="1" i="0" dirty="0">
              <a:solidFill>
                <a:schemeClr val="bg1">
                  <a:lumMod val="50000"/>
                </a:schemeClr>
              </a:solidFill>
              <a:effectLst/>
              <a:highlight>
                <a:srgbClr val="FFFF00"/>
              </a:highlight>
              <a:latin typeface="Segoe UI" panose="020B0502040204020203" pitchFamily="34" charset="0"/>
            </a:endParaRPr>
          </a:p>
        </p:txBody>
      </p:sp>
      <p:cxnSp>
        <p:nvCxnSpPr>
          <p:cNvPr id="8" name="Conector recto de flecha 7">
            <a:extLst>
              <a:ext uri="{FF2B5EF4-FFF2-40B4-BE49-F238E27FC236}">
                <a16:creationId xmlns:a16="http://schemas.microsoft.com/office/drawing/2014/main" id="{FF0A28FB-3BFA-48EE-06E5-F0FF0973B119}"/>
              </a:ext>
            </a:extLst>
          </p:cNvPr>
          <p:cNvCxnSpPr>
            <a:cxnSpLocks/>
          </p:cNvCxnSpPr>
          <p:nvPr/>
        </p:nvCxnSpPr>
        <p:spPr>
          <a:xfrm>
            <a:off x="4193322" y="5155975"/>
            <a:ext cx="931589"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49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6DFD4F62-27A7-46CA-4BBE-C460ED630414}"/>
              </a:ext>
            </a:extLst>
          </p:cNvPr>
          <p:cNvSpPr txBox="1"/>
          <p:nvPr/>
        </p:nvSpPr>
        <p:spPr>
          <a:xfrm>
            <a:off x="4798951" y="1959591"/>
            <a:ext cx="6439638"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dirty="0">
              <a:solidFill>
                <a:schemeClr val="bg1"/>
              </a:solidFill>
              <a:latin typeface="Arial"/>
              <a:cs typeface="Arial"/>
            </a:endParaRPr>
          </a:p>
          <a:p>
            <a:pPr algn="ctr"/>
            <a:r>
              <a:rPr lang="es-ES_tradnl" b="1" dirty="0">
                <a:solidFill>
                  <a:schemeClr val="bg1"/>
                </a:solidFill>
                <a:latin typeface="Arial"/>
                <a:cs typeface="Arial"/>
              </a:rPr>
              <a:t>Temas tratados</a:t>
            </a:r>
          </a:p>
          <a:p>
            <a:pPr algn="ctr"/>
            <a:endParaRPr lang="es-ES_tradnl" sz="500" b="1" dirty="0">
              <a:solidFill>
                <a:schemeClr val="bg1"/>
              </a:solidFill>
              <a:latin typeface="Arial"/>
              <a:cs typeface="Arial"/>
            </a:endParaRPr>
          </a:p>
        </p:txBody>
      </p:sp>
      <p:sp>
        <p:nvSpPr>
          <p:cNvPr id="18" name="Temas 3">
            <a:extLst>
              <a:ext uri="{FF2B5EF4-FFF2-40B4-BE49-F238E27FC236}">
                <a16:creationId xmlns:a16="http://schemas.microsoft.com/office/drawing/2014/main" id="{2DEDD8C7-BCE8-2C1B-E2B3-C10CF6B9C04C}"/>
              </a:ext>
            </a:extLst>
          </p:cNvPr>
          <p:cNvSpPr/>
          <p:nvPr/>
        </p:nvSpPr>
        <p:spPr>
          <a:xfrm>
            <a:off x="7574281" y="3986172"/>
            <a:ext cx="3654273" cy="3306168"/>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algn="just" fontAlgn="base"/>
            <a:endParaRPr lang="es-CO" sz="950" b="1" dirty="0">
              <a:latin typeface="Century Gothic"/>
            </a:endParaRPr>
          </a:p>
        </p:txBody>
      </p:sp>
      <p:sp>
        <p:nvSpPr>
          <p:cNvPr id="20" name="Fecha 1">
            <a:extLst>
              <a:ext uri="{FF2B5EF4-FFF2-40B4-BE49-F238E27FC236}">
                <a16:creationId xmlns:a16="http://schemas.microsoft.com/office/drawing/2014/main" id="{486652B0-437A-DA22-5D39-1BB2C2967C8E}"/>
              </a:ext>
            </a:extLst>
          </p:cNvPr>
          <p:cNvSpPr/>
          <p:nvPr/>
        </p:nvSpPr>
        <p:spPr>
          <a:xfrm>
            <a:off x="445464" y="3428729"/>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dirty="0">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632476" y="2456895"/>
            <a:ext cx="3194193" cy="1216830"/>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dirty="0">
              <a:solidFill>
                <a:srgbClr val="0451A7"/>
              </a:solidFill>
              <a:latin typeface="Arial" panose="020B0604020202020204" pitchFamily="34" charset="0"/>
              <a:cs typeface="Arial" panose="020B0604020202020204" pitchFamily="34" charset="0"/>
            </a:endParaRPr>
          </a:p>
          <a:p>
            <a:pPr algn="ctr"/>
            <a:endParaRPr lang="es-ES" sz="1400" dirty="0">
              <a:solidFill>
                <a:srgbClr val="0451A7"/>
              </a:solidFill>
              <a:latin typeface="Arial" panose="020B0604020202020204" pitchFamily="34" charset="0"/>
              <a:cs typeface="Arial" panose="020B0604020202020204" pitchFamily="34" charset="0"/>
            </a:endParaRPr>
          </a:p>
          <a:p>
            <a:pPr algn="ctr"/>
            <a:endParaRPr lang="es-ES" sz="1600" dirty="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920270"/>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dirty="0">
                <a:solidFill>
                  <a:schemeClr val="bg1"/>
                </a:solidFill>
                <a:latin typeface="Arial"/>
                <a:cs typeface="Arial"/>
              </a:rPr>
              <a:t>Sesiones de </a:t>
            </a:r>
          </a:p>
          <a:p>
            <a:pPr algn="ctr"/>
            <a:r>
              <a:rPr lang="es-ES_tradnl" b="1" dirty="0">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4510699" y="2533410"/>
            <a:ext cx="6827610" cy="3591357"/>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marL="171450" indent="-171450" algn="just">
              <a:buFont typeface="Arial" panose="020B0604020202020204" pitchFamily="34" charset="0"/>
              <a:buChar char="•"/>
            </a:pPr>
            <a:r>
              <a:rPr lang="es-ES" sz="1400" b="1" dirty="0">
                <a:latin typeface="Arial"/>
                <a:cs typeface="Arial"/>
              </a:rPr>
              <a:t>Estrategia </a:t>
            </a:r>
            <a:r>
              <a:rPr lang="es-ES" sz="1400" dirty="0">
                <a:latin typeface="Arial"/>
                <a:cs typeface="Arial"/>
              </a:rPr>
              <a:t>Alineación temáticas Segmento (Arquitectura y operaciones) </a:t>
            </a:r>
            <a:r>
              <a:rPr lang="es-ES" sz="1400" dirty="0" err="1">
                <a:latin typeface="Arial"/>
                <a:cs typeface="Arial"/>
              </a:rPr>
              <a:t>DevSecOps</a:t>
            </a:r>
            <a:r>
              <a:rPr lang="es-ES" sz="1400" dirty="0">
                <a:latin typeface="Arial"/>
                <a:cs typeface="Arial"/>
              </a:rPr>
              <a:t> para fábricas de software. </a:t>
            </a:r>
            <a:endParaRPr lang="es-ES" dirty="0"/>
          </a:p>
          <a:p>
            <a:pPr algn="just"/>
            <a:endParaRPr lang="es-ES" sz="1400" dirty="0">
              <a:latin typeface="Arial"/>
              <a:cs typeface="Arial"/>
            </a:endParaRPr>
          </a:p>
          <a:p>
            <a:pPr algn="just"/>
            <a:endParaRPr lang="es-ES" sz="1400" dirty="0">
              <a:latin typeface="Arial"/>
              <a:cs typeface="Arial"/>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p:txBody>
      </p:sp>
      <p:sp>
        <p:nvSpPr>
          <p:cNvPr id="8" name="Elipse 7">
            <a:extLst>
              <a:ext uri="{FF2B5EF4-FFF2-40B4-BE49-F238E27FC236}">
                <a16:creationId xmlns:a16="http://schemas.microsoft.com/office/drawing/2014/main" id="{1B1E84FA-A1C6-6FA7-428F-09B41CE745D7}"/>
              </a:ext>
            </a:extLst>
          </p:cNvPr>
          <p:cNvSpPr/>
          <p:nvPr/>
        </p:nvSpPr>
        <p:spPr>
          <a:xfrm>
            <a:off x="464752" y="1868067"/>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1">
                    <a:lumMod val="50000"/>
                  </a:schemeClr>
                </a:solidFill>
                <a:latin typeface="Arial"/>
                <a:cs typeface="Arial"/>
              </a:rPr>
              <a:t>1</a:t>
            </a:r>
            <a:endParaRPr lang="es-CO" sz="2000" b="1" dirty="0">
              <a:solidFill>
                <a:schemeClr val="accent1">
                  <a:lumMod val="50000"/>
                </a:schemeClr>
              </a:solidFill>
              <a:latin typeface="Arial"/>
              <a:cs typeface="Arial"/>
            </a:endParaRPr>
          </a:p>
        </p:txBody>
      </p:sp>
      <p:sp>
        <p:nvSpPr>
          <p:cNvPr id="9" name="Botón 1 fechas">
            <a:extLst>
              <a:ext uri="{FF2B5EF4-FFF2-40B4-BE49-F238E27FC236}">
                <a16:creationId xmlns:a16="http://schemas.microsoft.com/office/drawing/2014/main" id="{0AB04B62-EECE-9987-F424-1049BAD885DE}"/>
              </a:ext>
            </a:extLst>
          </p:cNvPr>
          <p:cNvSpPr/>
          <p:nvPr/>
        </p:nvSpPr>
        <p:spPr>
          <a:xfrm>
            <a:off x="632476" y="4641577"/>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600" dirty="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43887" y="4390016"/>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dirty="0">
              <a:solidFill>
                <a:schemeClr val="bg1"/>
              </a:solidFill>
              <a:latin typeface="Arial"/>
              <a:cs typeface="Arial"/>
            </a:endParaRPr>
          </a:p>
          <a:p>
            <a:pPr algn="ctr"/>
            <a:r>
              <a:rPr lang="es-ES_tradnl" b="1" dirty="0">
                <a:solidFill>
                  <a:schemeClr val="bg1"/>
                </a:solidFill>
                <a:latin typeface="Arial"/>
                <a:cs typeface="Arial"/>
              </a:rPr>
              <a:t>Participantes</a:t>
            </a:r>
          </a:p>
          <a:p>
            <a:pPr algn="ctr"/>
            <a:endParaRPr lang="es-ES_tradnl" sz="500" b="1" dirty="0">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45193" y="4271553"/>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1">
                    <a:lumMod val="75000"/>
                  </a:schemeClr>
                </a:solidFill>
                <a:latin typeface="Arial"/>
                <a:cs typeface="Arial"/>
              </a:rPr>
              <a:t>9</a:t>
            </a:r>
            <a:endParaRPr lang="es-CO" sz="2000" b="1" dirty="0">
              <a:solidFill>
                <a:schemeClr val="accent1">
                  <a:lumMod val="75000"/>
                </a:schemeClr>
              </a:solidFill>
              <a:latin typeface="Arial"/>
              <a:cs typeface="Arial"/>
            </a:endParaRP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4238" y="4390016"/>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2000505"/>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81" y="6130167"/>
            <a:ext cx="986189" cy="273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uplos - Soluciones integrales de compra">
            <a:extLst>
              <a:ext uri="{FF2B5EF4-FFF2-40B4-BE49-F238E27FC236}">
                <a16:creationId xmlns:a16="http://schemas.microsoft.com/office/drawing/2014/main" id="{60BE7834-BD92-E8FD-9FCF-CE7E2BE5EA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26" t="20173" r="52416" b="16895"/>
          <a:stretch/>
        </p:blipFill>
        <p:spPr bwMode="auto">
          <a:xfrm>
            <a:off x="2679939" y="5498747"/>
            <a:ext cx="868540" cy="439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499" b="13457"/>
          <a:stretch/>
        </p:blipFill>
        <p:spPr bwMode="auto">
          <a:xfrm>
            <a:off x="856669" y="5557880"/>
            <a:ext cx="1020363" cy="520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10"/>
          <a:srcRect l="10114" t="22231" r="11141" b="18252"/>
          <a:stretch/>
        </p:blipFill>
        <p:spPr>
          <a:xfrm>
            <a:off x="2771241" y="5968302"/>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30373" y="4977500"/>
            <a:ext cx="2656903" cy="923330"/>
          </a:xfrm>
          <a:prstGeom prst="rect">
            <a:avLst/>
          </a:prstGeom>
          <a:noFill/>
        </p:spPr>
        <p:txBody>
          <a:bodyPr wrap="square" lIns="91440" tIns="45720" rIns="91440" bIns="45720" rtlCol="0" anchor="t">
            <a:spAutoFit/>
          </a:bodyPr>
          <a:lstStyle/>
          <a:p>
            <a:pPr algn="ctr"/>
            <a:r>
              <a:rPr lang="es-ES" sz="1800" b="1" dirty="0">
                <a:solidFill>
                  <a:schemeClr val="accent1">
                    <a:lumMod val="50000"/>
                  </a:schemeClr>
                </a:solidFill>
                <a:latin typeface="Arial"/>
                <a:cs typeface="Arial"/>
              </a:rPr>
              <a:t>De las compañías del MID</a:t>
            </a:r>
          </a:p>
          <a:p>
            <a:pPr algn="ctr"/>
            <a:endParaRPr lang="es-CO" dirty="0"/>
          </a:p>
        </p:txBody>
      </p:sp>
      <p:sp>
        <p:nvSpPr>
          <p:cNvPr id="33" name="CuadroTexto 32">
            <a:extLst>
              <a:ext uri="{FF2B5EF4-FFF2-40B4-BE49-F238E27FC236}">
                <a16:creationId xmlns:a16="http://schemas.microsoft.com/office/drawing/2014/main" id="{7A64C8AF-576E-6859-E694-25AD5C4CDBE1}"/>
              </a:ext>
            </a:extLst>
          </p:cNvPr>
          <p:cNvSpPr txBox="1"/>
          <p:nvPr/>
        </p:nvSpPr>
        <p:spPr>
          <a:xfrm>
            <a:off x="1294166" y="2922288"/>
            <a:ext cx="1826948" cy="338554"/>
          </a:xfrm>
          <a:prstGeom prst="rect">
            <a:avLst/>
          </a:prstGeom>
          <a:noFill/>
        </p:spPr>
        <p:txBody>
          <a:bodyPr wrap="square">
            <a:spAutoFit/>
          </a:bodyPr>
          <a:lstStyle/>
          <a:p>
            <a:pPr marL="285750" indent="-285750" algn="ctr">
              <a:buFont typeface="Arial" panose="020B0604020202020204" pitchFamily="34" charset="0"/>
              <a:buChar char="•"/>
            </a:pPr>
            <a:r>
              <a:rPr lang="es-ES" sz="1600" dirty="0">
                <a:solidFill>
                  <a:schemeClr val="tx1"/>
                </a:solidFill>
                <a:latin typeface="Arial" panose="020B0604020202020204" pitchFamily="34" charset="0"/>
                <a:cs typeface="Arial" panose="020B0604020202020204" pitchFamily="34" charset="0"/>
              </a:rPr>
              <a:t>11</a:t>
            </a:r>
            <a:r>
              <a:rPr lang="es-CO" sz="1600" dirty="0">
                <a:solidFill>
                  <a:schemeClr val="tx1"/>
                </a:solidFill>
                <a:latin typeface="Arial" panose="020B0604020202020204" pitchFamily="34" charset="0"/>
                <a:cs typeface="Arial" panose="020B0604020202020204" pitchFamily="34" charset="0"/>
              </a:rPr>
              <a:t>.07.2024</a:t>
            </a:r>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2578286"/>
            <a:ext cx="1771109" cy="369332"/>
          </a:xfrm>
          <a:prstGeom prst="rect">
            <a:avLst/>
          </a:prstGeom>
          <a:noFill/>
        </p:spPr>
        <p:txBody>
          <a:bodyPr wrap="square" lIns="91440" tIns="45720" rIns="91440" bIns="45720" rtlCol="0" anchor="t">
            <a:spAutoFit/>
          </a:bodyPr>
          <a:lstStyle/>
          <a:p>
            <a:r>
              <a:rPr lang="es-CO" b="1" dirty="0">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80668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5">
                    <a:lumMod val="50000"/>
                  </a:schemeClr>
                </a:solidFill>
                <a:latin typeface="Arial"/>
                <a:cs typeface="Arial"/>
              </a:rPr>
              <a:t>1</a:t>
            </a:r>
            <a:endParaRPr lang="es-ES" sz="2000" b="1" dirty="0">
              <a:solidFill>
                <a:schemeClr val="accent5">
                  <a:lumMod val="50000"/>
                </a:schemeClr>
              </a:solidFill>
              <a:latin typeface="Arial" panose="020B0604020202020204" pitchFamily="34" charset="0"/>
              <a:cs typeface="Arial" panose="020B0604020202020204" pitchFamily="34" charset="0"/>
            </a:endParaRP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00759" y="1937553"/>
            <a:ext cx="523221" cy="523221"/>
          </a:xfrm>
          <a:prstGeom prst="rect">
            <a:avLst/>
          </a:prstGeom>
        </p:spPr>
      </p:pic>
      <p:sp>
        <p:nvSpPr>
          <p:cNvPr id="2" name="Rectángulo: esquinas redondeadas 1">
            <a:extLst>
              <a:ext uri="{FF2B5EF4-FFF2-40B4-BE49-F238E27FC236}">
                <a16:creationId xmlns:a16="http://schemas.microsoft.com/office/drawing/2014/main" id="{96E2F0EA-DA64-55DC-18B5-44B8C5797B34}"/>
              </a:ext>
            </a:extLst>
          </p:cNvPr>
          <p:cNvSpPr/>
          <p:nvPr/>
        </p:nvSpPr>
        <p:spPr>
          <a:xfrm>
            <a:off x="418995" y="1073163"/>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Digital</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2" name="CuadroTexto 11">
            <a:extLst>
              <a:ext uri="{FF2B5EF4-FFF2-40B4-BE49-F238E27FC236}">
                <a16:creationId xmlns:a16="http://schemas.microsoft.com/office/drawing/2014/main" id="{172986D4-EABC-3563-8EA3-E60FE8784F34}"/>
              </a:ext>
            </a:extLst>
          </p:cNvPr>
          <p:cNvSpPr txBox="1"/>
          <p:nvPr/>
        </p:nvSpPr>
        <p:spPr>
          <a:xfrm>
            <a:off x="387203" y="32394"/>
            <a:ext cx="10688445" cy="1015663"/>
          </a:xfrm>
          <a:prstGeom prst="rect">
            <a:avLst/>
          </a:prstGeom>
          <a:noFill/>
        </p:spPr>
        <p:txBody>
          <a:bodyPr wrap="square" lIns="91440" tIns="45720" rIns="91440" bIns="45720" rtlCol="0" anchor="t">
            <a:spAutoFit/>
          </a:bodyPr>
          <a:lstStyle/>
          <a:p>
            <a:pPr algn="l" rtl="0" fontAlgn="base"/>
            <a:r>
              <a:rPr lang="es-ES" sz="2000" b="1" i="0" u="none" strike="noStrike" dirty="0">
                <a:solidFill>
                  <a:srgbClr val="1E4E79"/>
                </a:solidFill>
                <a:effectLst/>
                <a:latin typeface="Arial"/>
                <a:cs typeface="Arial"/>
              </a:rPr>
              <a:t>Avances Sinergia Filiales Segmento Midstream- Estrategia Alineación temáticas Segmento (Arquitectura </a:t>
            </a:r>
            <a:r>
              <a:rPr lang="es-ES" sz="2000" b="1" dirty="0">
                <a:solidFill>
                  <a:srgbClr val="1E4E79"/>
                </a:solidFill>
                <a:latin typeface="Arial"/>
                <a:cs typeface="Arial"/>
              </a:rPr>
              <a:t>y</a:t>
            </a:r>
            <a:r>
              <a:rPr lang="es-ES" sz="2000" b="1" i="0" u="none" strike="noStrike" dirty="0">
                <a:solidFill>
                  <a:srgbClr val="1E4E79"/>
                </a:solidFill>
                <a:effectLst/>
                <a:latin typeface="Arial"/>
                <a:cs typeface="Arial"/>
              </a:rPr>
              <a:t> operaciones)</a:t>
            </a:r>
          </a:p>
          <a:p>
            <a:pPr algn="l" rtl="0" fontAlgn="base"/>
            <a:r>
              <a:rPr lang="en-US" sz="2000" b="0" i="0" dirty="0">
                <a:solidFill>
                  <a:srgbClr val="1E4E79"/>
                </a:solidFill>
                <a:effectLst/>
                <a:latin typeface="Arial"/>
                <a:cs typeface="Arial"/>
              </a:rPr>
              <a:t>​</a:t>
            </a:r>
            <a:r>
              <a:rPr lang="es-ES" b="1" dirty="0">
                <a:solidFill>
                  <a:schemeClr val="bg1">
                    <a:lumMod val="50000"/>
                  </a:schemeClr>
                </a:solidFill>
                <a:latin typeface="Arial"/>
                <a:cs typeface="Arial"/>
              </a:rPr>
              <a:t>Macroproceso Digital</a:t>
            </a:r>
            <a:endParaRPr lang="en-US" b="1" i="0" dirty="0">
              <a:solidFill>
                <a:schemeClr val="bg1">
                  <a:lumMod val="50000"/>
                </a:schemeClr>
              </a:solidFill>
              <a:effectLst/>
              <a:highlight>
                <a:srgbClr val="FFFF00"/>
              </a:highlight>
              <a:latin typeface="Segoe UI" panose="020B0502040204020203" pitchFamily="34" charset="0"/>
            </a:endParaRPr>
          </a:p>
        </p:txBody>
      </p:sp>
    </p:spTree>
    <p:extLst>
      <p:ext uri="{BB962C8B-B14F-4D97-AF65-F5344CB8AC3E}">
        <p14:creationId xmlns:p14="http://schemas.microsoft.com/office/powerpoint/2010/main" val="31907239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42" presetClass="exit" presetSubtype="0" fill="hold" grpId="1" nodeType="withEffect" nodePh="1">
                                  <p:stCondLst>
                                    <p:cond delay="0"/>
                                  </p:stCondLst>
                                  <p:endCondLst>
                                    <p:cond evt="begin" delay="0">
                                      <p:tn val="10"/>
                                    </p:cond>
                                  </p:endCondLst>
                                  <p:childTnLst>
                                    <p:animEffect transition="out" filter="fade">
                                      <p:cBhvr>
                                        <p:cTn id="11" dur="250"/>
                                        <p:tgtEl>
                                          <p:spTgt spid="18"/>
                                        </p:tgtEl>
                                      </p:cBhvr>
                                    </p:animEffect>
                                    <p:anim calcmode="lin" valueType="num">
                                      <p:cBhvr>
                                        <p:cTn id="12" dur="250"/>
                                        <p:tgtEl>
                                          <p:spTgt spid="18"/>
                                        </p:tgtEl>
                                        <p:attrNameLst>
                                          <p:attrName>ppt_x</p:attrName>
                                        </p:attrNameLst>
                                      </p:cBhvr>
                                      <p:tavLst>
                                        <p:tav tm="0">
                                          <p:val>
                                            <p:strVal val="ppt_x"/>
                                          </p:val>
                                        </p:tav>
                                        <p:tav tm="100000">
                                          <p:val>
                                            <p:strVal val="ppt_x"/>
                                          </p:val>
                                        </p:tav>
                                      </p:tavLst>
                                    </p:anim>
                                    <p:anim calcmode="lin" valueType="num">
                                      <p:cBhvr>
                                        <p:cTn id="13" dur="250"/>
                                        <p:tgtEl>
                                          <p:spTgt spid="18"/>
                                        </p:tgtEl>
                                        <p:attrNameLst>
                                          <p:attrName>ppt_y</p:attrName>
                                        </p:attrNameLst>
                                      </p:cBhvr>
                                      <p:tavLst>
                                        <p:tav tm="0">
                                          <p:val>
                                            <p:strVal val="ppt_y"/>
                                          </p:val>
                                        </p:tav>
                                        <p:tav tm="100000">
                                          <p:val>
                                            <p:strVal val="ppt_y+.1"/>
                                          </p:val>
                                        </p:tav>
                                      </p:tavLst>
                                    </p:anim>
                                    <p:set>
                                      <p:cBhvr>
                                        <p:cTn id="14" dur="1" fill="hold">
                                          <p:stCondLst>
                                            <p:cond delay="24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66881" y="2168357"/>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algn="ctr" defTabSz="914217">
              <a:defRPr/>
            </a:pPr>
            <a:endParaRPr lang="en-US" b="1" dirty="0">
              <a:solidFill>
                <a:schemeClr val="bg1"/>
              </a:solidFill>
              <a:latin typeface="Arial" panose="020B0604020202020204" pitchFamily="34" charset="0"/>
              <a:cs typeface="Arial" panose="020B0604020202020204" pitchFamily="34" charset="0"/>
            </a:endParaRPr>
          </a:p>
        </p:txBody>
      </p:sp>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66879" y="4658386"/>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algn="ctr"/>
            <a:endParaRPr lang="es-ES_tradnl" sz="18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58518" y="778217"/>
            <a:ext cx="11281765" cy="840201"/>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Digital</a:t>
            </a:r>
            <a:r>
              <a:rPr lang="es-ES" sz="1600" dirty="0">
                <a:solidFill>
                  <a:schemeClr val="tx1">
                    <a:lumMod val="95000"/>
                    <a:lumOff val="5000"/>
                  </a:schemeClr>
                </a:solidFill>
                <a:latin typeface="Arial"/>
                <a:cs typeface="Arial"/>
              </a:rPr>
              <a:t>, ,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hemos adelantado las siguientes acciones:</a:t>
            </a:r>
            <a:endParaRPr lang="es-CO" sz="1600" dirty="0">
              <a:solidFill>
                <a:schemeClr val="tx1">
                  <a:lumMod val="95000"/>
                  <a:lumOff val="5000"/>
                </a:schemeClr>
              </a:solidFill>
              <a:latin typeface="Arial"/>
              <a:cs typeface="Arial"/>
            </a:endParaRPr>
          </a:p>
        </p:txBody>
      </p:sp>
      <p:sp>
        <p:nvSpPr>
          <p:cNvPr id="7" name="Elipse 6">
            <a:extLst>
              <a:ext uri="{FF2B5EF4-FFF2-40B4-BE49-F238E27FC236}">
                <a16:creationId xmlns:a16="http://schemas.microsoft.com/office/drawing/2014/main" id="{6FE16F3F-E937-9211-C630-596AD295E00D}"/>
              </a:ext>
            </a:extLst>
          </p:cNvPr>
          <p:cNvSpPr/>
          <p:nvPr/>
        </p:nvSpPr>
        <p:spPr>
          <a:xfrm>
            <a:off x="394670" y="2098291"/>
            <a:ext cx="1272209" cy="1254705"/>
          </a:xfrm>
          <a:prstGeom prst="ellipse">
            <a:avLst/>
          </a:prstGeom>
          <a:solidFill>
            <a:schemeClr val="bg1"/>
          </a:solidFill>
          <a:ln w="57150">
            <a:solidFill>
              <a:schemeClr val="accent1">
                <a:lumMod val="50000"/>
              </a:schemeClr>
            </a:solidFill>
          </a:ln>
          <a:effectLst/>
        </p:spPr>
        <p:txBody>
          <a:bodyPr wrap="none" anchor="ctr"/>
          <a:lstStyle/>
          <a:p>
            <a:pPr algn="ctr" defTabSz="914217"/>
            <a:endParaRPr lang="es-CO" dirty="0">
              <a:solidFill>
                <a:schemeClr val="bg1"/>
              </a:solidFill>
              <a:latin typeface="Arial" panose="020B0604020202020204" pitchFamily="34" charset="0"/>
              <a:cs typeface="Arial" panose="020B0604020202020204" pitchFamily="34" charset="0"/>
            </a:endParaRPr>
          </a:p>
        </p:txBody>
      </p:sp>
      <p:sp>
        <p:nvSpPr>
          <p:cNvPr id="15" name="Elipse 14">
            <a:extLst>
              <a:ext uri="{FF2B5EF4-FFF2-40B4-BE49-F238E27FC236}">
                <a16:creationId xmlns:a16="http://schemas.microsoft.com/office/drawing/2014/main" id="{72F1B9A6-10FD-C969-C079-A461656B6FB1}"/>
              </a:ext>
            </a:extLst>
          </p:cNvPr>
          <p:cNvSpPr/>
          <p:nvPr/>
        </p:nvSpPr>
        <p:spPr>
          <a:xfrm>
            <a:off x="394671" y="4528625"/>
            <a:ext cx="1272209" cy="1254705"/>
          </a:xfrm>
          <a:prstGeom prst="ellipse">
            <a:avLst/>
          </a:prstGeom>
          <a:solidFill>
            <a:schemeClr val="bg1"/>
          </a:solidFill>
          <a:ln w="57150">
            <a:solidFill>
              <a:srgbClr val="C7DE27"/>
            </a:solidFill>
          </a:ln>
          <a:effectLst/>
        </p:spPr>
        <p:txBody>
          <a:bodyPr wrap="none" anchor="ctr"/>
          <a:lstStyle/>
          <a:p>
            <a:pPr algn="ctr" defTabSz="914217"/>
            <a:endParaRPr lang="es-CO" dirty="0">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2"/>
          <a:stretch>
            <a:fillRect/>
          </a:stretch>
        </p:blipFill>
        <p:spPr>
          <a:xfrm>
            <a:off x="679592" y="4804794"/>
            <a:ext cx="702365" cy="702365"/>
          </a:xfrm>
          <a:prstGeom prst="rect">
            <a:avLst/>
          </a:prstGeom>
        </p:spPr>
      </p:pic>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3"/>
          <a:stretch>
            <a:fillRect/>
          </a:stretch>
        </p:blipFill>
        <p:spPr>
          <a:xfrm>
            <a:off x="636155" y="2293044"/>
            <a:ext cx="870491" cy="870491"/>
          </a:xfrm>
          <a:prstGeom prst="rect">
            <a:avLst/>
          </a:prstGeom>
        </p:spPr>
      </p:pic>
      <p:sp>
        <p:nvSpPr>
          <p:cNvPr id="22" name="CuadroTexto 21">
            <a:extLst>
              <a:ext uri="{FF2B5EF4-FFF2-40B4-BE49-F238E27FC236}">
                <a16:creationId xmlns:a16="http://schemas.microsoft.com/office/drawing/2014/main" id="{CC2DD932-1475-4612-B09D-DFCDCAC6105C}"/>
              </a:ext>
            </a:extLst>
          </p:cNvPr>
          <p:cNvSpPr txBox="1"/>
          <p:nvPr/>
        </p:nvSpPr>
        <p:spPr>
          <a:xfrm>
            <a:off x="5168348" y="2359826"/>
            <a:ext cx="6387497" cy="523220"/>
          </a:xfrm>
          <a:prstGeom prst="rect">
            <a:avLst/>
          </a:prstGeom>
          <a:solidFill>
            <a:schemeClr val="accent1">
              <a:lumMod val="20000"/>
              <a:lumOff val="80000"/>
            </a:schemeClr>
          </a:solidFill>
        </p:spPr>
        <p:txBody>
          <a:bodyPr wrap="square" lIns="91440" tIns="45720" rIns="91440" bIns="45720" rtlCol="0" anchor="t">
            <a:spAutoFit/>
          </a:bodyPr>
          <a:lstStyle/>
          <a:p>
            <a:pPr algn="just" fontAlgn="base"/>
            <a:r>
              <a:rPr lang="es-MX" sz="1400" b="1" dirty="0">
                <a:solidFill>
                  <a:schemeClr val="dk1"/>
                </a:solidFill>
                <a:latin typeface="Arial"/>
                <a:cs typeface="Arial"/>
              </a:rPr>
              <a:t>Continuar </a:t>
            </a:r>
            <a:r>
              <a:rPr lang="es-MX" sz="1400" dirty="0">
                <a:solidFill>
                  <a:schemeClr val="dk1"/>
                </a:solidFill>
                <a:latin typeface="Arial"/>
                <a:cs typeface="Arial"/>
              </a:rPr>
              <a:t>con las mesas de trabajo de arquitectura empresarial junto con el segmento, con el objetivo de alinear la estrategia de manera efectiva.</a:t>
            </a:r>
            <a:endParaRPr lang="es-ES" sz="1400" dirty="0">
              <a:solidFill>
                <a:schemeClr val="dk1"/>
              </a:solidFill>
              <a:latin typeface="Arial"/>
              <a:cs typeface="Arial"/>
            </a:endParaRPr>
          </a:p>
        </p:txBody>
      </p:sp>
      <p:sp>
        <p:nvSpPr>
          <p:cNvPr id="35" name="CuadroTexto 34">
            <a:extLst>
              <a:ext uri="{FF2B5EF4-FFF2-40B4-BE49-F238E27FC236}">
                <a16:creationId xmlns:a16="http://schemas.microsoft.com/office/drawing/2014/main" id="{4F1E7F24-0FC8-D2CA-C2F0-B82D05FB97C6}"/>
              </a:ext>
            </a:extLst>
          </p:cNvPr>
          <p:cNvSpPr txBox="1"/>
          <p:nvPr/>
        </p:nvSpPr>
        <p:spPr>
          <a:xfrm>
            <a:off x="1815137" y="2342318"/>
            <a:ext cx="2613571" cy="646331"/>
          </a:xfrm>
          <a:prstGeom prst="rect">
            <a:avLst/>
          </a:prstGeom>
          <a:noFill/>
        </p:spPr>
        <p:txBody>
          <a:bodyPr wrap="square">
            <a:spAutoFit/>
          </a:bodyPr>
          <a:lstStyle/>
          <a:p>
            <a:pPr algn="ctr" defTabSz="914217">
              <a:defRPr/>
            </a:pPr>
            <a:r>
              <a:rPr lang="es-ES_tradnl" sz="1800" b="1" dirty="0">
                <a:solidFill>
                  <a:schemeClr val="bg1"/>
                </a:solidFill>
                <a:latin typeface="Arial" panose="020B0604020202020204" pitchFamily="34" charset="0"/>
                <a:cs typeface="Arial" panose="020B0604020202020204" pitchFamily="34" charset="0"/>
              </a:rPr>
              <a:t>Para el siguiente Q </a:t>
            </a:r>
          </a:p>
          <a:p>
            <a:pPr algn="ctr" defTabSz="914217">
              <a:defRPr/>
            </a:pPr>
            <a:r>
              <a:rPr lang="es-ES_tradnl" sz="1800" b="1" dirty="0">
                <a:solidFill>
                  <a:schemeClr val="bg1"/>
                </a:solidFill>
                <a:latin typeface="Arial" panose="020B0604020202020204" pitchFamily="34" charset="0"/>
                <a:cs typeface="Arial" panose="020B0604020202020204" pitchFamily="34" charset="0"/>
              </a:rPr>
              <a:t>Esperamos:</a:t>
            </a:r>
            <a:endParaRPr lang="en-US" b="1" dirty="0">
              <a:solidFill>
                <a:schemeClr val="bg1"/>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1CFB37C9-5A65-FBB0-B32C-90FB67065009}"/>
              </a:ext>
            </a:extLst>
          </p:cNvPr>
          <p:cNvSpPr txBox="1"/>
          <p:nvPr/>
        </p:nvSpPr>
        <p:spPr>
          <a:xfrm>
            <a:off x="2103371" y="4847207"/>
            <a:ext cx="2037102" cy="646331"/>
          </a:xfrm>
          <a:prstGeom prst="rect">
            <a:avLst/>
          </a:prstGeom>
          <a:noFill/>
        </p:spPr>
        <p:txBody>
          <a:bodyPr wrap="square">
            <a:spAutoFit/>
          </a:bodyPr>
          <a:lstStyle/>
          <a:p>
            <a:pPr algn="ctr"/>
            <a:r>
              <a:rPr lang="es-ES_tradnl" sz="1800" b="1" dirty="0">
                <a:solidFill>
                  <a:schemeClr val="accent1">
                    <a:lumMod val="50000"/>
                  </a:schemeClr>
                </a:solidFill>
                <a:latin typeface="Arial" panose="020B0604020202020204" pitchFamily="34" charset="0"/>
                <a:cs typeface="Arial" panose="020B0604020202020204" pitchFamily="34" charset="0"/>
              </a:rPr>
              <a:t>Sinergias</a:t>
            </a:r>
          </a:p>
          <a:p>
            <a:pPr algn="ctr"/>
            <a:r>
              <a:rPr lang="es-ES_tradnl" sz="1800" b="1" dirty="0">
                <a:solidFill>
                  <a:schemeClr val="accent1">
                    <a:lumMod val="50000"/>
                  </a:schemeClr>
                </a:solidFill>
                <a:latin typeface="Arial" panose="020B0604020202020204" pitchFamily="34" charset="0"/>
                <a:cs typeface="Arial" panose="020B0604020202020204" pitchFamily="34" charset="0"/>
              </a:rPr>
              <a:t> logradas:</a:t>
            </a:r>
          </a:p>
        </p:txBody>
      </p:sp>
      <p:cxnSp>
        <p:nvCxnSpPr>
          <p:cNvPr id="42" name="Conector recto de flecha 41">
            <a:extLst>
              <a:ext uri="{FF2B5EF4-FFF2-40B4-BE49-F238E27FC236}">
                <a16:creationId xmlns:a16="http://schemas.microsoft.com/office/drawing/2014/main" id="{F9AA912F-9CCB-A2F8-117E-6490A343BC81}"/>
              </a:ext>
            </a:extLst>
          </p:cNvPr>
          <p:cNvCxnSpPr>
            <a:cxnSpLocks/>
          </p:cNvCxnSpPr>
          <p:nvPr/>
        </p:nvCxnSpPr>
        <p:spPr>
          <a:xfrm>
            <a:off x="4236759" y="2667296"/>
            <a:ext cx="931589"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1" name="CuadroTexto 50">
            <a:extLst>
              <a:ext uri="{FF2B5EF4-FFF2-40B4-BE49-F238E27FC236}">
                <a16:creationId xmlns:a16="http://schemas.microsoft.com/office/drawing/2014/main" id="{9F9B9320-B7DE-53B9-1979-9E4A8349E6DD}"/>
              </a:ext>
            </a:extLst>
          </p:cNvPr>
          <p:cNvSpPr txBox="1"/>
          <p:nvPr/>
        </p:nvSpPr>
        <p:spPr>
          <a:xfrm>
            <a:off x="5152786" y="4804794"/>
            <a:ext cx="6387497" cy="954107"/>
          </a:xfrm>
          <a:prstGeom prst="rect">
            <a:avLst/>
          </a:prstGeom>
          <a:solidFill>
            <a:srgbClr val="EDF4B6"/>
          </a:solidFill>
          <a:ln>
            <a:noFill/>
          </a:ln>
        </p:spPr>
        <p:txBody>
          <a:bodyPr wrap="square" lIns="91440" tIns="45720" rIns="91440" bIns="45720" rtlCol="0" anchor="t">
            <a:spAutoFit/>
          </a:bodyPr>
          <a:lstStyle/>
          <a:p>
            <a:pPr marL="285750" indent="-285750" algn="just" fontAlgn="base">
              <a:buFont typeface="Arial" panose="020B0604020202020204" pitchFamily="34" charset="0"/>
              <a:buChar char="•"/>
            </a:pPr>
            <a:r>
              <a:rPr lang="es-MX" sz="1400" b="1" i="0" dirty="0">
                <a:solidFill>
                  <a:srgbClr val="242424"/>
                </a:solidFill>
                <a:effectLst/>
                <a:latin typeface="Arial"/>
                <a:cs typeface="Arial"/>
              </a:rPr>
              <a:t>Socializar </a:t>
            </a:r>
            <a:r>
              <a:rPr lang="es-MX" sz="1400" b="0" i="0" dirty="0">
                <a:solidFill>
                  <a:srgbClr val="242424"/>
                </a:solidFill>
                <a:effectLst/>
                <a:latin typeface="Arial"/>
                <a:cs typeface="Arial"/>
              </a:rPr>
              <a:t>las iniciativas que está adelantando el área de arquitectura con el objetivo de identificar en cuáles de ellas podemos colaborar como </a:t>
            </a:r>
            <a:r>
              <a:rPr lang="es-MX" sz="1400" dirty="0">
                <a:solidFill>
                  <a:srgbClr val="242424"/>
                </a:solidFill>
                <a:latin typeface="Arial"/>
                <a:cs typeface="Arial"/>
              </a:rPr>
              <a:t>Segmento</a:t>
            </a:r>
            <a:r>
              <a:rPr lang="es-MX" sz="1400" b="0" i="0" dirty="0">
                <a:solidFill>
                  <a:srgbClr val="242424"/>
                </a:solidFill>
                <a:effectLst/>
                <a:latin typeface="Arial"/>
                <a:cs typeface="Arial"/>
              </a:rPr>
              <a:t>. </a:t>
            </a:r>
          </a:p>
          <a:p>
            <a:pPr marL="285750" indent="-285750" algn="just" fontAlgn="base">
              <a:buFont typeface="Arial" panose="020B0604020202020204" pitchFamily="34" charset="0"/>
              <a:buChar char="•"/>
            </a:pPr>
            <a:r>
              <a:rPr lang="es-MX" sz="1400" b="1" i="0" dirty="0">
                <a:solidFill>
                  <a:srgbClr val="242424"/>
                </a:solidFill>
                <a:effectLst/>
                <a:latin typeface="Arial"/>
                <a:cs typeface="Arial"/>
              </a:rPr>
              <a:t>Alinear </a:t>
            </a:r>
            <a:r>
              <a:rPr lang="es-MX" sz="1400" b="0" i="0" dirty="0">
                <a:solidFill>
                  <a:srgbClr val="242424"/>
                </a:solidFill>
                <a:effectLst/>
                <a:latin typeface="Arial"/>
                <a:cs typeface="Arial"/>
              </a:rPr>
              <a:t>la estrategia de arquitectura con el equipo de operaciones.</a:t>
            </a:r>
            <a:endParaRPr lang="es-ES" sz="1400" dirty="0">
              <a:latin typeface="Arial"/>
              <a:cs typeface="Arial"/>
            </a:endParaRPr>
          </a:p>
        </p:txBody>
      </p:sp>
      <p:sp>
        <p:nvSpPr>
          <p:cNvPr id="2" name="CuadroTexto 1">
            <a:extLst>
              <a:ext uri="{FF2B5EF4-FFF2-40B4-BE49-F238E27FC236}">
                <a16:creationId xmlns:a16="http://schemas.microsoft.com/office/drawing/2014/main" id="{FFEEEFC8-527A-1BAD-F857-3BB37AEBE942}"/>
              </a:ext>
            </a:extLst>
          </p:cNvPr>
          <p:cNvSpPr txBox="1"/>
          <p:nvPr/>
        </p:nvSpPr>
        <p:spPr>
          <a:xfrm>
            <a:off x="258518" y="-69378"/>
            <a:ext cx="10924359" cy="923330"/>
          </a:xfrm>
          <a:prstGeom prst="rect">
            <a:avLst/>
          </a:prstGeom>
          <a:noFill/>
        </p:spPr>
        <p:txBody>
          <a:bodyPr wrap="square" lIns="91440" tIns="45720" rIns="91440" bIns="45720" rtlCol="0" anchor="t">
            <a:spAutoFit/>
          </a:bodyPr>
          <a:lstStyle/>
          <a:p>
            <a:pPr algn="l" rtl="0" fontAlgn="base"/>
            <a:r>
              <a:rPr lang="es-ES" b="1" i="0" u="none" strike="noStrike" dirty="0">
                <a:solidFill>
                  <a:srgbClr val="1E4E79"/>
                </a:solidFill>
                <a:effectLst/>
                <a:latin typeface="Arial"/>
                <a:cs typeface="Arial"/>
              </a:rPr>
              <a:t>Avances Sinergia Filiales Segmento Midstream- </a:t>
            </a:r>
            <a:r>
              <a:rPr lang="es-ES" sz="1800" b="1" i="0" u="none" strike="noStrike" dirty="0">
                <a:solidFill>
                  <a:srgbClr val="1E4E79"/>
                </a:solidFill>
                <a:effectLst/>
                <a:latin typeface="Arial"/>
                <a:cs typeface="Arial"/>
              </a:rPr>
              <a:t>Estrategia Alineación temáticas Segmento (Arquitectura </a:t>
            </a:r>
            <a:r>
              <a:rPr lang="es-ES" sz="1800" b="1" dirty="0">
                <a:solidFill>
                  <a:srgbClr val="1E4E79"/>
                </a:solidFill>
                <a:latin typeface="Arial"/>
                <a:cs typeface="Arial"/>
              </a:rPr>
              <a:t>y</a:t>
            </a:r>
            <a:r>
              <a:rPr lang="es-ES" sz="1800" b="1" i="0" u="none" strike="noStrike" dirty="0">
                <a:solidFill>
                  <a:srgbClr val="1E4E79"/>
                </a:solidFill>
                <a:effectLst/>
                <a:latin typeface="Arial"/>
                <a:cs typeface="Arial"/>
              </a:rPr>
              <a:t> operaciones)</a:t>
            </a:r>
            <a:endParaRPr lang="es-ES" b="1" i="0" u="none" strike="noStrike" dirty="0">
              <a:solidFill>
                <a:srgbClr val="1E4E79"/>
              </a:solidFill>
              <a:effectLst/>
              <a:latin typeface="Arial"/>
              <a:cs typeface="Arial"/>
            </a:endParaRPr>
          </a:p>
          <a:p>
            <a:pPr algn="l" rtl="0" fontAlgn="base"/>
            <a:r>
              <a:rPr lang="en-US" b="0" i="0" dirty="0">
                <a:solidFill>
                  <a:srgbClr val="1E4E79"/>
                </a:solidFill>
                <a:effectLst/>
                <a:latin typeface="Arial"/>
                <a:cs typeface="Arial"/>
              </a:rPr>
              <a:t>​</a:t>
            </a:r>
            <a:r>
              <a:rPr lang="es-ES" sz="1600" b="1" dirty="0">
                <a:solidFill>
                  <a:schemeClr val="bg1">
                    <a:lumMod val="50000"/>
                  </a:schemeClr>
                </a:solidFill>
                <a:latin typeface="Arial"/>
                <a:cs typeface="Arial"/>
              </a:rPr>
              <a:t>Macroproceso Digital</a:t>
            </a:r>
            <a:endParaRPr lang="en-US" sz="1600" b="1" i="0" dirty="0">
              <a:solidFill>
                <a:schemeClr val="bg1">
                  <a:lumMod val="50000"/>
                </a:schemeClr>
              </a:solidFill>
              <a:effectLst/>
              <a:highlight>
                <a:srgbClr val="FFFF00"/>
              </a:highlight>
              <a:latin typeface="Segoe UI" panose="020B0502040204020203" pitchFamily="34" charset="0"/>
            </a:endParaRPr>
          </a:p>
        </p:txBody>
      </p:sp>
      <p:cxnSp>
        <p:nvCxnSpPr>
          <p:cNvPr id="8" name="Conector recto de flecha 7">
            <a:extLst>
              <a:ext uri="{FF2B5EF4-FFF2-40B4-BE49-F238E27FC236}">
                <a16:creationId xmlns:a16="http://schemas.microsoft.com/office/drawing/2014/main" id="{FF0A28FB-3BFA-48EE-06E5-F0FF0973B119}"/>
              </a:ext>
            </a:extLst>
          </p:cNvPr>
          <p:cNvCxnSpPr>
            <a:cxnSpLocks/>
          </p:cNvCxnSpPr>
          <p:nvPr/>
        </p:nvCxnSpPr>
        <p:spPr>
          <a:xfrm>
            <a:off x="4193322" y="5155975"/>
            <a:ext cx="931589"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990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6DFD4F62-27A7-46CA-4BBE-C460ED630414}"/>
              </a:ext>
            </a:extLst>
          </p:cNvPr>
          <p:cNvSpPr txBox="1"/>
          <p:nvPr/>
        </p:nvSpPr>
        <p:spPr>
          <a:xfrm>
            <a:off x="4798951" y="1959591"/>
            <a:ext cx="6439638"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dirty="0">
              <a:solidFill>
                <a:schemeClr val="bg1"/>
              </a:solidFill>
              <a:latin typeface="Arial"/>
              <a:cs typeface="Arial"/>
            </a:endParaRPr>
          </a:p>
          <a:p>
            <a:pPr algn="ctr"/>
            <a:r>
              <a:rPr lang="es-ES_tradnl" b="1" dirty="0">
                <a:solidFill>
                  <a:schemeClr val="bg1"/>
                </a:solidFill>
                <a:latin typeface="Arial"/>
                <a:cs typeface="Arial"/>
              </a:rPr>
              <a:t>Temas tratados</a:t>
            </a:r>
          </a:p>
          <a:p>
            <a:pPr algn="ctr"/>
            <a:endParaRPr lang="es-ES_tradnl" sz="500" b="1" dirty="0">
              <a:solidFill>
                <a:schemeClr val="bg1"/>
              </a:solidFill>
              <a:latin typeface="Arial"/>
              <a:cs typeface="Arial"/>
            </a:endParaRPr>
          </a:p>
        </p:txBody>
      </p:sp>
      <p:sp>
        <p:nvSpPr>
          <p:cNvPr id="18" name="Temas 3">
            <a:extLst>
              <a:ext uri="{FF2B5EF4-FFF2-40B4-BE49-F238E27FC236}">
                <a16:creationId xmlns:a16="http://schemas.microsoft.com/office/drawing/2014/main" id="{2DEDD8C7-BCE8-2C1B-E2B3-C10CF6B9C04C}"/>
              </a:ext>
            </a:extLst>
          </p:cNvPr>
          <p:cNvSpPr/>
          <p:nvPr/>
        </p:nvSpPr>
        <p:spPr>
          <a:xfrm>
            <a:off x="7574281" y="3986172"/>
            <a:ext cx="3654273" cy="3306168"/>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algn="just" fontAlgn="base"/>
            <a:endParaRPr lang="es-CO" sz="950" b="1" dirty="0">
              <a:latin typeface="Century Gothic"/>
            </a:endParaRPr>
          </a:p>
        </p:txBody>
      </p:sp>
      <p:sp>
        <p:nvSpPr>
          <p:cNvPr id="20" name="Fecha 1">
            <a:extLst>
              <a:ext uri="{FF2B5EF4-FFF2-40B4-BE49-F238E27FC236}">
                <a16:creationId xmlns:a16="http://schemas.microsoft.com/office/drawing/2014/main" id="{486652B0-437A-DA22-5D39-1BB2C2967C8E}"/>
              </a:ext>
            </a:extLst>
          </p:cNvPr>
          <p:cNvSpPr/>
          <p:nvPr/>
        </p:nvSpPr>
        <p:spPr>
          <a:xfrm>
            <a:off x="445464" y="3428729"/>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dirty="0">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632476" y="2385009"/>
            <a:ext cx="3208570" cy="1763168"/>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dirty="0">
              <a:solidFill>
                <a:srgbClr val="0451A7"/>
              </a:solidFill>
              <a:latin typeface="Arial" panose="020B0604020202020204" pitchFamily="34" charset="0"/>
              <a:cs typeface="Arial" panose="020B0604020202020204" pitchFamily="34" charset="0"/>
            </a:endParaRPr>
          </a:p>
          <a:p>
            <a:pPr algn="ctr"/>
            <a:endParaRPr lang="es-ES" sz="1400" dirty="0">
              <a:solidFill>
                <a:srgbClr val="0451A7"/>
              </a:solidFill>
              <a:latin typeface="Arial" panose="020B0604020202020204" pitchFamily="34" charset="0"/>
              <a:cs typeface="Arial" panose="020B0604020202020204" pitchFamily="34" charset="0"/>
            </a:endParaRPr>
          </a:p>
          <a:p>
            <a:pPr algn="ctr"/>
            <a:endParaRPr lang="es-ES" sz="1600" dirty="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920270"/>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dirty="0">
                <a:solidFill>
                  <a:schemeClr val="bg1"/>
                </a:solidFill>
                <a:latin typeface="Arial"/>
                <a:cs typeface="Arial"/>
              </a:rPr>
              <a:t>Sesiones de </a:t>
            </a:r>
          </a:p>
          <a:p>
            <a:pPr algn="ctr"/>
            <a:r>
              <a:rPr lang="es-ES_tradnl" b="1" dirty="0">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4481540" y="2644154"/>
            <a:ext cx="6827610" cy="3591357"/>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marL="171450" indent="-171450" algn="just">
              <a:buFont typeface="Arial" panose="020B0604020202020204" pitchFamily="34" charset="0"/>
              <a:buChar char="•"/>
            </a:pPr>
            <a:r>
              <a:rPr lang="es-MX" sz="1400" b="1" i="0" dirty="0">
                <a:solidFill>
                  <a:srgbClr val="242424"/>
                </a:solidFill>
                <a:effectLst/>
                <a:latin typeface="Arial"/>
                <a:cs typeface="Arial"/>
              </a:rPr>
              <a:t>Documento </a:t>
            </a:r>
            <a:r>
              <a:rPr lang="es-MX" sz="1400" b="0" i="0" dirty="0">
                <a:solidFill>
                  <a:srgbClr val="242424"/>
                </a:solidFill>
                <a:effectLst/>
                <a:latin typeface="Arial"/>
                <a:cs typeface="Arial"/>
              </a:rPr>
              <a:t>final con la estructuración de las especificaciones técnicas en conjunto con las filiales. </a:t>
            </a:r>
          </a:p>
          <a:p>
            <a:pPr marL="171450" indent="-171450" algn="just">
              <a:buFont typeface="Arial" panose="020B0604020202020204" pitchFamily="34" charset="0"/>
              <a:buChar char="•"/>
            </a:pPr>
            <a:r>
              <a:rPr lang="es-MX" sz="1400" b="1" i="0" dirty="0">
                <a:solidFill>
                  <a:srgbClr val="242424"/>
                </a:solidFill>
                <a:effectLst/>
                <a:latin typeface="Arial"/>
                <a:cs typeface="Arial"/>
              </a:rPr>
              <a:t>Sesión </a:t>
            </a:r>
            <a:r>
              <a:rPr lang="es-MX" sz="1400" b="0" i="0" dirty="0">
                <a:solidFill>
                  <a:srgbClr val="242424"/>
                </a:solidFill>
                <a:effectLst/>
                <a:latin typeface="Arial"/>
                <a:cs typeface="Arial"/>
              </a:rPr>
              <a:t>informativa de Sondeo de Mercado de CENIT con la participación de las filiales. </a:t>
            </a:r>
          </a:p>
          <a:p>
            <a:pPr marL="171450" indent="-171450" algn="just">
              <a:buFont typeface="Arial" panose="020B0604020202020204" pitchFamily="34" charset="0"/>
              <a:buChar char="•"/>
            </a:pPr>
            <a:r>
              <a:rPr lang="es-MX" sz="1400" b="1" i="0" dirty="0">
                <a:solidFill>
                  <a:srgbClr val="242424"/>
                </a:solidFill>
                <a:effectLst/>
                <a:latin typeface="Arial"/>
                <a:cs typeface="Arial"/>
              </a:rPr>
              <a:t>Reuniones </a:t>
            </a:r>
            <a:r>
              <a:rPr lang="es-MX" sz="1400" b="0" i="0" dirty="0">
                <a:solidFill>
                  <a:srgbClr val="242424"/>
                </a:solidFill>
                <a:effectLst/>
                <a:latin typeface="Arial"/>
                <a:cs typeface="Arial"/>
              </a:rPr>
              <a:t>diarias de seguimiento al cronograma de ejecución de la Inteligencia de Mercado.</a:t>
            </a:r>
          </a:p>
          <a:p>
            <a:pPr marL="171450" indent="-171450" algn="just">
              <a:buFont typeface="Arial" panose="020B0604020202020204" pitchFamily="34" charset="0"/>
              <a:buChar char="•"/>
            </a:pPr>
            <a:r>
              <a:rPr lang="es-MX" sz="1400" b="1" i="0" dirty="0">
                <a:solidFill>
                  <a:srgbClr val="242424"/>
                </a:solidFill>
                <a:effectLst/>
                <a:latin typeface="Arial"/>
                <a:cs typeface="Arial"/>
              </a:rPr>
              <a:t>El 1 de octubre </a:t>
            </a:r>
            <a:r>
              <a:rPr lang="es-MX" sz="1400" b="0" i="0" dirty="0">
                <a:solidFill>
                  <a:srgbClr val="242424"/>
                </a:solidFill>
                <a:effectLst/>
                <a:latin typeface="Arial"/>
                <a:cs typeface="Arial"/>
              </a:rPr>
              <a:t>se llevó a cabo una reunión con los gerentes de todo el segmento y los equipos de abastecimiento para presentar los resultados del estudio de mercado y definir los próximos pasos relacionados con la estrategia de firma del otrosí del contrato y la finalización de las especificaciones.</a:t>
            </a:r>
            <a:endParaRPr lang="es-ES" sz="1400" dirty="0">
              <a:latin typeface="Arial"/>
              <a:cs typeface="Arial"/>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p:txBody>
      </p:sp>
      <p:sp>
        <p:nvSpPr>
          <p:cNvPr id="8" name="Elipse 7">
            <a:extLst>
              <a:ext uri="{FF2B5EF4-FFF2-40B4-BE49-F238E27FC236}">
                <a16:creationId xmlns:a16="http://schemas.microsoft.com/office/drawing/2014/main" id="{1B1E84FA-A1C6-6FA7-428F-09B41CE745D7}"/>
              </a:ext>
            </a:extLst>
          </p:cNvPr>
          <p:cNvSpPr/>
          <p:nvPr/>
        </p:nvSpPr>
        <p:spPr>
          <a:xfrm>
            <a:off x="464752" y="1868067"/>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1">
                    <a:lumMod val="50000"/>
                  </a:schemeClr>
                </a:solidFill>
                <a:latin typeface="Arial"/>
                <a:cs typeface="Arial"/>
              </a:rPr>
              <a:t>15</a:t>
            </a:r>
            <a:endParaRPr lang="es-CO" sz="2000" b="1" dirty="0">
              <a:solidFill>
                <a:schemeClr val="accent1">
                  <a:lumMod val="50000"/>
                </a:schemeClr>
              </a:solidFill>
              <a:latin typeface="Arial"/>
              <a:cs typeface="Arial"/>
            </a:endParaRPr>
          </a:p>
        </p:txBody>
      </p:sp>
      <p:sp>
        <p:nvSpPr>
          <p:cNvPr id="9" name="Botón 1 fechas">
            <a:extLst>
              <a:ext uri="{FF2B5EF4-FFF2-40B4-BE49-F238E27FC236}">
                <a16:creationId xmlns:a16="http://schemas.microsoft.com/office/drawing/2014/main" id="{0AB04B62-EECE-9987-F424-1049BAD885DE}"/>
              </a:ext>
            </a:extLst>
          </p:cNvPr>
          <p:cNvSpPr/>
          <p:nvPr/>
        </p:nvSpPr>
        <p:spPr>
          <a:xfrm>
            <a:off x="632476" y="4641577"/>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600" dirty="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43887" y="4390016"/>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dirty="0">
              <a:solidFill>
                <a:schemeClr val="bg1"/>
              </a:solidFill>
              <a:latin typeface="Arial"/>
              <a:cs typeface="Arial"/>
            </a:endParaRPr>
          </a:p>
          <a:p>
            <a:pPr algn="ctr"/>
            <a:r>
              <a:rPr lang="es-ES_tradnl" b="1" dirty="0">
                <a:solidFill>
                  <a:schemeClr val="bg1"/>
                </a:solidFill>
                <a:latin typeface="Arial"/>
                <a:cs typeface="Arial"/>
              </a:rPr>
              <a:t>Participantes</a:t>
            </a:r>
          </a:p>
          <a:p>
            <a:pPr algn="ctr"/>
            <a:endParaRPr lang="es-ES_tradnl" sz="500" b="1" dirty="0">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45193" y="4271553"/>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1">
                    <a:lumMod val="75000"/>
                  </a:schemeClr>
                </a:solidFill>
                <a:latin typeface="Arial"/>
                <a:cs typeface="Arial"/>
              </a:rPr>
              <a:t>13</a:t>
            </a:r>
            <a:endParaRPr lang="es-CO" sz="2000" b="1" dirty="0">
              <a:solidFill>
                <a:schemeClr val="accent1">
                  <a:lumMod val="75000"/>
                </a:schemeClr>
              </a:solidFill>
              <a:latin typeface="Arial"/>
              <a:cs typeface="Arial"/>
            </a:endParaRP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4238" y="4390016"/>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2000505"/>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81" y="6130167"/>
            <a:ext cx="986189" cy="273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uplos - Soluciones integrales de compra">
            <a:extLst>
              <a:ext uri="{FF2B5EF4-FFF2-40B4-BE49-F238E27FC236}">
                <a16:creationId xmlns:a16="http://schemas.microsoft.com/office/drawing/2014/main" id="{60BE7834-BD92-E8FD-9FCF-CE7E2BE5EA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26" t="20173" r="52416" b="16895"/>
          <a:stretch/>
        </p:blipFill>
        <p:spPr bwMode="auto">
          <a:xfrm>
            <a:off x="2679939" y="5498747"/>
            <a:ext cx="868540" cy="439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499" b="13457"/>
          <a:stretch/>
        </p:blipFill>
        <p:spPr bwMode="auto">
          <a:xfrm>
            <a:off x="856669" y="5557880"/>
            <a:ext cx="1020363" cy="520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10"/>
          <a:srcRect l="10114" t="22231" r="11141" b="18252"/>
          <a:stretch/>
        </p:blipFill>
        <p:spPr>
          <a:xfrm>
            <a:off x="2783716" y="5968302"/>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30373" y="4977500"/>
            <a:ext cx="2656903" cy="923330"/>
          </a:xfrm>
          <a:prstGeom prst="rect">
            <a:avLst/>
          </a:prstGeom>
          <a:noFill/>
        </p:spPr>
        <p:txBody>
          <a:bodyPr wrap="square" lIns="91440" tIns="45720" rIns="91440" bIns="45720" rtlCol="0" anchor="t">
            <a:spAutoFit/>
          </a:bodyPr>
          <a:lstStyle/>
          <a:p>
            <a:pPr algn="ctr"/>
            <a:r>
              <a:rPr lang="es-ES" sz="1800" b="1" dirty="0">
                <a:solidFill>
                  <a:schemeClr val="accent1">
                    <a:lumMod val="50000"/>
                  </a:schemeClr>
                </a:solidFill>
                <a:latin typeface="Arial"/>
                <a:cs typeface="Arial"/>
              </a:rPr>
              <a:t>De las compañías del MID</a:t>
            </a:r>
          </a:p>
          <a:p>
            <a:pPr algn="ctr"/>
            <a:endParaRPr lang="es-CO" dirty="0"/>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2516140"/>
            <a:ext cx="1771109" cy="369332"/>
          </a:xfrm>
          <a:prstGeom prst="rect">
            <a:avLst/>
          </a:prstGeom>
          <a:noFill/>
        </p:spPr>
        <p:txBody>
          <a:bodyPr wrap="square" lIns="91440" tIns="45720" rIns="91440" bIns="45720" rtlCol="0" anchor="t">
            <a:spAutoFit/>
          </a:bodyPr>
          <a:lstStyle/>
          <a:p>
            <a:r>
              <a:rPr lang="es-CO" b="1" dirty="0">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80668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5">
                    <a:lumMod val="50000"/>
                  </a:schemeClr>
                </a:solidFill>
                <a:latin typeface="Arial" panose="020B0604020202020204" pitchFamily="34" charset="0"/>
                <a:cs typeface="Arial" panose="020B0604020202020204" pitchFamily="34" charset="0"/>
              </a:rPr>
              <a:t>4</a:t>
            </a: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00759" y="1937553"/>
            <a:ext cx="523221" cy="523221"/>
          </a:xfrm>
          <a:prstGeom prst="rect">
            <a:avLst/>
          </a:prstGeom>
        </p:spPr>
      </p:pic>
      <p:sp>
        <p:nvSpPr>
          <p:cNvPr id="2" name="Rectángulo: esquinas redondeadas 1">
            <a:extLst>
              <a:ext uri="{FF2B5EF4-FFF2-40B4-BE49-F238E27FC236}">
                <a16:creationId xmlns:a16="http://schemas.microsoft.com/office/drawing/2014/main" id="{96E2F0EA-DA64-55DC-18B5-44B8C5797B34}"/>
              </a:ext>
            </a:extLst>
          </p:cNvPr>
          <p:cNvSpPr/>
          <p:nvPr/>
        </p:nvSpPr>
        <p:spPr>
          <a:xfrm>
            <a:off x="418995" y="1073163"/>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Digital</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2" name="CuadroTexto 11">
            <a:extLst>
              <a:ext uri="{FF2B5EF4-FFF2-40B4-BE49-F238E27FC236}">
                <a16:creationId xmlns:a16="http://schemas.microsoft.com/office/drawing/2014/main" id="{172986D4-EABC-3563-8EA3-E60FE8784F34}"/>
              </a:ext>
            </a:extLst>
          </p:cNvPr>
          <p:cNvSpPr txBox="1"/>
          <p:nvPr/>
        </p:nvSpPr>
        <p:spPr>
          <a:xfrm>
            <a:off x="387203" y="85662"/>
            <a:ext cx="10688445" cy="707886"/>
          </a:xfrm>
          <a:prstGeom prst="rect">
            <a:avLst/>
          </a:prstGeom>
          <a:noFill/>
        </p:spPr>
        <p:txBody>
          <a:bodyPr wrap="square" lIns="91440" tIns="45720" rIns="91440" bIns="45720" rtlCol="0" anchor="t">
            <a:spAutoFit/>
          </a:bodyPr>
          <a:lstStyle/>
          <a:p>
            <a:pPr algn="l" rtl="0" fontAlgn="base"/>
            <a:r>
              <a:rPr lang="es-ES" sz="2000" b="1" i="0" u="none" strike="noStrike" dirty="0">
                <a:solidFill>
                  <a:srgbClr val="1E4E79"/>
                </a:solidFill>
                <a:effectLst/>
                <a:latin typeface="Arial"/>
                <a:cs typeface="Arial"/>
              </a:rPr>
              <a:t>Avances Sinergia Filiales Segmento Midstream- Contrato Telecomunicaciones</a:t>
            </a:r>
          </a:p>
          <a:p>
            <a:pPr algn="l" rtl="0" fontAlgn="base"/>
            <a:r>
              <a:rPr lang="en-US" sz="2000" b="0" i="0" dirty="0">
                <a:solidFill>
                  <a:srgbClr val="1E4E79"/>
                </a:solidFill>
                <a:effectLst/>
                <a:latin typeface="Arial"/>
                <a:cs typeface="Arial"/>
              </a:rPr>
              <a:t>​</a:t>
            </a:r>
            <a:r>
              <a:rPr lang="es-ES" b="1" dirty="0">
                <a:solidFill>
                  <a:schemeClr val="bg1">
                    <a:lumMod val="50000"/>
                  </a:schemeClr>
                </a:solidFill>
                <a:latin typeface="Arial"/>
                <a:cs typeface="Arial"/>
              </a:rPr>
              <a:t>Macroproceso Digital</a:t>
            </a:r>
            <a:endParaRPr lang="en-US" b="1" i="0" dirty="0">
              <a:solidFill>
                <a:schemeClr val="bg1">
                  <a:lumMod val="50000"/>
                </a:schemeClr>
              </a:solidFill>
              <a:effectLst/>
              <a:highlight>
                <a:srgbClr val="FFFF00"/>
              </a:highlight>
              <a:latin typeface="Segoe UI" panose="020B0502040204020203" pitchFamily="34" charset="0"/>
            </a:endParaRPr>
          </a:p>
        </p:txBody>
      </p:sp>
      <p:sp>
        <p:nvSpPr>
          <p:cNvPr id="13" name="CuadroTexto 12">
            <a:extLst>
              <a:ext uri="{FF2B5EF4-FFF2-40B4-BE49-F238E27FC236}">
                <a16:creationId xmlns:a16="http://schemas.microsoft.com/office/drawing/2014/main" id="{292BA3E1-EF33-5D5F-6903-DF7142D4F10D}"/>
              </a:ext>
            </a:extLst>
          </p:cNvPr>
          <p:cNvSpPr txBox="1"/>
          <p:nvPr/>
        </p:nvSpPr>
        <p:spPr>
          <a:xfrm>
            <a:off x="409813" y="2862811"/>
            <a:ext cx="1826948" cy="1785104"/>
          </a:xfrm>
          <a:prstGeom prst="rect">
            <a:avLst/>
          </a:prstGeom>
          <a:noFill/>
        </p:spPr>
        <p:txBody>
          <a:bodyPr wrap="square">
            <a:spAutoFit/>
          </a:bodyPr>
          <a:lstStyle/>
          <a:p>
            <a:pPr marL="285750" indent="-285750" algn="ctr">
              <a:buFont typeface="Arial" panose="020B0604020202020204" pitchFamily="34" charset="0"/>
              <a:buChar char="•"/>
            </a:pPr>
            <a:r>
              <a:rPr lang="es-CO" sz="1000" dirty="0">
                <a:solidFill>
                  <a:schemeClr val="tx1"/>
                </a:solidFill>
                <a:latin typeface="Arial" panose="020B0604020202020204" pitchFamily="34" charset="0"/>
                <a:cs typeface="Arial" panose="020B0604020202020204" pitchFamily="34" charset="0"/>
              </a:rPr>
              <a:t>06.06.2024</a:t>
            </a:r>
          </a:p>
          <a:p>
            <a:pPr marL="285750" indent="-285750" algn="ctr">
              <a:buFont typeface="Arial" panose="020B0604020202020204" pitchFamily="34" charset="0"/>
              <a:buChar char="•"/>
            </a:pPr>
            <a:r>
              <a:rPr lang="es-CO" sz="1000" dirty="0">
                <a:latin typeface="Arial" panose="020B0604020202020204" pitchFamily="34" charset="0"/>
                <a:cs typeface="Arial" panose="020B0604020202020204" pitchFamily="34" charset="0"/>
              </a:rPr>
              <a:t>12.06.2024</a:t>
            </a:r>
          </a:p>
          <a:p>
            <a:pPr marL="285750" indent="-285750" algn="ctr">
              <a:buFont typeface="Arial" panose="020B0604020202020204" pitchFamily="34" charset="0"/>
              <a:buChar char="•"/>
            </a:pPr>
            <a:r>
              <a:rPr lang="es-CO" sz="1000" dirty="0">
                <a:latin typeface="Arial" panose="020B0604020202020204" pitchFamily="34" charset="0"/>
                <a:cs typeface="Arial" panose="020B0604020202020204" pitchFamily="34" charset="0"/>
              </a:rPr>
              <a:t>13.06.2024</a:t>
            </a:r>
          </a:p>
          <a:p>
            <a:pPr marL="285750" indent="-285750" algn="ctr">
              <a:buFont typeface="Arial" panose="020B0604020202020204" pitchFamily="34" charset="0"/>
              <a:buChar char="•"/>
            </a:pPr>
            <a:r>
              <a:rPr lang="es-CO" sz="1000" dirty="0">
                <a:latin typeface="Arial" panose="020B0604020202020204" pitchFamily="34" charset="0"/>
                <a:cs typeface="Arial" panose="020B0604020202020204" pitchFamily="34" charset="0"/>
              </a:rPr>
              <a:t>18.06.2024</a:t>
            </a:r>
          </a:p>
          <a:p>
            <a:pPr marL="285750" indent="-285750" algn="ctr">
              <a:buFont typeface="Arial" panose="020B0604020202020204" pitchFamily="34" charset="0"/>
              <a:buChar char="•"/>
            </a:pPr>
            <a:r>
              <a:rPr lang="es-CO" sz="1000" dirty="0">
                <a:latin typeface="Arial" panose="020B0604020202020204" pitchFamily="34" charset="0"/>
                <a:cs typeface="Arial" panose="020B0604020202020204" pitchFamily="34" charset="0"/>
              </a:rPr>
              <a:t>25.06.2024</a:t>
            </a:r>
          </a:p>
          <a:p>
            <a:pPr marL="285750" indent="-285750" algn="ctr">
              <a:buFont typeface="Arial" panose="020B0604020202020204" pitchFamily="34" charset="0"/>
              <a:buChar char="•"/>
            </a:pPr>
            <a:r>
              <a:rPr lang="es-CO" sz="1000" dirty="0">
                <a:latin typeface="Arial" panose="020B0604020202020204" pitchFamily="34" charset="0"/>
                <a:cs typeface="Arial" panose="020B0604020202020204" pitchFamily="34" charset="0"/>
              </a:rPr>
              <a:t>26.06.2024</a:t>
            </a:r>
            <a:endParaRPr lang="es-CO" sz="1000" dirty="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CO" sz="1000" dirty="0">
                <a:latin typeface="Arial" panose="020B0604020202020204" pitchFamily="34" charset="0"/>
                <a:cs typeface="Arial" panose="020B0604020202020204" pitchFamily="34" charset="0"/>
              </a:rPr>
              <a:t>27.06.2024</a:t>
            </a:r>
          </a:p>
          <a:p>
            <a:pPr marL="285750" indent="-285750" algn="ctr">
              <a:buFont typeface="Arial" panose="020B0604020202020204" pitchFamily="34" charset="0"/>
              <a:buChar char="•"/>
            </a:pPr>
            <a:r>
              <a:rPr lang="es-CO" sz="1000" dirty="0">
                <a:solidFill>
                  <a:schemeClr val="tx1"/>
                </a:solidFill>
                <a:latin typeface="Arial" panose="020B0604020202020204" pitchFamily="34" charset="0"/>
                <a:cs typeface="Arial" panose="020B0604020202020204" pitchFamily="34" charset="0"/>
              </a:rPr>
              <a:t>04.07.2024</a:t>
            </a:r>
            <a:endParaRPr lang="es-CO" sz="1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s-CO" sz="1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s-CO" sz="1000" dirty="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s-CO" sz="1000" dirty="0">
              <a:solidFill>
                <a:schemeClr val="tx1"/>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A32F7751-521D-7504-08C6-2A25780BA5F7}"/>
              </a:ext>
            </a:extLst>
          </p:cNvPr>
          <p:cNvSpPr txBox="1"/>
          <p:nvPr/>
        </p:nvSpPr>
        <p:spPr>
          <a:xfrm>
            <a:off x="1830861" y="2841084"/>
            <a:ext cx="1826948" cy="1785104"/>
          </a:xfrm>
          <a:prstGeom prst="rect">
            <a:avLst/>
          </a:prstGeom>
          <a:noFill/>
        </p:spPr>
        <p:txBody>
          <a:bodyPr wrap="square">
            <a:spAutoFit/>
          </a:bodyPr>
          <a:lstStyle/>
          <a:p>
            <a:pPr marL="285750" indent="-285750" algn="ctr">
              <a:buFont typeface="Arial" panose="020B0604020202020204" pitchFamily="34" charset="0"/>
              <a:buChar char="•"/>
            </a:pPr>
            <a:r>
              <a:rPr lang="es-CO" sz="1000" dirty="0">
                <a:solidFill>
                  <a:schemeClr val="tx1"/>
                </a:solidFill>
                <a:latin typeface="Arial" panose="020B0604020202020204" pitchFamily="34" charset="0"/>
                <a:cs typeface="Arial" panose="020B0604020202020204" pitchFamily="34" charset="0"/>
              </a:rPr>
              <a:t>10.07.2024</a:t>
            </a:r>
          </a:p>
          <a:p>
            <a:pPr marL="285750" indent="-285750" algn="ctr">
              <a:buFont typeface="Arial" panose="020B0604020202020204" pitchFamily="34" charset="0"/>
              <a:buChar char="•"/>
            </a:pPr>
            <a:r>
              <a:rPr lang="es-CO" sz="1000" dirty="0">
                <a:solidFill>
                  <a:schemeClr val="tx1"/>
                </a:solidFill>
                <a:latin typeface="Arial" panose="020B0604020202020204" pitchFamily="34" charset="0"/>
                <a:cs typeface="Arial" panose="020B0604020202020204" pitchFamily="34" charset="0"/>
              </a:rPr>
              <a:t>23.07.2024</a:t>
            </a:r>
          </a:p>
          <a:p>
            <a:pPr marL="285750" indent="-285750" algn="ctr">
              <a:buFont typeface="Arial" panose="020B0604020202020204" pitchFamily="34" charset="0"/>
              <a:buChar char="•"/>
            </a:pPr>
            <a:r>
              <a:rPr lang="es-CO" sz="1000" dirty="0">
                <a:solidFill>
                  <a:schemeClr val="tx1"/>
                </a:solidFill>
                <a:latin typeface="Arial" panose="020B0604020202020204" pitchFamily="34" charset="0"/>
                <a:cs typeface="Arial" panose="020B0604020202020204" pitchFamily="34" charset="0"/>
              </a:rPr>
              <a:t>25.07.2024</a:t>
            </a:r>
          </a:p>
          <a:p>
            <a:pPr marL="285750" indent="-285750" algn="ctr">
              <a:buFont typeface="Arial" panose="020B0604020202020204" pitchFamily="34" charset="0"/>
              <a:buChar char="•"/>
            </a:pPr>
            <a:r>
              <a:rPr lang="es-CO" sz="1000" dirty="0">
                <a:solidFill>
                  <a:schemeClr val="tx1"/>
                </a:solidFill>
                <a:latin typeface="Arial" panose="020B0604020202020204" pitchFamily="34" charset="0"/>
                <a:cs typeface="Arial" panose="020B0604020202020204" pitchFamily="34" charset="0"/>
              </a:rPr>
              <a:t>30.07.2024</a:t>
            </a:r>
          </a:p>
          <a:p>
            <a:pPr marL="285750" indent="-285750" algn="ctr">
              <a:buFont typeface="Arial" panose="020B0604020202020204" pitchFamily="34" charset="0"/>
              <a:buChar char="•"/>
            </a:pPr>
            <a:r>
              <a:rPr lang="es-CO" sz="1000" dirty="0">
                <a:latin typeface="Arial" panose="020B0604020202020204" pitchFamily="34" charset="0"/>
                <a:cs typeface="Arial" panose="020B0604020202020204" pitchFamily="34" charset="0"/>
              </a:rPr>
              <a:t>01.08.2024</a:t>
            </a:r>
            <a:endParaRPr lang="es-CO" sz="1000" dirty="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CO" sz="1000" dirty="0">
                <a:latin typeface="Arial" panose="020B0604020202020204" pitchFamily="34" charset="0"/>
                <a:cs typeface="Arial" panose="020B0604020202020204" pitchFamily="34" charset="0"/>
              </a:rPr>
              <a:t>13.08.2024</a:t>
            </a:r>
          </a:p>
          <a:p>
            <a:pPr marL="285750" indent="-285750" algn="ctr">
              <a:buFont typeface="Arial" panose="020B0604020202020204" pitchFamily="34" charset="0"/>
              <a:buChar char="•"/>
            </a:pPr>
            <a:r>
              <a:rPr lang="es-CO" sz="1000" dirty="0">
                <a:solidFill>
                  <a:schemeClr val="tx1"/>
                </a:solidFill>
                <a:latin typeface="Arial" panose="020B0604020202020204" pitchFamily="34" charset="0"/>
                <a:cs typeface="Arial" panose="020B0604020202020204" pitchFamily="34" charset="0"/>
              </a:rPr>
              <a:t>01.10.2024</a:t>
            </a:r>
          </a:p>
          <a:p>
            <a:pPr marL="285750" indent="-285750" algn="ctr">
              <a:buFont typeface="Arial" panose="020B0604020202020204" pitchFamily="34" charset="0"/>
              <a:buChar char="•"/>
            </a:pPr>
            <a:endParaRPr lang="es-CO" sz="1000" dirty="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s-CO" sz="1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s-CO" sz="1000" dirty="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s-CO" sz="1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749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42" presetClass="exit" presetSubtype="0" fill="hold" grpId="1" nodeType="withEffect" nodePh="1">
                                  <p:stCondLst>
                                    <p:cond delay="0"/>
                                  </p:stCondLst>
                                  <p:endCondLst>
                                    <p:cond evt="begin" delay="0">
                                      <p:tn val="10"/>
                                    </p:cond>
                                  </p:endCondLst>
                                  <p:childTnLst>
                                    <p:animEffect transition="out" filter="fade">
                                      <p:cBhvr>
                                        <p:cTn id="11" dur="250"/>
                                        <p:tgtEl>
                                          <p:spTgt spid="18"/>
                                        </p:tgtEl>
                                      </p:cBhvr>
                                    </p:animEffect>
                                    <p:anim calcmode="lin" valueType="num">
                                      <p:cBhvr>
                                        <p:cTn id="12" dur="250"/>
                                        <p:tgtEl>
                                          <p:spTgt spid="18"/>
                                        </p:tgtEl>
                                        <p:attrNameLst>
                                          <p:attrName>ppt_x</p:attrName>
                                        </p:attrNameLst>
                                      </p:cBhvr>
                                      <p:tavLst>
                                        <p:tav tm="0">
                                          <p:val>
                                            <p:strVal val="ppt_x"/>
                                          </p:val>
                                        </p:tav>
                                        <p:tav tm="100000">
                                          <p:val>
                                            <p:strVal val="ppt_x"/>
                                          </p:val>
                                        </p:tav>
                                      </p:tavLst>
                                    </p:anim>
                                    <p:anim calcmode="lin" valueType="num">
                                      <p:cBhvr>
                                        <p:cTn id="13" dur="250"/>
                                        <p:tgtEl>
                                          <p:spTgt spid="18"/>
                                        </p:tgtEl>
                                        <p:attrNameLst>
                                          <p:attrName>ppt_y</p:attrName>
                                        </p:attrNameLst>
                                      </p:cBhvr>
                                      <p:tavLst>
                                        <p:tav tm="0">
                                          <p:val>
                                            <p:strVal val="ppt_y"/>
                                          </p:val>
                                        </p:tav>
                                        <p:tav tm="100000">
                                          <p:val>
                                            <p:strVal val="ppt_y+.1"/>
                                          </p:val>
                                        </p:tav>
                                      </p:tavLst>
                                    </p:anim>
                                    <p:set>
                                      <p:cBhvr>
                                        <p:cTn id="14" dur="1" fill="hold">
                                          <p:stCondLst>
                                            <p:cond delay="24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66881" y="2168357"/>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algn="ctr" defTabSz="914217">
              <a:defRPr/>
            </a:pPr>
            <a:endParaRPr lang="en-US" b="1" dirty="0">
              <a:solidFill>
                <a:schemeClr val="bg1"/>
              </a:solidFill>
              <a:latin typeface="Arial" panose="020B0604020202020204" pitchFamily="34" charset="0"/>
              <a:cs typeface="Arial" panose="020B0604020202020204" pitchFamily="34" charset="0"/>
            </a:endParaRPr>
          </a:p>
        </p:txBody>
      </p:sp>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66879" y="4658386"/>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algn="ctr"/>
            <a:endParaRPr lang="es-ES_tradnl" sz="18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58518" y="778217"/>
            <a:ext cx="11281765" cy="840201"/>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Digital</a:t>
            </a:r>
            <a:r>
              <a:rPr lang="es-ES" sz="1600" dirty="0">
                <a:solidFill>
                  <a:schemeClr val="tx1">
                    <a:lumMod val="95000"/>
                    <a:lumOff val="5000"/>
                  </a:schemeClr>
                </a:solidFill>
                <a:latin typeface="Arial"/>
                <a:cs typeface="Arial"/>
              </a:rPr>
              <a:t>, ,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hemos adelantado las siguientes acciones:</a:t>
            </a:r>
            <a:endParaRPr lang="es-CO" sz="1600" dirty="0">
              <a:solidFill>
                <a:schemeClr val="tx1">
                  <a:lumMod val="95000"/>
                  <a:lumOff val="5000"/>
                </a:schemeClr>
              </a:solidFill>
              <a:latin typeface="Arial"/>
              <a:cs typeface="Arial"/>
            </a:endParaRPr>
          </a:p>
        </p:txBody>
      </p:sp>
      <p:sp>
        <p:nvSpPr>
          <p:cNvPr id="7" name="Elipse 6">
            <a:extLst>
              <a:ext uri="{FF2B5EF4-FFF2-40B4-BE49-F238E27FC236}">
                <a16:creationId xmlns:a16="http://schemas.microsoft.com/office/drawing/2014/main" id="{6FE16F3F-E937-9211-C630-596AD295E00D}"/>
              </a:ext>
            </a:extLst>
          </p:cNvPr>
          <p:cNvSpPr/>
          <p:nvPr/>
        </p:nvSpPr>
        <p:spPr>
          <a:xfrm>
            <a:off x="394670" y="2098291"/>
            <a:ext cx="1272209" cy="1254705"/>
          </a:xfrm>
          <a:prstGeom prst="ellipse">
            <a:avLst/>
          </a:prstGeom>
          <a:solidFill>
            <a:schemeClr val="bg1"/>
          </a:solidFill>
          <a:ln w="57150">
            <a:solidFill>
              <a:schemeClr val="accent1">
                <a:lumMod val="50000"/>
              </a:schemeClr>
            </a:solidFill>
          </a:ln>
          <a:effectLst/>
        </p:spPr>
        <p:txBody>
          <a:bodyPr wrap="none" anchor="ctr"/>
          <a:lstStyle/>
          <a:p>
            <a:pPr algn="ctr" defTabSz="914217"/>
            <a:endParaRPr lang="es-CO" dirty="0">
              <a:solidFill>
                <a:schemeClr val="bg1"/>
              </a:solidFill>
              <a:latin typeface="Arial" panose="020B0604020202020204" pitchFamily="34" charset="0"/>
              <a:cs typeface="Arial" panose="020B0604020202020204" pitchFamily="34" charset="0"/>
            </a:endParaRPr>
          </a:p>
        </p:txBody>
      </p:sp>
      <p:sp>
        <p:nvSpPr>
          <p:cNvPr id="15" name="Elipse 14">
            <a:extLst>
              <a:ext uri="{FF2B5EF4-FFF2-40B4-BE49-F238E27FC236}">
                <a16:creationId xmlns:a16="http://schemas.microsoft.com/office/drawing/2014/main" id="{72F1B9A6-10FD-C969-C079-A461656B6FB1}"/>
              </a:ext>
            </a:extLst>
          </p:cNvPr>
          <p:cNvSpPr/>
          <p:nvPr/>
        </p:nvSpPr>
        <p:spPr>
          <a:xfrm>
            <a:off x="394671" y="4528625"/>
            <a:ext cx="1272209" cy="1254705"/>
          </a:xfrm>
          <a:prstGeom prst="ellipse">
            <a:avLst/>
          </a:prstGeom>
          <a:solidFill>
            <a:schemeClr val="bg1"/>
          </a:solidFill>
          <a:ln w="57150">
            <a:solidFill>
              <a:srgbClr val="C7DE27"/>
            </a:solidFill>
          </a:ln>
          <a:effectLst/>
        </p:spPr>
        <p:txBody>
          <a:bodyPr wrap="none" anchor="ctr"/>
          <a:lstStyle/>
          <a:p>
            <a:pPr algn="ctr" defTabSz="914217"/>
            <a:endParaRPr lang="es-CO" dirty="0">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2"/>
          <a:stretch>
            <a:fillRect/>
          </a:stretch>
        </p:blipFill>
        <p:spPr>
          <a:xfrm>
            <a:off x="679592" y="4804794"/>
            <a:ext cx="702365" cy="702365"/>
          </a:xfrm>
          <a:prstGeom prst="rect">
            <a:avLst/>
          </a:prstGeom>
        </p:spPr>
      </p:pic>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3"/>
          <a:stretch>
            <a:fillRect/>
          </a:stretch>
        </p:blipFill>
        <p:spPr>
          <a:xfrm>
            <a:off x="636155" y="2293044"/>
            <a:ext cx="870491" cy="870491"/>
          </a:xfrm>
          <a:prstGeom prst="rect">
            <a:avLst/>
          </a:prstGeom>
        </p:spPr>
      </p:pic>
      <p:sp>
        <p:nvSpPr>
          <p:cNvPr id="22" name="CuadroTexto 21">
            <a:extLst>
              <a:ext uri="{FF2B5EF4-FFF2-40B4-BE49-F238E27FC236}">
                <a16:creationId xmlns:a16="http://schemas.microsoft.com/office/drawing/2014/main" id="{CC2DD932-1475-4612-B09D-DFCDCAC6105C}"/>
              </a:ext>
            </a:extLst>
          </p:cNvPr>
          <p:cNvSpPr txBox="1"/>
          <p:nvPr/>
        </p:nvSpPr>
        <p:spPr>
          <a:xfrm>
            <a:off x="5168348" y="2355702"/>
            <a:ext cx="6387497" cy="523220"/>
          </a:xfrm>
          <a:prstGeom prst="rect">
            <a:avLst/>
          </a:prstGeom>
          <a:solidFill>
            <a:schemeClr val="accent1">
              <a:lumMod val="20000"/>
              <a:lumOff val="80000"/>
            </a:schemeClr>
          </a:solidFill>
        </p:spPr>
        <p:txBody>
          <a:bodyPr wrap="square" lIns="91440" tIns="45720" rIns="91440" bIns="45720" rtlCol="0" anchor="t">
            <a:spAutoFit/>
          </a:bodyPr>
          <a:lstStyle/>
          <a:p>
            <a:pPr algn="just" fontAlgn="base"/>
            <a:r>
              <a:rPr lang="es-ES" sz="1400" b="1" dirty="0">
                <a:latin typeface="Arial"/>
                <a:cs typeface="Arial"/>
              </a:rPr>
              <a:t>Definir </a:t>
            </a:r>
            <a:r>
              <a:rPr lang="es-ES" sz="1400" dirty="0">
                <a:latin typeface="Arial"/>
                <a:cs typeface="Arial"/>
              </a:rPr>
              <a:t>la estrategia que vamos a seguir para la gestión del contrato de Telecomunicaciones. </a:t>
            </a:r>
          </a:p>
        </p:txBody>
      </p:sp>
      <p:sp>
        <p:nvSpPr>
          <p:cNvPr id="35" name="CuadroTexto 34">
            <a:extLst>
              <a:ext uri="{FF2B5EF4-FFF2-40B4-BE49-F238E27FC236}">
                <a16:creationId xmlns:a16="http://schemas.microsoft.com/office/drawing/2014/main" id="{4F1E7F24-0FC8-D2CA-C2F0-B82D05FB97C6}"/>
              </a:ext>
            </a:extLst>
          </p:cNvPr>
          <p:cNvSpPr txBox="1"/>
          <p:nvPr/>
        </p:nvSpPr>
        <p:spPr>
          <a:xfrm>
            <a:off x="1815137" y="2342318"/>
            <a:ext cx="2613571" cy="646331"/>
          </a:xfrm>
          <a:prstGeom prst="rect">
            <a:avLst/>
          </a:prstGeom>
          <a:noFill/>
        </p:spPr>
        <p:txBody>
          <a:bodyPr wrap="square">
            <a:spAutoFit/>
          </a:bodyPr>
          <a:lstStyle/>
          <a:p>
            <a:pPr algn="ctr" defTabSz="914217">
              <a:defRPr/>
            </a:pPr>
            <a:r>
              <a:rPr lang="es-ES_tradnl" sz="1800" b="1" dirty="0">
                <a:solidFill>
                  <a:schemeClr val="bg1"/>
                </a:solidFill>
                <a:latin typeface="Arial" panose="020B0604020202020204" pitchFamily="34" charset="0"/>
                <a:cs typeface="Arial" panose="020B0604020202020204" pitchFamily="34" charset="0"/>
              </a:rPr>
              <a:t>Para el siguiente Q </a:t>
            </a:r>
          </a:p>
          <a:p>
            <a:pPr algn="ctr" defTabSz="914217">
              <a:defRPr/>
            </a:pPr>
            <a:r>
              <a:rPr lang="es-ES_tradnl" sz="1800" b="1" dirty="0">
                <a:solidFill>
                  <a:schemeClr val="bg1"/>
                </a:solidFill>
                <a:latin typeface="Arial" panose="020B0604020202020204" pitchFamily="34" charset="0"/>
                <a:cs typeface="Arial" panose="020B0604020202020204" pitchFamily="34" charset="0"/>
              </a:rPr>
              <a:t>Esperamos:</a:t>
            </a:r>
            <a:endParaRPr lang="en-US" b="1" dirty="0">
              <a:solidFill>
                <a:schemeClr val="bg1"/>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1CFB37C9-5A65-FBB0-B32C-90FB67065009}"/>
              </a:ext>
            </a:extLst>
          </p:cNvPr>
          <p:cNvSpPr txBox="1"/>
          <p:nvPr/>
        </p:nvSpPr>
        <p:spPr>
          <a:xfrm>
            <a:off x="2103371" y="4847207"/>
            <a:ext cx="2037102" cy="646331"/>
          </a:xfrm>
          <a:prstGeom prst="rect">
            <a:avLst/>
          </a:prstGeom>
          <a:noFill/>
        </p:spPr>
        <p:txBody>
          <a:bodyPr wrap="square">
            <a:spAutoFit/>
          </a:bodyPr>
          <a:lstStyle/>
          <a:p>
            <a:pPr algn="ctr"/>
            <a:r>
              <a:rPr lang="es-ES_tradnl" sz="1800" b="1" dirty="0">
                <a:solidFill>
                  <a:schemeClr val="accent1">
                    <a:lumMod val="50000"/>
                  </a:schemeClr>
                </a:solidFill>
                <a:latin typeface="Arial" panose="020B0604020202020204" pitchFamily="34" charset="0"/>
                <a:cs typeface="Arial" panose="020B0604020202020204" pitchFamily="34" charset="0"/>
              </a:rPr>
              <a:t>Sinergias</a:t>
            </a:r>
          </a:p>
          <a:p>
            <a:pPr algn="ctr"/>
            <a:r>
              <a:rPr lang="es-ES_tradnl" sz="1800" b="1" dirty="0">
                <a:solidFill>
                  <a:schemeClr val="accent1">
                    <a:lumMod val="50000"/>
                  </a:schemeClr>
                </a:solidFill>
                <a:latin typeface="Arial" panose="020B0604020202020204" pitchFamily="34" charset="0"/>
                <a:cs typeface="Arial" panose="020B0604020202020204" pitchFamily="34" charset="0"/>
              </a:rPr>
              <a:t> logradas:</a:t>
            </a:r>
          </a:p>
        </p:txBody>
      </p:sp>
      <p:cxnSp>
        <p:nvCxnSpPr>
          <p:cNvPr id="42" name="Conector recto de flecha 41">
            <a:extLst>
              <a:ext uri="{FF2B5EF4-FFF2-40B4-BE49-F238E27FC236}">
                <a16:creationId xmlns:a16="http://schemas.microsoft.com/office/drawing/2014/main" id="{F9AA912F-9CCB-A2F8-117E-6490A343BC81}"/>
              </a:ext>
            </a:extLst>
          </p:cNvPr>
          <p:cNvCxnSpPr>
            <a:cxnSpLocks/>
          </p:cNvCxnSpPr>
          <p:nvPr/>
        </p:nvCxnSpPr>
        <p:spPr>
          <a:xfrm>
            <a:off x="4065973" y="2667296"/>
            <a:ext cx="1102375"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1" name="CuadroTexto 50">
            <a:extLst>
              <a:ext uri="{FF2B5EF4-FFF2-40B4-BE49-F238E27FC236}">
                <a16:creationId xmlns:a16="http://schemas.microsoft.com/office/drawing/2014/main" id="{9F9B9320-B7DE-53B9-1979-9E4A8349E6DD}"/>
              </a:ext>
            </a:extLst>
          </p:cNvPr>
          <p:cNvSpPr txBox="1"/>
          <p:nvPr/>
        </p:nvSpPr>
        <p:spPr>
          <a:xfrm>
            <a:off x="5168348" y="4908762"/>
            <a:ext cx="6387497" cy="523220"/>
          </a:xfrm>
          <a:prstGeom prst="rect">
            <a:avLst/>
          </a:prstGeom>
          <a:solidFill>
            <a:srgbClr val="EDF4B6"/>
          </a:solidFill>
          <a:ln>
            <a:noFill/>
          </a:ln>
        </p:spPr>
        <p:txBody>
          <a:bodyPr wrap="square" lIns="91440" tIns="45720" rIns="91440" bIns="45720" rtlCol="0" anchor="t">
            <a:spAutoFit/>
          </a:bodyPr>
          <a:lstStyle/>
          <a:p>
            <a:pPr algn="just" fontAlgn="base"/>
            <a:r>
              <a:rPr lang="es-MX" sz="1400" b="1" i="0" dirty="0">
                <a:solidFill>
                  <a:srgbClr val="242424"/>
                </a:solidFill>
                <a:effectLst/>
                <a:latin typeface="Arial"/>
                <a:cs typeface="Arial"/>
              </a:rPr>
              <a:t>Revisar </a:t>
            </a:r>
            <a:r>
              <a:rPr lang="es-MX" sz="1400" b="0" i="0" dirty="0">
                <a:solidFill>
                  <a:srgbClr val="242424"/>
                </a:solidFill>
                <a:effectLst/>
                <a:latin typeface="Arial"/>
                <a:cs typeface="Arial"/>
              </a:rPr>
              <a:t>las cláusulas del contrato con el fin de agregar la demanda de todas las filiales y obtener mejores condiciones.</a:t>
            </a:r>
            <a:endParaRPr lang="es-ES" sz="1400" dirty="0">
              <a:latin typeface="Arial"/>
              <a:cs typeface="Arial"/>
            </a:endParaRPr>
          </a:p>
        </p:txBody>
      </p:sp>
      <p:sp>
        <p:nvSpPr>
          <p:cNvPr id="2" name="CuadroTexto 1">
            <a:extLst>
              <a:ext uri="{FF2B5EF4-FFF2-40B4-BE49-F238E27FC236}">
                <a16:creationId xmlns:a16="http://schemas.microsoft.com/office/drawing/2014/main" id="{0AF2172B-CE64-D7E0-09DD-C704238458DD}"/>
              </a:ext>
            </a:extLst>
          </p:cNvPr>
          <p:cNvSpPr txBox="1"/>
          <p:nvPr/>
        </p:nvSpPr>
        <p:spPr>
          <a:xfrm>
            <a:off x="387203" y="85662"/>
            <a:ext cx="10688445" cy="707886"/>
          </a:xfrm>
          <a:prstGeom prst="rect">
            <a:avLst/>
          </a:prstGeom>
          <a:noFill/>
        </p:spPr>
        <p:txBody>
          <a:bodyPr wrap="square" lIns="91440" tIns="45720" rIns="91440" bIns="45720" rtlCol="0" anchor="t">
            <a:spAutoFit/>
          </a:bodyPr>
          <a:lstStyle/>
          <a:p>
            <a:pPr algn="l" rtl="0" fontAlgn="base"/>
            <a:r>
              <a:rPr lang="es-ES" sz="2000" b="1" i="0" u="none" strike="noStrike" dirty="0">
                <a:solidFill>
                  <a:srgbClr val="1E4E79"/>
                </a:solidFill>
                <a:effectLst/>
                <a:latin typeface="Arial"/>
                <a:cs typeface="Arial"/>
              </a:rPr>
              <a:t>Avances Sinergia Filiales Segmento Midstream- Contrato Telecomunicaciones</a:t>
            </a:r>
          </a:p>
          <a:p>
            <a:pPr algn="l" rtl="0" fontAlgn="base"/>
            <a:r>
              <a:rPr lang="en-US" sz="2000" b="0" i="0" dirty="0">
                <a:solidFill>
                  <a:srgbClr val="1E4E79"/>
                </a:solidFill>
                <a:effectLst/>
                <a:latin typeface="Arial"/>
                <a:cs typeface="Arial"/>
              </a:rPr>
              <a:t>​</a:t>
            </a:r>
            <a:r>
              <a:rPr lang="es-ES" b="1" dirty="0">
                <a:solidFill>
                  <a:schemeClr val="bg1">
                    <a:lumMod val="50000"/>
                  </a:schemeClr>
                </a:solidFill>
                <a:latin typeface="Arial"/>
                <a:cs typeface="Arial"/>
              </a:rPr>
              <a:t>Macroproceso Digital</a:t>
            </a:r>
            <a:endParaRPr lang="en-US" b="1" i="0" dirty="0">
              <a:solidFill>
                <a:schemeClr val="bg1">
                  <a:lumMod val="50000"/>
                </a:schemeClr>
              </a:solidFill>
              <a:effectLst/>
              <a:highlight>
                <a:srgbClr val="FFFF00"/>
              </a:highlight>
              <a:latin typeface="Segoe UI" panose="020B0502040204020203" pitchFamily="34" charset="0"/>
            </a:endParaRPr>
          </a:p>
        </p:txBody>
      </p:sp>
      <p:cxnSp>
        <p:nvCxnSpPr>
          <p:cNvPr id="8" name="Conector recto de flecha 7">
            <a:extLst>
              <a:ext uri="{FF2B5EF4-FFF2-40B4-BE49-F238E27FC236}">
                <a16:creationId xmlns:a16="http://schemas.microsoft.com/office/drawing/2014/main" id="{C541FEFF-AA90-67B2-D557-68D5C52E7B41}"/>
              </a:ext>
            </a:extLst>
          </p:cNvPr>
          <p:cNvCxnSpPr>
            <a:cxnSpLocks/>
          </p:cNvCxnSpPr>
          <p:nvPr/>
        </p:nvCxnSpPr>
        <p:spPr>
          <a:xfrm>
            <a:off x="4065972" y="5170372"/>
            <a:ext cx="1102375"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272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6DFD4F62-27A7-46CA-4BBE-C460ED630414}"/>
              </a:ext>
            </a:extLst>
          </p:cNvPr>
          <p:cNvSpPr txBox="1"/>
          <p:nvPr/>
        </p:nvSpPr>
        <p:spPr>
          <a:xfrm>
            <a:off x="4798951" y="1959591"/>
            <a:ext cx="6439638"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dirty="0">
              <a:solidFill>
                <a:schemeClr val="bg1"/>
              </a:solidFill>
              <a:latin typeface="Arial"/>
              <a:cs typeface="Arial"/>
            </a:endParaRPr>
          </a:p>
          <a:p>
            <a:pPr algn="ctr"/>
            <a:r>
              <a:rPr lang="es-ES_tradnl" b="1" dirty="0">
                <a:solidFill>
                  <a:schemeClr val="bg1"/>
                </a:solidFill>
                <a:latin typeface="Arial"/>
                <a:cs typeface="Arial"/>
              </a:rPr>
              <a:t>Temas tratados</a:t>
            </a:r>
          </a:p>
          <a:p>
            <a:pPr algn="ctr"/>
            <a:endParaRPr lang="es-ES_tradnl" sz="500" b="1" dirty="0">
              <a:solidFill>
                <a:schemeClr val="bg1"/>
              </a:solidFill>
              <a:latin typeface="Arial"/>
              <a:cs typeface="Arial"/>
            </a:endParaRPr>
          </a:p>
        </p:txBody>
      </p:sp>
      <p:sp>
        <p:nvSpPr>
          <p:cNvPr id="18" name="Temas 3">
            <a:extLst>
              <a:ext uri="{FF2B5EF4-FFF2-40B4-BE49-F238E27FC236}">
                <a16:creationId xmlns:a16="http://schemas.microsoft.com/office/drawing/2014/main" id="{2DEDD8C7-BCE8-2C1B-E2B3-C10CF6B9C04C}"/>
              </a:ext>
            </a:extLst>
          </p:cNvPr>
          <p:cNvSpPr/>
          <p:nvPr/>
        </p:nvSpPr>
        <p:spPr>
          <a:xfrm>
            <a:off x="7574281" y="3986172"/>
            <a:ext cx="3654273" cy="3306168"/>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algn="just" fontAlgn="base"/>
            <a:endParaRPr lang="es-CO" sz="950" b="1" dirty="0">
              <a:latin typeface="Century Gothic"/>
            </a:endParaRPr>
          </a:p>
        </p:txBody>
      </p:sp>
      <p:sp>
        <p:nvSpPr>
          <p:cNvPr id="20" name="Fecha 1">
            <a:extLst>
              <a:ext uri="{FF2B5EF4-FFF2-40B4-BE49-F238E27FC236}">
                <a16:creationId xmlns:a16="http://schemas.microsoft.com/office/drawing/2014/main" id="{486652B0-437A-DA22-5D39-1BB2C2967C8E}"/>
              </a:ext>
            </a:extLst>
          </p:cNvPr>
          <p:cNvSpPr/>
          <p:nvPr/>
        </p:nvSpPr>
        <p:spPr>
          <a:xfrm>
            <a:off x="445464" y="3428729"/>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dirty="0">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632476" y="2456895"/>
            <a:ext cx="3194193" cy="1346226"/>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dirty="0">
              <a:solidFill>
                <a:srgbClr val="0451A7"/>
              </a:solidFill>
              <a:latin typeface="Arial" panose="020B0604020202020204" pitchFamily="34" charset="0"/>
              <a:cs typeface="Arial" panose="020B0604020202020204" pitchFamily="34" charset="0"/>
            </a:endParaRPr>
          </a:p>
          <a:p>
            <a:pPr algn="ctr"/>
            <a:endParaRPr lang="es-ES" sz="1400" dirty="0">
              <a:solidFill>
                <a:srgbClr val="0451A7"/>
              </a:solidFill>
              <a:latin typeface="Arial" panose="020B0604020202020204" pitchFamily="34" charset="0"/>
              <a:cs typeface="Arial" panose="020B0604020202020204" pitchFamily="34" charset="0"/>
            </a:endParaRPr>
          </a:p>
          <a:p>
            <a:pPr algn="ctr"/>
            <a:endParaRPr lang="es-ES" sz="1600" dirty="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920270"/>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dirty="0">
                <a:solidFill>
                  <a:schemeClr val="bg1"/>
                </a:solidFill>
                <a:latin typeface="Arial"/>
                <a:cs typeface="Arial"/>
              </a:rPr>
              <a:t>Sesiones de </a:t>
            </a:r>
          </a:p>
          <a:p>
            <a:pPr algn="ctr"/>
            <a:r>
              <a:rPr lang="es-ES_tradnl" b="1" dirty="0">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4646475" y="3113903"/>
            <a:ext cx="6942629" cy="3735130"/>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marL="171450" indent="-171450" algn="just">
              <a:buFont typeface="Arial" panose="020B0604020202020204" pitchFamily="34" charset="0"/>
              <a:buChar char="•"/>
            </a:pPr>
            <a:endParaRPr lang="es-ES" sz="1200" dirty="0">
              <a:latin typeface="Arial"/>
              <a:cs typeface="Arial"/>
            </a:endParaRPr>
          </a:p>
          <a:p>
            <a:pPr marL="171450" indent="-171450" algn="just">
              <a:buFont typeface="Arial" panose="020B0604020202020204" pitchFamily="34" charset="0"/>
              <a:buChar char="•"/>
            </a:pPr>
            <a:endParaRPr lang="es-ES" sz="1200" dirty="0">
              <a:latin typeface="Arial"/>
              <a:cs typeface="Arial"/>
            </a:endParaRPr>
          </a:p>
          <a:p>
            <a:pPr marL="171450" indent="-171450" algn="just">
              <a:buFont typeface="Arial" panose="020B0604020202020204" pitchFamily="34" charset="0"/>
              <a:buChar char="•"/>
            </a:pPr>
            <a:endParaRPr lang="es-ES" sz="1200" dirty="0">
              <a:latin typeface="Arial"/>
              <a:cs typeface="Arial"/>
            </a:endParaRPr>
          </a:p>
          <a:p>
            <a:pPr algn="just"/>
            <a:r>
              <a:rPr lang="es-ES" sz="1400" b="1" dirty="0">
                <a:latin typeface="Arial"/>
                <a:cs typeface="Arial"/>
              </a:rPr>
              <a:t>Proyecto OCO - </a:t>
            </a:r>
            <a:r>
              <a:rPr lang="es-CO" sz="1400" b="1" dirty="0">
                <a:latin typeface="Arial"/>
                <a:cs typeface="Arial"/>
              </a:rPr>
              <a:t>Operación Centralizada Oleoductos </a:t>
            </a:r>
            <a:r>
              <a:rPr lang="es-ES" sz="1400" b="1" dirty="0">
                <a:latin typeface="Arial"/>
                <a:cs typeface="Arial"/>
              </a:rPr>
              <a:t>:</a:t>
            </a:r>
          </a:p>
          <a:p>
            <a:pPr marL="171450" indent="-171450" algn="just">
              <a:buFont typeface="Arial" panose="020B0604020202020204" pitchFamily="34" charset="0"/>
              <a:buChar char="•"/>
            </a:pPr>
            <a:endParaRPr lang="es-ES" sz="1400" dirty="0">
              <a:latin typeface="Arial"/>
              <a:cs typeface="Arial"/>
            </a:endParaRPr>
          </a:p>
          <a:p>
            <a:pPr marL="171450" indent="-171450" algn="just">
              <a:buFont typeface="Arial" panose="020B0604020202020204" pitchFamily="34" charset="0"/>
              <a:buChar char="•"/>
            </a:pPr>
            <a:r>
              <a:rPr lang="es-ES" sz="1400" dirty="0">
                <a:latin typeface="Arial"/>
                <a:cs typeface="Arial"/>
              </a:rPr>
              <a:t>Finalizada y firmada pruebas  de  Aceptación (UAT) del módulo de Registro y Balance-Synthesis. 31 julio 2024.</a:t>
            </a:r>
          </a:p>
          <a:p>
            <a:pPr marL="171450" indent="-171450" algn="just">
              <a:buFont typeface="Arial" panose="020B0604020202020204" pitchFamily="34" charset="0"/>
              <a:buChar char="•"/>
            </a:pPr>
            <a:r>
              <a:rPr lang="es-CO" sz="1400" dirty="0">
                <a:latin typeface="Arial"/>
                <a:cs typeface="Arial"/>
              </a:rPr>
              <a:t>Estabilización de la integración de señales con filiales Troncal Llanos, Coveñas y Vasconia</a:t>
            </a:r>
            <a:endParaRPr lang="es-ES" sz="1400" dirty="0">
              <a:latin typeface="Arial"/>
              <a:cs typeface="Arial"/>
            </a:endParaRPr>
          </a:p>
          <a:p>
            <a:pPr marL="171450" indent="-171450" algn="just">
              <a:buFont typeface="Arial" panose="020B0604020202020204" pitchFamily="34" charset="0"/>
              <a:buChar char="•"/>
            </a:pPr>
            <a:endParaRPr lang="es-ES" sz="1400" dirty="0">
              <a:latin typeface="Arial"/>
              <a:cs typeface="Arial"/>
            </a:endParaRPr>
          </a:p>
          <a:p>
            <a:pPr algn="just"/>
            <a:r>
              <a:rPr lang="es-ES" sz="1400" b="1" dirty="0">
                <a:latin typeface="Arial"/>
                <a:cs typeface="Arial"/>
              </a:rPr>
              <a:t>Proyecto GREAT - </a:t>
            </a:r>
            <a:r>
              <a:rPr lang="es-MX" sz="1400" b="1" i="0" dirty="0">
                <a:solidFill>
                  <a:srgbClr val="242424"/>
                </a:solidFill>
                <a:effectLst/>
                <a:latin typeface="Arial"/>
                <a:cs typeface="Arial"/>
              </a:rPr>
              <a:t>Gestión de Registro Empresarial para la Administración de Transporte </a:t>
            </a:r>
            <a:r>
              <a:rPr lang="es-ES" sz="1400" b="1" dirty="0">
                <a:latin typeface="Arial"/>
                <a:cs typeface="Arial"/>
              </a:rPr>
              <a:t>:</a:t>
            </a:r>
          </a:p>
          <a:p>
            <a:pPr marL="171450" indent="-171450" algn="just">
              <a:buFont typeface="Arial" panose="020B0604020202020204" pitchFamily="34" charset="0"/>
              <a:buChar char="•"/>
            </a:pPr>
            <a:endParaRPr lang="es-ES" sz="1400" dirty="0">
              <a:latin typeface="Arial"/>
              <a:cs typeface="Arial"/>
            </a:endParaRPr>
          </a:p>
          <a:p>
            <a:pPr marL="171450" indent="-171450" algn="just">
              <a:buFont typeface="Arial" panose="020B0604020202020204" pitchFamily="34" charset="0"/>
              <a:buChar char="•"/>
            </a:pPr>
            <a:r>
              <a:rPr lang="es-ES" sz="1400" dirty="0">
                <a:latin typeface="Arial"/>
                <a:cs typeface="Arial"/>
              </a:rPr>
              <a:t>Finalizada integración de señales con Troncal Llanos.</a:t>
            </a:r>
          </a:p>
          <a:p>
            <a:pPr marL="171450" indent="-171450" algn="just">
              <a:buFont typeface="Arial" panose="020B0604020202020204" pitchFamily="34" charset="0"/>
              <a:buChar char="•"/>
            </a:pPr>
            <a:r>
              <a:rPr lang="es-ES" sz="1400" dirty="0">
                <a:latin typeface="Arial"/>
                <a:cs typeface="Arial"/>
              </a:rPr>
              <a:t>Finalizada integración de señales Coveñas, en ejecución actualización de despliegues HMI.</a:t>
            </a:r>
          </a:p>
          <a:p>
            <a:pPr marL="171450" indent="-171450" algn="just">
              <a:buFont typeface="Arial" panose="020B0604020202020204" pitchFamily="34" charset="0"/>
              <a:buChar char="•"/>
            </a:pPr>
            <a:r>
              <a:rPr lang="es-ES" sz="1400" dirty="0">
                <a:latin typeface="Arial"/>
                <a:cs typeface="Arial"/>
              </a:rPr>
              <a:t>En ejecución las pruebas de integración en la estación Vasconia</a:t>
            </a:r>
          </a:p>
          <a:p>
            <a:pPr marL="171450" indent="-171450" algn="just">
              <a:buFont typeface="Arial" panose="020B0604020202020204" pitchFamily="34" charset="0"/>
              <a:buChar char="•"/>
            </a:pPr>
            <a:r>
              <a:rPr lang="es-CO" sz="1400" dirty="0">
                <a:latin typeface="Arial"/>
                <a:cs typeface="Arial"/>
              </a:rPr>
              <a:t>Pruebas y puesta en servicio de señales a compartir OCENSA – ODC Llanos y Vasconia</a:t>
            </a:r>
          </a:p>
          <a:p>
            <a:pPr marL="171450" indent="-171450" algn="just">
              <a:buFont typeface="Arial" panose="020B0604020202020204" pitchFamily="34" charset="0"/>
              <a:buChar char="•"/>
            </a:pPr>
            <a:r>
              <a:rPr lang="es-CO" sz="1400" dirty="0">
                <a:latin typeface="Arial"/>
                <a:cs typeface="Arial"/>
              </a:rPr>
              <a:t>Configuración pruebas señales a compartir GRB</a:t>
            </a:r>
          </a:p>
          <a:p>
            <a:pPr marL="171450" indent="-171450" algn="just">
              <a:buFont typeface="Arial" panose="020B0604020202020204" pitchFamily="34" charset="0"/>
              <a:buChar char="•"/>
            </a:pPr>
            <a:r>
              <a:rPr lang="es-ES" sz="1400" dirty="0">
                <a:latin typeface="Arial"/>
                <a:cs typeface="Arial"/>
              </a:rPr>
              <a:t>ODC: Alistamiento para despliegue en PRODUCTIVO del módulo de Registro y Balance-Synthesis. 31 agosto 2024.</a:t>
            </a:r>
            <a:endParaRPr lang="es-MX" sz="1400">
              <a:latin typeface="Arial" panose="020B0604020202020204" pitchFamily="34" charset="0"/>
              <a:cs typeface="Arial" panose="020B0604020202020204" pitchFamily="34" charset="0"/>
            </a:endParaRPr>
          </a:p>
          <a:p>
            <a:pPr algn="just"/>
            <a:endParaRPr lang="es-MX" sz="1200" dirty="0">
              <a:latin typeface="Arial" panose="020B0604020202020204" pitchFamily="34" charset="0"/>
              <a:cs typeface="Arial" panose="020B0604020202020204" pitchFamily="34" charset="0"/>
            </a:endParaRPr>
          </a:p>
          <a:p>
            <a:pPr algn="just"/>
            <a:endParaRPr lang="es-MX" sz="1200" dirty="0">
              <a:latin typeface="Arial" panose="020B0604020202020204" pitchFamily="34" charset="0"/>
              <a:cs typeface="Arial" panose="020B0604020202020204" pitchFamily="34" charset="0"/>
            </a:endParaRPr>
          </a:p>
          <a:p>
            <a:pPr algn="just"/>
            <a:endParaRPr lang="es-MX" sz="1200" dirty="0">
              <a:latin typeface="Arial" panose="020B0604020202020204" pitchFamily="34" charset="0"/>
              <a:cs typeface="Arial" panose="020B0604020202020204" pitchFamily="34" charset="0"/>
            </a:endParaRPr>
          </a:p>
          <a:p>
            <a:pPr algn="just"/>
            <a:endParaRPr lang="es-MX" sz="1200" dirty="0">
              <a:latin typeface="Arial" panose="020B0604020202020204" pitchFamily="34" charset="0"/>
              <a:cs typeface="Arial" panose="020B0604020202020204" pitchFamily="34" charset="0"/>
            </a:endParaRPr>
          </a:p>
          <a:p>
            <a:pPr algn="just"/>
            <a:endParaRPr lang="es-MX" sz="1200" dirty="0">
              <a:latin typeface="Arial" panose="020B0604020202020204" pitchFamily="34" charset="0"/>
              <a:cs typeface="Arial" panose="020B0604020202020204" pitchFamily="34" charset="0"/>
            </a:endParaRPr>
          </a:p>
          <a:p>
            <a:pPr algn="just"/>
            <a:endParaRPr lang="es-MX" sz="1200" dirty="0">
              <a:latin typeface="Arial" panose="020B0604020202020204" pitchFamily="34" charset="0"/>
              <a:cs typeface="Arial" panose="020B0604020202020204" pitchFamily="34" charset="0"/>
            </a:endParaRPr>
          </a:p>
        </p:txBody>
      </p:sp>
      <p:sp>
        <p:nvSpPr>
          <p:cNvPr id="8" name="Elipse 7">
            <a:extLst>
              <a:ext uri="{FF2B5EF4-FFF2-40B4-BE49-F238E27FC236}">
                <a16:creationId xmlns:a16="http://schemas.microsoft.com/office/drawing/2014/main" id="{1B1E84FA-A1C6-6FA7-428F-09B41CE745D7}"/>
              </a:ext>
            </a:extLst>
          </p:cNvPr>
          <p:cNvSpPr/>
          <p:nvPr/>
        </p:nvSpPr>
        <p:spPr>
          <a:xfrm>
            <a:off x="464752" y="1868067"/>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1">
                    <a:lumMod val="50000"/>
                  </a:schemeClr>
                </a:solidFill>
                <a:latin typeface="Arial"/>
                <a:cs typeface="Arial"/>
              </a:rPr>
              <a:t>2</a:t>
            </a:r>
            <a:endParaRPr lang="es-CO" sz="2000" b="1" dirty="0">
              <a:solidFill>
                <a:schemeClr val="accent1">
                  <a:lumMod val="50000"/>
                </a:schemeClr>
              </a:solidFill>
              <a:latin typeface="Arial"/>
              <a:cs typeface="Arial"/>
            </a:endParaRPr>
          </a:p>
        </p:txBody>
      </p:sp>
      <p:sp>
        <p:nvSpPr>
          <p:cNvPr id="9" name="Botón 1 fechas">
            <a:extLst>
              <a:ext uri="{FF2B5EF4-FFF2-40B4-BE49-F238E27FC236}">
                <a16:creationId xmlns:a16="http://schemas.microsoft.com/office/drawing/2014/main" id="{0AB04B62-EECE-9987-F424-1049BAD885DE}"/>
              </a:ext>
            </a:extLst>
          </p:cNvPr>
          <p:cNvSpPr/>
          <p:nvPr/>
        </p:nvSpPr>
        <p:spPr>
          <a:xfrm>
            <a:off x="632476" y="4641577"/>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600" dirty="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43887" y="4390016"/>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dirty="0">
              <a:solidFill>
                <a:schemeClr val="bg1"/>
              </a:solidFill>
              <a:latin typeface="Arial"/>
              <a:cs typeface="Arial"/>
            </a:endParaRPr>
          </a:p>
          <a:p>
            <a:pPr algn="ctr"/>
            <a:r>
              <a:rPr lang="es-ES_tradnl" b="1" dirty="0">
                <a:solidFill>
                  <a:schemeClr val="bg1"/>
                </a:solidFill>
                <a:latin typeface="Arial"/>
                <a:cs typeface="Arial"/>
              </a:rPr>
              <a:t>Participantes</a:t>
            </a:r>
          </a:p>
          <a:p>
            <a:pPr algn="ctr"/>
            <a:endParaRPr lang="es-ES_tradnl" sz="500" b="1" dirty="0">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45193" y="4271553"/>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1">
                    <a:lumMod val="75000"/>
                  </a:schemeClr>
                </a:solidFill>
                <a:latin typeface="Arial"/>
                <a:cs typeface="Arial"/>
              </a:rPr>
              <a:t>9</a:t>
            </a:r>
            <a:endParaRPr lang="es-CO" sz="2000" b="1" dirty="0">
              <a:solidFill>
                <a:schemeClr val="accent1">
                  <a:lumMod val="75000"/>
                </a:schemeClr>
              </a:solidFill>
              <a:latin typeface="Arial"/>
              <a:cs typeface="Arial"/>
            </a:endParaRP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4238" y="4390016"/>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2000505"/>
            <a:ext cx="486908" cy="486908"/>
          </a:xfrm>
          <a:prstGeom prst="rect">
            <a:avLst/>
          </a:prstGeom>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2499" b="13457"/>
          <a:stretch/>
        </p:blipFill>
        <p:spPr bwMode="auto">
          <a:xfrm>
            <a:off x="854301" y="5692031"/>
            <a:ext cx="1020363" cy="520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8"/>
          <a:srcRect l="10114" t="22231" r="11141" b="18252"/>
          <a:stretch/>
        </p:blipFill>
        <p:spPr>
          <a:xfrm>
            <a:off x="2798976" y="5655097"/>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30373" y="4977500"/>
            <a:ext cx="2656903" cy="646331"/>
          </a:xfrm>
          <a:prstGeom prst="rect">
            <a:avLst/>
          </a:prstGeom>
          <a:noFill/>
        </p:spPr>
        <p:txBody>
          <a:bodyPr wrap="square" lIns="91440" tIns="45720" rIns="91440" bIns="45720" rtlCol="0" anchor="t">
            <a:spAutoFit/>
          </a:bodyPr>
          <a:lstStyle/>
          <a:p>
            <a:pPr algn="ctr"/>
            <a:r>
              <a:rPr lang="es-ES" sz="1800" b="1" dirty="0">
                <a:solidFill>
                  <a:schemeClr val="accent1">
                    <a:lumMod val="50000"/>
                  </a:schemeClr>
                </a:solidFill>
                <a:latin typeface="Arial"/>
                <a:cs typeface="Arial"/>
              </a:rPr>
              <a:t>De las compañías del MID</a:t>
            </a:r>
          </a:p>
        </p:txBody>
      </p:sp>
      <p:sp>
        <p:nvSpPr>
          <p:cNvPr id="33" name="CuadroTexto 32">
            <a:extLst>
              <a:ext uri="{FF2B5EF4-FFF2-40B4-BE49-F238E27FC236}">
                <a16:creationId xmlns:a16="http://schemas.microsoft.com/office/drawing/2014/main" id="{7A64C8AF-576E-6859-E694-25AD5C4CDBE1}"/>
              </a:ext>
            </a:extLst>
          </p:cNvPr>
          <p:cNvSpPr txBox="1"/>
          <p:nvPr/>
        </p:nvSpPr>
        <p:spPr>
          <a:xfrm>
            <a:off x="1308543" y="2979798"/>
            <a:ext cx="1826948" cy="584775"/>
          </a:xfrm>
          <a:prstGeom prst="rect">
            <a:avLst/>
          </a:prstGeom>
          <a:noFill/>
        </p:spPr>
        <p:txBody>
          <a:bodyPr wrap="square">
            <a:spAutoFit/>
          </a:bodyPr>
          <a:lstStyle/>
          <a:p>
            <a:pPr marL="285750" indent="-285750" algn="ctr">
              <a:buFont typeface="Arial" panose="020B0604020202020204" pitchFamily="34" charset="0"/>
              <a:buChar char="•"/>
            </a:pPr>
            <a:r>
              <a:rPr lang="es-CO" sz="1600" dirty="0">
                <a:solidFill>
                  <a:schemeClr val="tx1"/>
                </a:solidFill>
                <a:latin typeface="Arial" panose="020B0604020202020204" pitchFamily="34" charset="0"/>
                <a:cs typeface="Arial" panose="020B0604020202020204" pitchFamily="34" charset="0"/>
              </a:rPr>
              <a:t>09.08.2024</a:t>
            </a:r>
            <a:endParaRPr lang="es-CO" sz="16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09.09.2024</a:t>
            </a:r>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2578286"/>
            <a:ext cx="1771109" cy="369332"/>
          </a:xfrm>
          <a:prstGeom prst="rect">
            <a:avLst/>
          </a:prstGeom>
          <a:noFill/>
        </p:spPr>
        <p:txBody>
          <a:bodyPr wrap="square" lIns="91440" tIns="45720" rIns="91440" bIns="45720" rtlCol="0" anchor="t">
            <a:spAutoFit/>
          </a:bodyPr>
          <a:lstStyle/>
          <a:p>
            <a:r>
              <a:rPr lang="es-CO" b="1" dirty="0">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80668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5">
                    <a:lumMod val="50000"/>
                  </a:schemeClr>
                </a:solidFill>
                <a:latin typeface="Arial" panose="020B0604020202020204" pitchFamily="34" charset="0"/>
                <a:cs typeface="Arial" panose="020B0604020202020204" pitchFamily="34" charset="0"/>
              </a:rPr>
              <a:t>2</a:t>
            </a: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00759" y="1937553"/>
            <a:ext cx="523221" cy="523221"/>
          </a:xfrm>
          <a:prstGeom prst="rect">
            <a:avLst/>
          </a:prstGeom>
        </p:spPr>
      </p:pic>
      <p:sp>
        <p:nvSpPr>
          <p:cNvPr id="2" name="Rectángulo: esquinas redondeadas 1">
            <a:extLst>
              <a:ext uri="{FF2B5EF4-FFF2-40B4-BE49-F238E27FC236}">
                <a16:creationId xmlns:a16="http://schemas.microsoft.com/office/drawing/2014/main" id="{96E2F0EA-DA64-55DC-18B5-44B8C5797B34}"/>
              </a:ext>
            </a:extLst>
          </p:cNvPr>
          <p:cNvSpPr/>
          <p:nvPr/>
        </p:nvSpPr>
        <p:spPr>
          <a:xfrm>
            <a:off x="418995" y="1073163"/>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Digital</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2" name="CuadroTexto 11">
            <a:extLst>
              <a:ext uri="{FF2B5EF4-FFF2-40B4-BE49-F238E27FC236}">
                <a16:creationId xmlns:a16="http://schemas.microsoft.com/office/drawing/2014/main" id="{172986D4-EABC-3563-8EA3-E60FE8784F34}"/>
              </a:ext>
            </a:extLst>
          </p:cNvPr>
          <p:cNvSpPr txBox="1"/>
          <p:nvPr/>
        </p:nvSpPr>
        <p:spPr>
          <a:xfrm>
            <a:off x="397371" y="175546"/>
            <a:ext cx="10688445" cy="707886"/>
          </a:xfrm>
          <a:prstGeom prst="rect">
            <a:avLst/>
          </a:prstGeom>
          <a:noFill/>
        </p:spPr>
        <p:txBody>
          <a:bodyPr wrap="square" lIns="91440" tIns="45720" rIns="91440" bIns="45720" rtlCol="0" anchor="t">
            <a:spAutoFit/>
          </a:bodyPr>
          <a:lstStyle/>
          <a:p>
            <a:pPr algn="l" rtl="0" fontAlgn="base"/>
            <a:r>
              <a:rPr lang="es-ES" sz="2000" b="1" i="0" u="none" strike="noStrike" dirty="0">
                <a:solidFill>
                  <a:srgbClr val="1E4E79"/>
                </a:solidFill>
                <a:effectLst/>
                <a:latin typeface="Arial"/>
                <a:cs typeface="Arial"/>
              </a:rPr>
              <a:t>Avances Sinergia Filiales Segmento Midstream- (Implementación OCO y Great ODC)</a:t>
            </a:r>
          </a:p>
          <a:p>
            <a:pPr algn="l" rtl="0" fontAlgn="base"/>
            <a:r>
              <a:rPr lang="en-US" sz="2000" b="0" i="0" dirty="0">
                <a:solidFill>
                  <a:srgbClr val="1E4E79"/>
                </a:solidFill>
                <a:effectLst/>
                <a:latin typeface="Arial"/>
                <a:cs typeface="Arial"/>
              </a:rPr>
              <a:t>​</a:t>
            </a:r>
            <a:r>
              <a:rPr lang="es-ES" b="1" dirty="0">
                <a:solidFill>
                  <a:schemeClr val="bg1">
                    <a:lumMod val="50000"/>
                  </a:schemeClr>
                </a:solidFill>
                <a:latin typeface="Arial"/>
                <a:cs typeface="Arial"/>
              </a:rPr>
              <a:t>Macroproceso Digital</a:t>
            </a:r>
            <a:endParaRPr lang="en-US" b="1" i="0" dirty="0">
              <a:solidFill>
                <a:schemeClr val="bg1">
                  <a:lumMod val="50000"/>
                </a:schemeClr>
              </a:solidFill>
              <a:effectLst/>
              <a:highlight>
                <a:srgbClr val="FFFF00"/>
              </a:highlight>
              <a:latin typeface="Segoe UI" panose="020B0502040204020203" pitchFamily="34" charset="0"/>
            </a:endParaRPr>
          </a:p>
        </p:txBody>
      </p:sp>
      <p:pic>
        <p:nvPicPr>
          <p:cNvPr id="3" name="Picture 2" descr="Requisitos del proceso de convocatoria OCENSA">
            <a:extLst>
              <a:ext uri="{FF2B5EF4-FFF2-40B4-BE49-F238E27FC236}">
                <a16:creationId xmlns:a16="http://schemas.microsoft.com/office/drawing/2014/main" id="{FF58DDB4-C0C9-7522-2BF5-4944AEB8AF3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0199" y="6141722"/>
            <a:ext cx="986189" cy="27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6120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42" presetClass="exit" presetSubtype="0" fill="hold" grpId="1" nodeType="withEffect" nodePh="1">
                                  <p:stCondLst>
                                    <p:cond delay="0"/>
                                  </p:stCondLst>
                                  <p:endCondLst>
                                    <p:cond evt="begin" delay="0">
                                      <p:tn val="10"/>
                                    </p:cond>
                                  </p:endCondLst>
                                  <p:childTnLst>
                                    <p:animEffect transition="out" filter="fade">
                                      <p:cBhvr>
                                        <p:cTn id="11" dur="250"/>
                                        <p:tgtEl>
                                          <p:spTgt spid="18"/>
                                        </p:tgtEl>
                                      </p:cBhvr>
                                    </p:animEffect>
                                    <p:anim calcmode="lin" valueType="num">
                                      <p:cBhvr>
                                        <p:cTn id="12" dur="250"/>
                                        <p:tgtEl>
                                          <p:spTgt spid="18"/>
                                        </p:tgtEl>
                                        <p:attrNameLst>
                                          <p:attrName>ppt_x</p:attrName>
                                        </p:attrNameLst>
                                      </p:cBhvr>
                                      <p:tavLst>
                                        <p:tav tm="0">
                                          <p:val>
                                            <p:strVal val="ppt_x"/>
                                          </p:val>
                                        </p:tav>
                                        <p:tav tm="100000">
                                          <p:val>
                                            <p:strVal val="ppt_x"/>
                                          </p:val>
                                        </p:tav>
                                      </p:tavLst>
                                    </p:anim>
                                    <p:anim calcmode="lin" valueType="num">
                                      <p:cBhvr>
                                        <p:cTn id="13" dur="250"/>
                                        <p:tgtEl>
                                          <p:spTgt spid="18"/>
                                        </p:tgtEl>
                                        <p:attrNameLst>
                                          <p:attrName>ppt_y</p:attrName>
                                        </p:attrNameLst>
                                      </p:cBhvr>
                                      <p:tavLst>
                                        <p:tav tm="0">
                                          <p:val>
                                            <p:strVal val="ppt_y"/>
                                          </p:val>
                                        </p:tav>
                                        <p:tav tm="100000">
                                          <p:val>
                                            <p:strVal val="ppt_y+.1"/>
                                          </p:val>
                                        </p:tav>
                                      </p:tavLst>
                                    </p:anim>
                                    <p:set>
                                      <p:cBhvr>
                                        <p:cTn id="14" dur="1" fill="hold">
                                          <p:stCondLst>
                                            <p:cond delay="24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5D56C24-6DAC-B5B8-E960-B80C06FF0B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4" name="think-cell data - do not delete" hidden="1">
                        <a:extLst>
                          <a:ext uri="{FF2B5EF4-FFF2-40B4-BE49-F238E27FC236}">
                            <a16:creationId xmlns:a16="http://schemas.microsoft.com/office/drawing/2014/main" id="{25D56C24-6DAC-B5B8-E960-B80C06FF0B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3E20E765-5A55-CEB3-23E7-5A1ABFA83E06}"/>
              </a:ext>
            </a:extLst>
          </p:cNvPr>
          <p:cNvSpPr txBox="1"/>
          <p:nvPr/>
        </p:nvSpPr>
        <p:spPr>
          <a:xfrm>
            <a:off x="5960481" y="3026872"/>
            <a:ext cx="5530693" cy="1424270"/>
          </a:xfrm>
          <a:prstGeom prst="rect">
            <a:avLst/>
          </a:prstGeom>
          <a:noFill/>
        </p:spPr>
        <p:txBody>
          <a:bodyPr wrap="square" lIns="0" tIns="0" rIns="0" bIns="0" rtlCol="0" anchor="ctr" anchorCtr="0">
            <a:noAutofit/>
          </a:bodyPr>
          <a:lstStyle/>
          <a:p>
            <a:pPr marL="12700" algn="ctr">
              <a:tabLst>
                <a:tab pos="699770" algn="l"/>
              </a:tabLst>
            </a:pPr>
            <a:r>
              <a:rPr lang="es-ES" sz="3200" b="1" spc="5">
                <a:solidFill>
                  <a:schemeClr val="accent1">
                    <a:lumMod val="50000"/>
                  </a:schemeClr>
                </a:solidFill>
                <a:latin typeface="Arial"/>
                <a:cs typeface="Arial"/>
              </a:rPr>
              <a:t>Macroproceso de Transporte de Hidrocarburos</a:t>
            </a:r>
            <a:endParaRPr lang="es-ES" sz="3200" b="1" spc="5">
              <a:solidFill>
                <a:schemeClr val="accent1">
                  <a:lumMod val="50000"/>
                </a:schemeClr>
              </a:solidFill>
              <a:latin typeface="Arial" panose="020B0604020202020204" pitchFamily="34" charset="0"/>
              <a:cs typeface="Arial" panose="020B0604020202020204" pitchFamily="34" charset="0"/>
            </a:endParaRPr>
          </a:p>
        </p:txBody>
      </p:sp>
      <p:sp>
        <p:nvSpPr>
          <p:cNvPr id="2" name="object 15">
            <a:extLst>
              <a:ext uri="{FF2B5EF4-FFF2-40B4-BE49-F238E27FC236}">
                <a16:creationId xmlns:a16="http://schemas.microsoft.com/office/drawing/2014/main" id="{B265E378-26E9-2A35-CD4C-BAA0EE451A83}"/>
              </a:ext>
            </a:extLst>
          </p:cNvPr>
          <p:cNvSpPr/>
          <p:nvPr/>
        </p:nvSpPr>
        <p:spPr>
          <a:xfrm>
            <a:off x="5548046" y="3173933"/>
            <a:ext cx="832935" cy="812712"/>
          </a:xfrm>
          <a:custGeom>
            <a:avLst/>
            <a:gdLst/>
            <a:ahLst/>
            <a:cxnLst/>
            <a:rect l="l" t="t" r="r" b="b"/>
            <a:pathLst>
              <a:path w="789939" h="789939">
                <a:moveTo>
                  <a:pt x="394715" y="789431"/>
                </a:moveTo>
                <a:lnTo>
                  <a:pt x="348695" y="786775"/>
                </a:lnTo>
                <a:lnTo>
                  <a:pt x="304231" y="779003"/>
                </a:lnTo>
                <a:lnTo>
                  <a:pt x="261619" y="766413"/>
                </a:lnTo>
                <a:lnTo>
                  <a:pt x="221157" y="749301"/>
                </a:lnTo>
                <a:lnTo>
                  <a:pt x="183141" y="727963"/>
                </a:lnTo>
                <a:lnTo>
                  <a:pt x="147867" y="702697"/>
                </a:lnTo>
                <a:lnTo>
                  <a:pt x="115633" y="673798"/>
                </a:lnTo>
                <a:lnTo>
                  <a:pt x="86734" y="641563"/>
                </a:lnTo>
                <a:lnTo>
                  <a:pt x="61468" y="606290"/>
                </a:lnTo>
                <a:lnTo>
                  <a:pt x="40130" y="568274"/>
                </a:lnTo>
                <a:lnTo>
                  <a:pt x="23018" y="527812"/>
                </a:lnTo>
                <a:lnTo>
                  <a:pt x="10428" y="485200"/>
                </a:lnTo>
                <a:lnTo>
                  <a:pt x="2656" y="440736"/>
                </a:lnTo>
                <a:lnTo>
                  <a:pt x="0" y="394715"/>
                </a:lnTo>
                <a:lnTo>
                  <a:pt x="2656" y="348695"/>
                </a:lnTo>
                <a:lnTo>
                  <a:pt x="10428" y="304231"/>
                </a:lnTo>
                <a:lnTo>
                  <a:pt x="23018" y="261619"/>
                </a:lnTo>
                <a:lnTo>
                  <a:pt x="40130" y="221157"/>
                </a:lnTo>
                <a:lnTo>
                  <a:pt x="61468" y="183141"/>
                </a:lnTo>
                <a:lnTo>
                  <a:pt x="86734" y="147867"/>
                </a:lnTo>
                <a:lnTo>
                  <a:pt x="115633" y="115633"/>
                </a:lnTo>
                <a:lnTo>
                  <a:pt x="147867" y="86734"/>
                </a:lnTo>
                <a:lnTo>
                  <a:pt x="183141" y="61468"/>
                </a:lnTo>
                <a:lnTo>
                  <a:pt x="221157" y="40130"/>
                </a:lnTo>
                <a:lnTo>
                  <a:pt x="261619" y="23018"/>
                </a:lnTo>
                <a:lnTo>
                  <a:pt x="304231" y="10428"/>
                </a:lnTo>
                <a:lnTo>
                  <a:pt x="348695" y="2656"/>
                </a:lnTo>
                <a:lnTo>
                  <a:pt x="394715" y="0"/>
                </a:lnTo>
                <a:lnTo>
                  <a:pt x="440736" y="2656"/>
                </a:lnTo>
                <a:lnTo>
                  <a:pt x="485200" y="10428"/>
                </a:lnTo>
                <a:lnTo>
                  <a:pt x="527812" y="23018"/>
                </a:lnTo>
                <a:lnTo>
                  <a:pt x="568274" y="40130"/>
                </a:lnTo>
                <a:lnTo>
                  <a:pt x="606290" y="61468"/>
                </a:lnTo>
                <a:lnTo>
                  <a:pt x="641563" y="86734"/>
                </a:lnTo>
                <a:lnTo>
                  <a:pt x="673798" y="115633"/>
                </a:lnTo>
                <a:lnTo>
                  <a:pt x="702697" y="147867"/>
                </a:lnTo>
                <a:lnTo>
                  <a:pt x="727963" y="183141"/>
                </a:lnTo>
                <a:lnTo>
                  <a:pt x="749301" y="221157"/>
                </a:lnTo>
                <a:lnTo>
                  <a:pt x="766413" y="261619"/>
                </a:lnTo>
                <a:lnTo>
                  <a:pt x="779003" y="304231"/>
                </a:lnTo>
                <a:lnTo>
                  <a:pt x="786775" y="348695"/>
                </a:lnTo>
                <a:lnTo>
                  <a:pt x="789431" y="394715"/>
                </a:lnTo>
                <a:lnTo>
                  <a:pt x="786775" y="440736"/>
                </a:lnTo>
                <a:lnTo>
                  <a:pt x="779003" y="485200"/>
                </a:lnTo>
                <a:lnTo>
                  <a:pt x="766413" y="527812"/>
                </a:lnTo>
                <a:lnTo>
                  <a:pt x="749301" y="568274"/>
                </a:lnTo>
                <a:lnTo>
                  <a:pt x="727963" y="606290"/>
                </a:lnTo>
                <a:lnTo>
                  <a:pt x="702697" y="641563"/>
                </a:lnTo>
                <a:lnTo>
                  <a:pt x="673798" y="673798"/>
                </a:lnTo>
                <a:lnTo>
                  <a:pt x="641563" y="702697"/>
                </a:lnTo>
                <a:lnTo>
                  <a:pt x="606290" y="727963"/>
                </a:lnTo>
                <a:lnTo>
                  <a:pt x="568274" y="749301"/>
                </a:lnTo>
                <a:lnTo>
                  <a:pt x="527812" y="766413"/>
                </a:lnTo>
                <a:lnTo>
                  <a:pt x="485200" y="779003"/>
                </a:lnTo>
                <a:lnTo>
                  <a:pt x="440736" y="786775"/>
                </a:lnTo>
                <a:lnTo>
                  <a:pt x="394715" y="789431"/>
                </a:lnTo>
                <a:close/>
              </a:path>
            </a:pathLst>
          </a:custGeom>
          <a:solidFill>
            <a:srgbClr val="FFFFFF"/>
          </a:solidFill>
          <a:ln w="38100">
            <a:solidFill>
              <a:schemeClr val="tx2">
                <a:lumMod val="90000"/>
                <a:lumOff val="10000"/>
              </a:schemeClr>
            </a:solidFill>
          </a:ln>
        </p:spPr>
        <p:txBody>
          <a:bodyPr wrap="square" lIns="0" tIns="0" rIns="0" bIns="0" rtlCol="0"/>
          <a:lstStyle/>
          <a:p>
            <a:pPr algn="ctr"/>
            <a:r>
              <a:rPr lang="es-CO" sz="5400" b="1">
                <a:solidFill>
                  <a:schemeClr val="tx2">
                    <a:lumMod val="90000"/>
                    <a:lumOff val="10000"/>
                  </a:schemeClr>
                </a:solidFill>
              </a:rPr>
              <a:t>1</a:t>
            </a:r>
            <a:endParaRPr sz="5400" b="1">
              <a:solidFill>
                <a:schemeClr val="tx2">
                  <a:lumMod val="90000"/>
                  <a:lumOff val="10000"/>
                </a:schemeClr>
              </a:solidFill>
            </a:endParaRPr>
          </a:p>
        </p:txBody>
      </p:sp>
    </p:spTree>
    <p:extLst>
      <p:ext uri="{BB962C8B-B14F-4D97-AF65-F5344CB8AC3E}">
        <p14:creationId xmlns:p14="http://schemas.microsoft.com/office/powerpoint/2010/main" val="3490541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66881" y="2168357"/>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algn="ctr" defTabSz="914217">
              <a:defRPr/>
            </a:pPr>
            <a:endParaRPr lang="en-US" b="1" dirty="0">
              <a:solidFill>
                <a:schemeClr val="bg1"/>
              </a:solidFill>
              <a:latin typeface="Arial" panose="020B0604020202020204" pitchFamily="34" charset="0"/>
              <a:cs typeface="Arial" panose="020B0604020202020204" pitchFamily="34" charset="0"/>
            </a:endParaRPr>
          </a:p>
        </p:txBody>
      </p:sp>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66879" y="4658386"/>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algn="ctr"/>
            <a:endParaRPr lang="es-ES_tradnl" sz="18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58518" y="778217"/>
            <a:ext cx="11281765" cy="840201"/>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Digital</a:t>
            </a:r>
            <a:r>
              <a:rPr lang="es-ES" sz="1600" dirty="0">
                <a:solidFill>
                  <a:schemeClr val="tx1">
                    <a:lumMod val="95000"/>
                    <a:lumOff val="5000"/>
                  </a:schemeClr>
                </a:solidFill>
                <a:latin typeface="Arial"/>
                <a:cs typeface="Arial"/>
              </a:rPr>
              <a:t>, ,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hemos adelantado las siguientes acciones:</a:t>
            </a:r>
            <a:endParaRPr lang="es-CO" sz="1600" dirty="0">
              <a:solidFill>
                <a:schemeClr val="tx1">
                  <a:lumMod val="95000"/>
                  <a:lumOff val="5000"/>
                </a:schemeClr>
              </a:solidFill>
              <a:latin typeface="Arial"/>
              <a:cs typeface="Arial"/>
            </a:endParaRPr>
          </a:p>
        </p:txBody>
      </p:sp>
      <p:sp>
        <p:nvSpPr>
          <p:cNvPr id="7" name="Elipse 6">
            <a:extLst>
              <a:ext uri="{FF2B5EF4-FFF2-40B4-BE49-F238E27FC236}">
                <a16:creationId xmlns:a16="http://schemas.microsoft.com/office/drawing/2014/main" id="{6FE16F3F-E937-9211-C630-596AD295E00D}"/>
              </a:ext>
            </a:extLst>
          </p:cNvPr>
          <p:cNvSpPr/>
          <p:nvPr/>
        </p:nvSpPr>
        <p:spPr>
          <a:xfrm>
            <a:off x="394670" y="2098291"/>
            <a:ext cx="1272209" cy="1254705"/>
          </a:xfrm>
          <a:prstGeom prst="ellipse">
            <a:avLst/>
          </a:prstGeom>
          <a:solidFill>
            <a:schemeClr val="bg1"/>
          </a:solidFill>
          <a:ln w="57150">
            <a:solidFill>
              <a:schemeClr val="accent1">
                <a:lumMod val="50000"/>
              </a:schemeClr>
            </a:solidFill>
          </a:ln>
          <a:effectLst/>
        </p:spPr>
        <p:txBody>
          <a:bodyPr wrap="none" anchor="ctr"/>
          <a:lstStyle/>
          <a:p>
            <a:pPr algn="ctr" defTabSz="914217"/>
            <a:endParaRPr lang="es-CO" dirty="0">
              <a:solidFill>
                <a:schemeClr val="bg1"/>
              </a:solidFill>
              <a:latin typeface="Arial" panose="020B0604020202020204" pitchFamily="34" charset="0"/>
              <a:cs typeface="Arial" panose="020B0604020202020204" pitchFamily="34" charset="0"/>
            </a:endParaRPr>
          </a:p>
        </p:txBody>
      </p:sp>
      <p:sp>
        <p:nvSpPr>
          <p:cNvPr id="15" name="Elipse 14">
            <a:extLst>
              <a:ext uri="{FF2B5EF4-FFF2-40B4-BE49-F238E27FC236}">
                <a16:creationId xmlns:a16="http://schemas.microsoft.com/office/drawing/2014/main" id="{72F1B9A6-10FD-C969-C079-A461656B6FB1}"/>
              </a:ext>
            </a:extLst>
          </p:cNvPr>
          <p:cNvSpPr/>
          <p:nvPr/>
        </p:nvSpPr>
        <p:spPr>
          <a:xfrm>
            <a:off x="394671" y="4528625"/>
            <a:ext cx="1272209" cy="1254705"/>
          </a:xfrm>
          <a:prstGeom prst="ellipse">
            <a:avLst/>
          </a:prstGeom>
          <a:solidFill>
            <a:schemeClr val="bg1"/>
          </a:solidFill>
          <a:ln w="57150">
            <a:solidFill>
              <a:srgbClr val="C7DE27"/>
            </a:solidFill>
          </a:ln>
          <a:effectLst/>
        </p:spPr>
        <p:txBody>
          <a:bodyPr wrap="none" anchor="ctr"/>
          <a:lstStyle/>
          <a:p>
            <a:pPr algn="ctr" defTabSz="914217"/>
            <a:endParaRPr lang="es-CO" dirty="0">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2"/>
          <a:stretch>
            <a:fillRect/>
          </a:stretch>
        </p:blipFill>
        <p:spPr>
          <a:xfrm>
            <a:off x="679592" y="4804794"/>
            <a:ext cx="702365" cy="702365"/>
          </a:xfrm>
          <a:prstGeom prst="rect">
            <a:avLst/>
          </a:prstGeom>
        </p:spPr>
      </p:pic>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3"/>
          <a:stretch>
            <a:fillRect/>
          </a:stretch>
        </p:blipFill>
        <p:spPr>
          <a:xfrm>
            <a:off x="636155" y="2293044"/>
            <a:ext cx="870491" cy="870491"/>
          </a:xfrm>
          <a:prstGeom prst="rect">
            <a:avLst/>
          </a:prstGeom>
        </p:spPr>
      </p:pic>
      <p:sp>
        <p:nvSpPr>
          <p:cNvPr id="22" name="CuadroTexto 21">
            <a:extLst>
              <a:ext uri="{FF2B5EF4-FFF2-40B4-BE49-F238E27FC236}">
                <a16:creationId xmlns:a16="http://schemas.microsoft.com/office/drawing/2014/main" id="{CC2DD932-1475-4612-B09D-DFCDCAC6105C}"/>
              </a:ext>
            </a:extLst>
          </p:cNvPr>
          <p:cNvSpPr txBox="1"/>
          <p:nvPr/>
        </p:nvSpPr>
        <p:spPr>
          <a:xfrm>
            <a:off x="5168348" y="1706391"/>
            <a:ext cx="6387497" cy="523220"/>
          </a:xfrm>
          <a:prstGeom prst="rect">
            <a:avLst/>
          </a:prstGeom>
          <a:solidFill>
            <a:schemeClr val="accent1">
              <a:lumMod val="20000"/>
              <a:lumOff val="80000"/>
            </a:schemeClr>
          </a:solidFill>
        </p:spPr>
        <p:txBody>
          <a:bodyPr wrap="square" lIns="91440" tIns="45720" rIns="91440" bIns="45720" rtlCol="0" anchor="t">
            <a:spAutoFit/>
          </a:bodyPr>
          <a:lstStyle/>
          <a:p>
            <a:pPr algn="just" fontAlgn="base"/>
            <a:r>
              <a:rPr lang="es-ES" sz="1400" b="1" dirty="0">
                <a:latin typeface="Arial"/>
                <a:cs typeface="Arial"/>
              </a:rPr>
              <a:t>Cierre </a:t>
            </a:r>
            <a:r>
              <a:rPr lang="es-ES" sz="1400" dirty="0">
                <a:latin typeface="Arial"/>
                <a:cs typeface="Arial"/>
              </a:rPr>
              <a:t>documental de las ODS objeto de la ejecución de integración de señales con filiales Troncal Llanos, Coveñas y Vasconia.</a:t>
            </a:r>
          </a:p>
        </p:txBody>
      </p:sp>
      <p:sp>
        <p:nvSpPr>
          <p:cNvPr id="28" name="CuadroTexto 27">
            <a:extLst>
              <a:ext uri="{FF2B5EF4-FFF2-40B4-BE49-F238E27FC236}">
                <a16:creationId xmlns:a16="http://schemas.microsoft.com/office/drawing/2014/main" id="{8FA66521-40AC-C500-9EF2-C885EB088193}"/>
              </a:ext>
            </a:extLst>
          </p:cNvPr>
          <p:cNvSpPr txBox="1"/>
          <p:nvPr/>
        </p:nvSpPr>
        <p:spPr>
          <a:xfrm>
            <a:off x="5162359" y="2400290"/>
            <a:ext cx="6387497" cy="1169551"/>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ES" sz="1400" dirty="0">
                <a:latin typeface="Arial" panose="020B0604020202020204" pitchFamily="34" charset="0"/>
                <a:cs typeface="Arial" panose="020B0604020202020204" pitchFamily="34" charset="0"/>
              </a:rPr>
              <a:t>Registro y balance de Crudos ODC: despliegue en productivo  módulo de Registro y Balance.    </a:t>
            </a:r>
          </a:p>
          <a:p>
            <a:pPr algn="just" fontAlgn="base"/>
            <a:endParaRPr lang="es-ES" sz="1400" dirty="0">
              <a:latin typeface="Arial" panose="020B0604020202020204" pitchFamily="34" charset="0"/>
              <a:cs typeface="Arial" panose="020B0604020202020204" pitchFamily="34" charset="0"/>
            </a:endParaRPr>
          </a:p>
          <a:p>
            <a:pPr algn="just" fontAlgn="base"/>
            <a:r>
              <a:rPr lang="es-ES" sz="1400" b="1" dirty="0">
                <a:latin typeface="Arial"/>
                <a:cs typeface="Arial"/>
              </a:rPr>
              <a:t>Inicio </a:t>
            </a:r>
            <a:r>
              <a:rPr lang="es-ES" sz="1400" dirty="0">
                <a:latin typeface="Arial"/>
                <a:cs typeface="Arial"/>
              </a:rPr>
              <a:t>del proceso de Gestión del Cambio y Capacitación para el cambio de la fuente de Información volumétrica Sinoper a Synthesis + Cosmos.    </a:t>
            </a:r>
          </a:p>
        </p:txBody>
      </p:sp>
      <p:cxnSp>
        <p:nvCxnSpPr>
          <p:cNvPr id="32" name="Conector: angular 31">
            <a:extLst>
              <a:ext uri="{FF2B5EF4-FFF2-40B4-BE49-F238E27FC236}">
                <a16:creationId xmlns:a16="http://schemas.microsoft.com/office/drawing/2014/main" id="{DD0CA449-8787-3346-DA7B-1DD7CAB11D6F}"/>
              </a:ext>
            </a:extLst>
          </p:cNvPr>
          <p:cNvCxnSpPr>
            <a:cxnSpLocks/>
            <a:stCxn id="20" idx="12"/>
          </p:cNvCxnSpPr>
          <p:nvPr/>
        </p:nvCxnSpPr>
        <p:spPr>
          <a:xfrm flipV="1">
            <a:off x="4280197" y="1861004"/>
            <a:ext cx="872588" cy="804480"/>
          </a:xfrm>
          <a:prstGeom prst="bentConnector3">
            <a:avLst>
              <a:gd name="adj1" fmla="val 5052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4F1E7F24-0FC8-D2CA-C2F0-B82D05FB97C6}"/>
              </a:ext>
            </a:extLst>
          </p:cNvPr>
          <p:cNvSpPr txBox="1"/>
          <p:nvPr/>
        </p:nvSpPr>
        <p:spPr>
          <a:xfrm>
            <a:off x="1815137" y="2342318"/>
            <a:ext cx="2613571" cy="646331"/>
          </a:xfrm>
          <a:prstGeom prst="rect">
            <a:avLst/>
          </a:prstGeom>
          <a:noFill/>
        </p:spPr>
        <p:txBody>
          <a:bodyPr wrap="square">
            <a:spAutoFit/>
          </a:bodyPr>
          <a:lstStyle/>
          <a:p>
            <a:pPr algn="ctr" defTabSz="914217">
              <a:defRPr/>
            </a:pPr>
            <a:r>
              <a:rPr lang="es-ES_tradnl" sz="1800" b="1" dirty="0">
                <a:solidFill>
                  <a:schemeClr val="bg1"/>
                </a:solidFill>
                <a:latin typeface="Arial" panose="020B0604020202020204" pitchFamily="34" charset="0"/>
                <a:cs typeface="Arial" panose="020B0604020202020204" pitchFamily="34" charset="0"/>
              </a:rPr>
              <a:t>Para el siguiente Q </a:t>
            </a:r>
          </a:p>
          <a:p>
            <a:pPr algn="ctr" defTabSz="914217">
              <a:defRPr/>
            </a:pPr>
            <a:r>
              <a:rPr lang="es-ES_tradnl" sz="1800" b="1" dirty="0">
                <a:solidFill>
                  <a:schemeClr val="bg1"/>
                </a:solidFill>
                <a:latin typeface="Arial" panose="020B0604020202020204" pitchFamily="34" charset="0"/>
                <a:cs typeface="Arial" panose="020B0604020202020204" pitchFamily="34" charset="0"/>
              </a:rPr>
              <a:t>Esperamos:</a:t>
            </a:r>
            <a:endParaRPr lang="en-US" b="1" dirty="0">
              <a:solidFill>
                <a:schemeClr val="bg1"/>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1CFB37C9-5A65-FBB0-B32C-90FB67065009}"/>
              </a:ext>
            </a:extLst>
          </p:cNvPr>
          <p:cNvSpPr txBox="1"/>
          <p:nvPr/>
        </p:nvSpPr>
        <p:spPr>
          <a:xfrm>
            <a:off x="2103371" y="4847207"/>
            <a:ext cx="2037102" cy="646331"/>
          </a:xfrm>
          <a:prstGeom prst="rect">
            <a:avLst/>
          </a:prstGeom>
          <a:noFill/>
        </p:spPr>
        <p:txBody>
          <a:bodyPr wrap="square">
            <a:spAutoFit/>
          </a:bodyPr>
          <a:lstStyle/>
          <a:p>
            <a:pPr algn="ctr"/>
            <a:r>
              <a:rPr lang="es-ES_tradnl" sz="1800" b="1" dirty="0">
                <a:solidFill>
                  <a:schemeClr val="accent1">
                    <a:lumMod val="50000"/>
                  </a:schemeClr>
                </a:solidFill>
                <a:latin typeface="Arial" panose="020B0604020202020204" pitchFamily="34" charset="0"/>
                <a:cs typeface="Arial" panose="020B0604020202020204" pitchFamily="34" charset="0"/>
              </a:rPr>
              <a:t>Sinergias</a:t>
            </a:r>
          </a:p>
          <a:p>
            <a:pPr algn="ctr"/>
            <a:r>
              <a:rPr lang="es-ES_tradnl" sz="1800" b="1" dirty="0">
                <a:solidFill>
                  <a:schemeClr val="accent1">
                    <a:lumMod val="50000"/>
                  </a:schemeClr>
                </a:solidFill>
                <a:latin typeface="Arial" panose="020B0604020202020204" pitchFamily="34" charset="0"/>
                <a:cs typeface="Arial" panose="020B0604020202020204" pitchFamily="34" charset="0"/>
              </a:rPr>
              <a:t> logradas:</a:t>
            </a:r>
          </a:p>
        </p:txBody>
      </p:sp>
      <p:cxnSp>
        <p:nvCxnSpPr>
          <p:cNvPr id="42" name="Conector recto de flecha 41">
            <a:extLst>
              <a:ext uri="{FF2B5EF4-FFF2-40B4-BE49-F238E27FC236}">
                <a16:creationId xmlns:a16="http://schemas.microsoft.com/office/drawing/2014/main" id="{F9AA912F-9CCB-A2F8-117E-6490A343BC81}"/>
              </a:ext>
            </a:extLst>
          </p:cNvPr>
          <p:cNvCxnSpPr/>
          <p:nvPr/>
        </p:nvCxnSpPr>
        <p:spPr>
          <a:xfrm>
            <a:off x="4718283" y="2669478"/>
            <a:ext cx="444076"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1" name="CuadroTexto 50">
            <a:extLst>
              <a:ext uri="{FF2B5EF4-FFF2-40B4-BE49-F238E27FC236}">
                <a16:creationId xmlns:a16="http://schemas.microsoft.com/office/drawing/2014/main" id="{9F9B9320-B7DE-53B9-1979-9E4A8349E6DD}"/>
              </a:ext>
            </a:extLst>
          </p:cNvPr>
          <p:cNvSpPr txBox="1"/>
          <p:nvPr/>
        </p:nvSpPr>
        <p:spPr>
          <a:xfrm>
            <a:off x="5162359" y="4782277"/>
            <a:ext cx="6387497" cy="738664"/>
          </a:xfrm>
          <a:prstGeom prst="rect">
            <a:avLst/>
          </a:prstGeom>
          <a:solidFill>
            <a:srgbClr val="EDF4B6"/>
          </a:solidFill>
          <a:ln>
            <a:noFill/>
          </a:ln>
        </p:spPr>
        <p:txBody>
          <a:bodyPr wrap="square" lIns="91440" tIns="45720" rIns="91440" bIns="45720" rtlCol="0" anchor="t">
            <a:spAutoFit/>
          </a:bodyPr>
          <a:lstStyle/>
          <a:p>
            <a:pPr algn="just" fontAlgn="base"/>
            <a:r>
              <a:rPr lang="es-ES" sz="1400" b="1" dirty="0">
                <a:latin typeface="Arial"/>
                <a:cs typeface="Arial"/>
              </a:rPr>
              <a:t>Lograr </a:t>
            </a:r>
            <a:r>
              <a:rPr lang="es-ES" sz="1400" dirty="0">
                <a:latin typeface="Arial"/>
                <a:cs typeface="Arial"/>
              </a:rPr>
              <a:t>integrar a la Compañía del Segmento ODC en las plataformas tecnológicas para la gestión de la planeación de la programación y balances del transporte de hidrocarburos.</a:t>
            </a:r>
          </a:p>
        </p:txBody>
      </p:sp>
      <p:cxnSp>
        <p:nvCxnSpPr>
          <p:cNvPr id="57" name="Conector recto de flecha 56">
            <a:extLst>
              <a:ext uri="{FF2B5EF4-FFF2-40B4-BE49-F238E27FC236}">
                <a16:creationId xmlns:a16="http://schemas.microsoft.com/office/drawing/2014/main" id="{309FA663-21BC-B67E-7D9F-3581CD626386}"/>
              </a:ext>
            </a:extLst>
          </p:cNvPr>
          <p:cNvCxnSpPr>
            <a:cxnSpLocks/>
          </p:cNvCxnSpPr>
          <p:nvPr/>
        </p:nvCxnSpPr>
        <p:spPr>
          <a:xfrm>
            <a:off x="4140473" y="5165064"/>
            <a:ext cx="1021886"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05A39A8D-C6C9-22E9-8C5F-D86E89644F53}"/>
              </a:ext>
            </a:extLst>
          </p:cNvPr>
          <p:cNvSpPr txBox="1"/>
          <p:nvPr/>
        </p:nvSpPr>
        <p:spPr>
          <a:xfrm>
            <a:off x="326350" y="77836"/>
            <a:ext cx="10688445" cy="707886"/>
          </a:xfrm>
          <a:prstGeom prst="rect">
            <a:avLst/>
          </a:prstGeom>
          <a:noFill/>
        </p:spPr>
        <p:txBody>
          <a:bodyPr wrap="square" lIns="91440" tIns="45720" rIns="91440" bIns="45720" rtlCol="0" anchor="t">
            <a:spAutoFit/>
          </a:bodyPr>
          <a:lstStyle/>
          <a:p>
            <a:pPr algn="l" rtl="0" fontAlgn="base"/>
            <a:r>
              <a:rPr lang="es-ES" sz="2000" b="1" i="0" u="none" strike="noStrike" dirty="0">
                <a:solidFill>
                  <a:srgbClr val="1E4E79"/>
                </a:solidFill>
                <a:effectLst/>
                <a:latin typeface="Arial"/>
                <a:cs typeface="Arial"/>
              </a:rPr>
              <a:t>Avances Sinergia Filiales Segmento Midstream- (Implementación OCO y Great ODC)</a:t>
            </a:r>
          </a:p>
          <a:p>
            <a:pPr algn="l" rtl="0" fontAlgn="base"/>
            <a:r>
              <a:rPr lang="en-US" sz="2000" b="0" i="0" dirty="0">
                <a:solidFill>
                  <a:srgbClr val="1E4E79"/>
                </a:solidFill>
                <a:effectLst/>
                <a:latin typeface="Arial"/>
                <a:cs typeface="Arial"/>
              </a:rPr>
              <a:t>​</a:t>
            </a:r>
            <a:r>
              <a:rPr lang="es-ES" b="1" dirty="0">
                <a:solidFill>
                  <a:schemeClr val="bg1">
                    <a:lumMod val="50000"/>
                  </a:schemeClr>
                </a:solidFill>
                <a:latin typeface="Arial"/>
                <a:cs typeface="Arial"/>
              </a:rPr>
              <a:t>Macroproceso Digital</a:t>
            </a:r>
            <a:endParaRPr lang="en-US" b="1" i="0" dirty="0">
              <a:solidFill>
                <a:schemeClr val="bg1">
                  <a:lumMod val="50000"/>
                </a:schemeClr>
              </a:solidFill>
              <a:effectLst/>
              <a:highlight>
                <a:srgbClr val="FFFF00"/>
              </a:highlight>
              <a:latin typeface="Segoe UI" panose="020B0502040204020203" pitchFamily="34" charset="0"/>
            </a:endParaRPr>
          </a:p>
        </p:txBody>
      </p:sp>
    </p:spTree>
    <p:extLst>
      <p:ext uri="{BB962C8B-B14F-4D97-AF65-F5344CB8AC3E}">
        <p14:creationId xmlns:p14="http://schemas.microsoft.com/office/powerpoint/2010/main" val="2940111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6DFD4F62-27A7-46CA-4BBE-C460ED630414}"/>
              </a:ext>
            </a:extLst>
          </p:cNvPr>
          <p:cNvSpPr txBox="1"/>
          <p:nvPr/>
        </p:nvSpPr>
        <p:spPr>
          <a:xfrm>
            <a:off x="4798951" y="1959591"/>
            <a:ext cx="6439638"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dirty="0">
              <a:solidFill>
                <a:schemeClr val="bg1"/>
              </a:solidFill>
              <a:latin typeface="Arial"/>
              <a:cs typeface="Arial"/>
            </a:endParaRPr>
          </a:p>
          <a:p>
            <a:pPr algn="ctr"/>
            <a:r>
              <a:rPr lang="es-ES_tradnl" b="1" dirty="0">
                <a:solidFill>
                  <a:schemeClr val="bg1"/>
                </a:solidFill>
                <a:latin typeface="Arial"/>
                <a:cs typeface="Arial"/>
              </a:rPr>
              <a:t>Temas tratados</a:t>
            </a:r>
          </a:p>
          <a:p>
            <a:pPr algn="ctr"/>
            <a:endParaRPr lang="es-ES_tradnl" sz="500" b="1" dirty="0">
              <a:solidFill>
                <a:schemeClr val="bg1"/>
              </a:solidFill>
              <a:latin typeface="Arial"/>
              <a:cs typeface="Arial"/>
            </a:endParaRPr>
          </a:p>
        </p:txBody>
      </p:sp>
      <p:sp>
        <p:nvSpPr>
          <p:cNvPr id="18" name="Temas 3">
            <a:extLst>
              <a:ext uri="{FF2B5EF4-FFF2-40B4-BE49-F238E27FC236}">
                <a16:creationId xmlns:a16="http://schemas.microsoft.com/office/drawing/2014/main" id="{2DEDD8C7-BCE8-2C1B-E2B3-C10CF6B9C04C}"/>
              </a:ext>
            </a:extLst>
          </p:cNvPr>
          <p:cNvSpPr/>
          <p:nvPr/>
        </p:nvSpPr>
        <p:spPr>
          <a:xfrm>
            <a:off x="7574281" y="3986172"/>
            <a:ext cx="3654273" cy="3306168"/>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algn="just" fontAlgn="base"/>
            <a:endParaRPr lang="es-CO" sz="950" b="1" dirty="0">
              <a:latin typeface="Century Gothic"/>
            </a:endParaRPr>
          </a:p>
        </p:txBody>
      </p:sp>
      <p:sp>
        <p:nvSpPr>
          <p:cNvPr id="20" name="Fecha 1">
            <a:extLst>
              <a:ext uri="{FF2B5EF4-FFF2-40B4-BE49-F238E27FC236}">
                <a16:creationId xmlns:a16="http://schemas.microsoft.com/office/drawing/2014/main" id="{486652B0-437A-DA22-5D39-1BB2C2967C8E}"/>
              </a:ext>
            </a:extLst>
          </p:cNvPr>
          <p:cNvSpPr/>
          <p:nvPr/>
        </p:nvSpPr>
        <p:spPr>
          <a:xfrm>
            <a:off x="459841" y="3155559"/>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dirty="0">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632476" y="2456895"/>
            <a:ext cx="3194193" cy="1216830"/>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dirty="0">
              <a:solidFill>
                <a:srgbClr val="0451A7"/>
              </a:solidFill>
              <a:latin typeface="Arial" panose="020B0604020202020204" pitchFamily="34" charset="0"/>
              <a:cs typeface="Arial" panose="020B0604020202020204" pitchFamily="34" charset="0"/>
            </a:endParaRPr>
          </a:p>
          <a:p>
            <a:pPr algn="ctr"/>
            <a:endParaRPr lang="es-ES" sz="1400" dirty="0">
              <a:solidFill>
                <a:srgbClr val="0451A7"/>
              </a:solidFill>
              <a:latin typeface="Arial" panose="020B0604020202020204" pitchFamily="34" charset="0"/>
              <a:cs typeface="Arial" panose="020B0604020202020204" pitchFamily="34" charset="0"/>
            </a:endParaRPr>
          </a:p>
          <a:p>
            <a:pPr algn="ctr"/>
            <a:endParaRPr lang="es-ES" sz="1600" dirty="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920270"/>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dirty="0">
                <a:solidFill>
                  <a:schemeClr val="bg1"/>
                </a:solidFill>
                <a:latin typeface="Arial"/>
                <a:cs typeface="Arial"/>
              </a:rPr>
              <a:t>Sesiones de </a:t>
            </a:r>
          </a:p>
          <a:p>
            <a:pPr algn="ctr"/>
            <a:r>
              <a:rPr lang="es-ES_tradnl" b="1" dirty="0">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4603343" y="2581942"/>
            <a:ext cx="6827610" cy="3591357"/>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marL="171450" indent="-171450" algn="just">
              <a:buFont typeface="Arial" panose="020B0604020202020204" pitchFamily="34" charset="0"/>
              <a:buChar char="•"/>
            </a:pPr>
            <a:r>
              <a:rPr lang="es-MX" sz="1400" b="1" i="0" dirty="0">
                <a:solidFill>
                  <a:srgbClr val="242424"/>
                </a:solidFill>
                <a:effectLst/>
                <a:latin typeface="Arial"/>
                <a:cs typeface="Arial"/>
              </a:rPr>
              <a:t>Manejo </a:t>
            </a:r>
            <a:r>
              <a:rPr lang="es-MX" sz="1400" b="0" i="0" dirty="0">
                <a:solidFill>
                  <a:srgbClr val="242424"/>
                </a:solidFill>
                <a:effectLst/>
                <a:latin typeface="Arial"/>
                <a:cs typeface="Arial"/>
              </a:rPr>
              <a:t>de datos con un enfoque en arquitecturas implementadas para la integración de datos provenientes de fuentes TO y TI en repositorios centralizados en cada una de las filiales. </a:t>
            </a:r>
          </a:p>
          <a:p>
            <a:pPr algn="just"/>
            <a:endParaRPr lang="es-ES" sz="1400" dirty="0">
              <a:latin typeface="Arial"/>
              <a:cs typeface="Arial"/>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p:txBody>
      </p:sp>
      <p:sp>
        <p:nvSpPr>
          <p:cNvPr id="8" name="Elipse 7">
            <a:extLst>
              <a:ext uri="{FF2B5EF4-FFF2-40B4-BE49-F238E27FC236}">
                <a16:creationId xmlns:a16="http://schemas.microsoft.com/office/drawing/2014/main" id="{1B1E84FA-A1C6-6FA7-428F-09B41CE745D7}"/>
              </a:ext>
            </a:extLst>
          </p:cNvPr>
          <p:cNvSpPr/>
          <p:nvPr/>
        </p:nvSpPr>
        <p:spPr>
          <a:xfrm>
            <a:off x="464752" y="1868067"/>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1">
                    <a:lumMod val="50000"/>
                  </a:schemeClr>
                </a:solidFill>
                <a:latin typeface="Arial"/>
                <a:cs typeface="Arial"/>
              </a:rPr>
              <a:t>1</a:t>
            </a:r>
            <a:endParaRPr lang="es-CO" sz="2000" b="1" dirty="0">
              <a:solidFill>
                <a:schemeClr val="accent1">
                  <a:lumMod val="50000"/>
                </a:schemeClr>
              </a:solidFill>
              <a:latin typeface="Arial"/>
              <a:cs typeface="Arial"/>
            </a:endParaRPr>
          </a:p>
        </p:txBody>
      </p:sp>
      <p:sp>
        <p:nvSpPr>
          <p:cNvPr id="9" name="Botón 1 fechas">
            <a:extLst>
              <a:ext uri="{FF2B5EF4-FFF2-40B4-BE49-F238E27FC236}">
                <a16:creationId xmlns:a16="http://schemas.microsoft.com/office/drawing/2014/main" id="{0AB04B62-EECE-9987-F424-1049BAD885DE}"/>
              </a:ext>
            </a:extLst>
          </p:cNvPr>
          <p:cNvSpPr/>
          <p:nvPr/>
        </p:nvSpPr>
        <p:spPr>
          <a:xfrm>
            <a:off x="646853" y="4368407"/>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600" dirty="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58264" y="4116846"/>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dirty="0">
              <a:solidFill>
                <a:schemeClr val="bg1"/>
              </a:solidFill>
              <a:latin typeface="Arial"/>
              <a:cs typeface="Arial"/>
            </a:endParaRPr>
          </a:p>
          <a:p>
            <a:pPr algn="ctr"/>
            <a:r>
              <a:rPr lang="es-ES_tradnl" b="1" dirty="0">
                <a:solidFill>
                  <a:schemeClr val="bg1"/>
                </a:solidFill>
                <a:latin typeface="Arial"/>
                <a:cs typeface="Arial"/>
              </a:rPr>
              <a:t>Participantes</a:t>
            </a:r>
          </a:p>
          <a:p>
            <a:pPr algn="ctr"/>
            <a:endParaRPr lang="es-ES_tradnl" sz="500" b="1" dirty="0">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59570" y="3998383"/>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1">
                    <a:lumMod val="75000"/>
                  </a:schemeClr>
                </a:solidFill>
                <a:latin typeface="Arial"/>
                <a:cs typeface="Arial"/>
              </a:rPr>
              <a:t>24</a:t>
            </a:r>
            <a:endParaRPr lang="es-CO" sz="2000" b="1" dirty="0">
              <a:solidFill>
                <a:schemeClr val="accent1">
                  <a:lumMod val="75000"/>
                </a:schemeClr>
              </a:solidFill>
              <a:latin typeface="Arial"/>
              <a:cs typeface="Arial"/>
            </a:endParaRP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68615" y="4116846"/>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2000505"/>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8458" y="5856997"/>
            <a:ext cx="986189" cy="273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uplos - Soluciones integrales de compra">
            <a:extLst>
              <a:ext uri="{FF2B5EF4-FFF2-40B4-BE49-F238E27FC236}">
                <a16:creationId xmlns:a16="http://schemas.microsoft.com/office/drawing/2014/main" id="{60BE7834-BD92-E8FD-9FCF-CE7E2BE5EA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26" t="20173" r="52416" b="16895"/>
          <a:stretch/>
        </p:blipFill>
        <p:spPr bwMode="auto">
          <a:xfrm>
            <a:off x="2694316" y="5225577"/>
            <a:ext cx="868540" cy="439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499" b="13457"/>
          <a:stretch/>
        </p:blipFill>
        <p:spPr bwMode="auto">
          <a:xfrm>
            <a:off x="871046" y="5284710"/>
            <a:ext cx="1020363" cy="520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10"/>
          <a:srcRect l="10114" t="22231" r="11141" b="18252"/>
          <a:stretch/>
        </p:blipFill>
        <p:spPr>
          <a:xfrm>
            <a:off x="2747285" y="5687701"/>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44750" y="4704330"/>
            <a:ext cx="2656903" cy="923330"/>
          </a:xfrm>
          <a:prstGeom prst="rect">
            <a:avLst/>
          </a:prstGeom>
          <a:noFill/>
        </p:spPr>
        <p:txBody>
          <a:bodyPr wrap="square" lIns="91440" tIns="45720" rIns="91440" bIns="45720" rtlCol="0" anchor="t">
            <a:spAutoFit/>
          </a:bodyPr>
          <a:lstStyle/>
          <a:p>
            <a:pPr algn="ctr"/>
            <a:r>
              <a:rPr lang="es-ES" sz="1800" b="1" dirty="0">
                <a:solidFill>
                  <a:schemeClr val="accent1">
                    <a:lumMod val="50000"/>
                  </a:schemeClr>
                </a:solidFill>
                <a:latin typeface="Arial"/>
                <a:cs typeface="Arial"/>
              </a:rPr>
              <a:t>De las compañías del MID</a:t>
            </a:r>
          </a:p>
          <a:p>
            <a:pPr algn="ctr"/>
            <a:endParaRPr lang="es-CO" dirty="0"/>
          </a:p>
        </p:txBody>
      </p:sp>
      <p:sp>
        <p:nvSpPr>
          <p:cNvPr id="33" name="CuadroTexto 32">
            <a:extLst>
              <a:ext uri="{FF2B5EF4-FFF2-40B4-BE49-F238E27FC236}">
                <a16:creationId xmlns:a16="http://schemas.microsoft.com/office/drawing/2014/main" id="{7A64C8AF-576E-6859-E694-25AD5C4CDBE1}"/>
              </a:ext>
            </a:extLst>
          </p:cNvPr>
          <p:cNvSpPr txBox="1"/>
          <p:nvPr/>
        </p:nvSpPr>
        <p:spPr>
          <a:xfrm>
            <a:off x="1265411" y="2951043"/>
            <a:ext cx="1826948" cy="338554"/>
          </a:xfrm>
          <a:prstGeom prst="rect">
            <a:avLst/>
          </a:prstGeom>
          <a:noFill/>
        </p:spPr>
        <p:txBody>
          <a:bodyPr wrap="square">
            <a:spAutoFit/>
          </a:bodyPr>
          <a:lstStyle/>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16.08.2024</a:t>
            </a:r>
            <a:endParaRPr lang="es-CO" sz="1600" dirty="0">
              <a:solidFill>
                <a:schemeClr val="tx1"/>
              </a:solidFill>
              <a:latin typeface="Arial" panose="020B0604020202020204" pitchFamily="34" charset="0"/>
              <a:cs typeface="Arial" panose="020B0604020202020204" pitchFamily="34" charset="0"/>
            </a:endParaRPr>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2578286"/>
            <a:ext cx="1771109" cy="369332"/>
          </a:xfrm>
          <a:prstGeom prst="rect">
            <a:avLst/>
          </a:prstGeom>
          <a:noFill/>
        </p:spPr>
        <p:txBody>
          <a:bodyPr wrap="square" lIns="91440" tIns="45720" rIns="91440" bIns="45720" rtlCol="0" anchor="t">
            <a:spAutoFit/>
          </a:bodyPr>
          <a:lstStyle/>
          <a:p>
            <a:r>
              <a:rPr lang="es-CO" b="1" dirty="0">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80668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5">
                    <a:lumMod val="50000"/>
                  </a:schemeClr>
                </a:solidFill>
                <a:latin typeface="Arial"/>
                <a:cs typeface="Arial"/>
              </a:rPr>
              <a:t>1</a:t>
            </a:r>
            <a:endParaRPr lang="es-ES" sz="2000" b="1" dirty="0">
              <a:solidFill>
                <a:schemeClr val="accent5">
                  <a:lumMod val="50000"/>
                </a:schemeClr>
              </a:solidFill>
              <a:latin typeface="Arial" panose="020B0604020202020204" pitchFamily="34" charset="0"/>
              <a:cs typeface="Arial" panose="020B0604020202020204" pitchFamily="34" charset="0"/>
            </a:endParaRP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00759" y="1937553"/>
            <a:ext cx="523221" cy="523221"/>
          </a:xfrm>
          <a:prstGeom prst="rect">
            <a:avLst/>
          </a:prstGeom>
        </p:spPr>
      </p:pic>
      <p:sp>
        <p:nvSpPr>
          <p:cNvPr id="2" name="Rectángulo: esquinas redondeadas 1">
            <a:extLst>
              <a:ext uri="{FF2B5EF4-FFF2-40B4-BE49-F238E27FC236}">
                <a16:creationId xmlns:a16="http://schemas.microsoft.com/office/drawing/2014/main" id="{96E2F0EA-DA64-55DC-18B5-44B8C5797B34}"/>
              </a:ext>
            </a:extLst>
          </p:cNvPr>
          <p:cNvSpPr/>
          <p:nvPr/>
        </p:nvSpPr>
        <p:spPr>
          <a:xfrm>
            <a:off x="418995" y="1073163"/>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Digital</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2" name="CuadroTexto 11">
            <a:extLst>
              <a:ext uri="{FF2B5EF4-FFF2-40B4-BE49-F238E27FC236}">
                <a16:creationId xmlns:a16="http://schemas.microsoft.com/office/drawing/2014/main" id="{172986D4-EABC-3563-8EA3-E60FE8784F34}"/>
              </a:ext>
            </a:extLst>
          </p:cNvPr>
          <p:cNvSpPr txBox="1"/>
          <p:nvPr/>
        </p:nvSpPr>
        <p:spPr>
          <a:xfrm>
            <a:off x="397371" y="50047"/>
            <a:ext cx="11047959" cy="1015663"/>
          </a:xfrm>
          <a:prstGeom prst="rect">
            <a:avLst/>
          </a:prstGeom>
          <a:noFill/>
        </p:spPr>
        <p:txBody>
          <a:bodyPr wrap="square" lIns="91440" tIns="45720" rIns="91440" bIns="45720" rtlCol="0" anchor="t">
            <a:spAutoFit/>
          </a:bodyPr>
          <a:lstStyle/>
          <a:p>
            <a:pPr algn="l" rtl="0" fontAlgn="base"/>
            <a:r>
              <a:rPr lang="es-ES" sz="2000" b="1" i="0" u="none" strike="noStrike" dirty="0">
                <a:solidFill>
                  <a:srgbClr val="1E4E79"/>
                </a:solidFill>
                <a:effectLst/>
                <a:latin typeface="Arial"/>
                <a:cs typeface="Arial"/>
              </a:rPr>
              <a:t>Avances Sinergia Filiales Segmento Midstream- (RAR- Alineación y relacionamiento estratégico Digital- Segmento Midstream) </a:t>
            </a:r>
          </a:p>
          <a:p>
            <a:pPr algn="l" rtl="0" fontAlgn="base"/>
            <a:r>
              <a:rPr lang="en-US" sz="2000" b="0" i="0" dirty="0">
                <a:solidFill>
                  <a:srgbClr val="1E4E79"/>
                </a:solidFill>
                <a:effectLst/>
                <a:latin typeface="Arial"/>
                <a:cs typeface="Arial"/>
              </a:rPr>
              <a:t>​</a:t>
            </a:r>
            <a:r>
              <a:rPr lang="es-ES" b="1" dirty="0">
                <a:solidFill>
                  <a:schemeClr val="bg1">
                    <a:lumMod val="50000"/>
                  </a:schemeClr>
                </a:solidFill>
                <a:latin typeface="Arial"/>
                <a:cs typeface="Arial"/>
              </a:rPr>
              <a:t>Macroproceso Digital</a:t>
            </a:r>
            <a:endParaRPr lang="en-US" b="1" i="0" dirty="0">
              <a:solidFill>
                <a:schemeClr val="bg1">
                  <a:lumMod val="50000"/>
                </a:schemeClr>
              </a:solidFill>
              <a:effectLst/>
              <a:highlight>
                <a:srgbClr val="FFFF00"/>
              </a:highlight>
              <a:latin typeface="Segoe UI" panose="020B0502040204020203" pitchFamily="34" charset="0"/>
            </a:endParaRPr>
          </a:p>
        </p:txBody>
      </p:sp>
    </p:spTree>
    <p:extLst>
      <p:ext uri="{BB962C8B-B14F-4D97-AF65-F5344CB8AC3E}">
        <p14:creationId xmlns:p14="http://schemas.microsoft.com/office/powerpoint/2010/main" val="19990060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42" presetClass="exit" presetSubtype="0" fill="hold" grpId="1" nodeType="withEffect" nodePh="1">
                                  <p:stCondLst>
                                    <p:cond delay="0"/>
                                  </p:stCondLst>
                                  <p:endCondLst>
                                    <p:cond evt="begin" delay="0">
                                      <p:tn val="10"/>
                                    </p:cond>
                                  </p:endCondLst>
                                  <p:childTnLst>
                                    <p:animEffect transition="out" filter="fade">
                                      <p:cBhvr>
                                        <p:cTn id="11" dur="250"/>
                                        <p:tgtEl>
                                          <p:spTgt spid="18"/>
                                        </p:tgtEl>
                                      </p:cBhvr>
                                    </p:animEffect>
                                    <p:anim calcmode="lin" valueType="num">
                                      <p:cBhvr>
                                        <p:cTn id="12" dur="250"/>
                                        <p:tgtEl>
                                          <p:spTgt spid="18"/>
                                        </p:tgtEl>
                                        <p:attrNameLst>
                                          <p:attrName>ppt_x</p:attrName>
                                        </p:attrNameLst>
                                      </p:cBhvr>
                                      <p:tavLst>
                                        <p:tav tm="0">
                                          <p:val>
                                            <p:strVal val="ppt_x"/>
                                          </p:val>
                                        </p:tav>
                                        <p:tav tm="100000">
                                          <p:val>
                                            <p:strVal val="ppt_x"/>
                                          </p:val>
                                        </p:tav>
                                      </p:tavLst>
                                    </p:anim>
                                    <p:anim calcmode="lin" valueType="num">
                                      <p:cBhvr>
                                        <p:cTn id="13" dur="250"/>
                                        <p:tgtEl>
                                          <p:spTgt spid="18"/>
                                        </p:tgtEl>
                                        <p:attrNameLst>
                                          <p:attrName>ppt_y</p:attrName>
                                        </p:attrNameLst>
                                      </p:cBhvr>
                                      <p:tavLst>
                                        <p:tav tm="0">
                                          <p:val>
                                            <p:strVal val="ppt_y"/>
                                          </p:val>
                                        </p:tav>
                                        <p:tav tm="100000">
                                          <p:val>
                                            <p:strVal val="ppt_y+.1"/>
                                          </p:val>
                                        </p:tav>
                                      </p:tavLst>
                                    </p:anim>
                                    <p:set>
                                      <p:cBhvr>
                                        <p:cTn id="14" dur="1" fill="hold">
                                          <p:stCondLst>
                                            <p:cond delay="24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66881" y="2607322"/>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algn="ctr" defTabSz="914217">
              <a:defRPr/>
            </a:pPr>
            <a:endParaRPr lang="en-US" b="1" dirty="0">
              <a:solidFill>
                <a:schemeClr val="bg1"/>
              </a:solidFill>
              <a:latin typeface="Arial" panose="020B0604020202020204" pitchFamily="34" charset="0"/>
              <a:cs typeface="Arial" panose="020B0604020202020204" pitchFamily="34" charset="0"/>
            </a:endParaRPr>
          </a:p>
        </p:txBody>
      </p:sp>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73038" y="4637580"/>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algn="ctr"/>
            <a:endParaRPr lang="es-ES_tradnl" sz="18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58518" y="945952"/>
            <a:ext cx="11281765" cy="840201"/>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Digital</a:t>
            </a:r>
            <a:r>
              <a:rPr lang="es-ES" sz="1600" dirty="0">
                <a:solidFill>
                  <a:schemeClr val="tx1">
                    <a:lumMod val="95000"/>
                    <a:lumOff val="5000"/>
                  </a:schemeClr>
                </a:solidFill>
                <a:latin typeface="Arial"/>
                <a:cs typeface="Arial"/>
              </a:rPr>
              <a:t>, ,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hemos adelantado las siguientes acciones:</a:t>
            </a:r>
            <a:endParaRPr lang="es-CO" sz="1600" dirty="0">
              <a:solidFill>
                <a:schemeClr val="tx1">
                  <a:lumMod val="95000"/>
                  <a:lumOff val="5000"/>
                </a:schemeClr>
              </a:solidFill>
              <a:latin typeface="Arial"/>
              <a:cs typeface="Arial"/>
            </a:endParaRPr>
          </a:p>
        </p:txBody>
      </p:sp>
      <p:sp>
        <p:nvSpPr>
          <p:cNvPr id="7" name="Elipse 6">
            <a:extLst>
              <a:ext uri="{FF2B5EF4-FFF2-40B4-BE49-F238E27FC236}">
                <a16:creationId xmlns:a16="http://schemas.microsoft.com/office/drawing/2014/main" id="{6FE16F3F-E937-9211-C630-596AD295E00D}"/>
              </a:ext>
            </a:extLst>
          </p:cNvPr>
          <p:cNvSpPr/>
          <p:nvPr/>
        </p:nvSpPr>
        <p:spPr>
          <a:xfrm>
            <a:off x="394670" y="2537256"/>
            <a:ext cx="1272209" cy="1254705"/>
          </a:xfrm>
          <a:prstGeom prst="ellipse">
            <a:avLst/>
          </a:prstGeom>
          <a:solidFill>
            <a:schemeClr val="bg1"/>
          </a:solidFill>
          <a:ln w="57150">
            <a:solidFill>
              <a:schemeClr val="accent1">
                <a:lumMod val="50000"/>
              </a:schemeClr>
            </a:solidFill>
          </a:ln>
          <a:effectLst/>
        </p:spPr>
        <p:txBody>
          <a:bodyPr wrap="none" anchor="ctr"/>
          <a:lstStyle/>
          <a:p>
            <a:pPr algn="ctr" defTabSz="914217"/>
            <a:endParaRPr lang="es-CO" dirty="0">
              <a:solidFill>
                <a:schemeClr val="bg1"/>
              </a:solidFill>
              <a:latin typeface="Arial" panose="020B0604020202020204" pitchFamily="34" charset="0"/>
              <a:cs typeface="Arial" panose="020B0604020202020204" pitchFamily="34" charset="0"/>
            </a:endParaRPr>
          </a:p>
        </p:txBody>
      </p:sp>
      <p:sp>
        <p:nvSpPr>
          <p:cNvPr id="15" name="Elipse 14">
            <a:extLst>
              <a:ext uri="{FF2B5EF4-FFF2-40B4-BE49-F238E27FC236}">
                <a16:creationId xmlns:a16="http://schemas.microsoft.com/office/drawing/2014/main" id="{72F1B9A6-10FD-C969-C079-A461656B6FB1}"/>
              </a:ext>
            </a:extLst>
          </p:cNvPr>
          <p:cNvSpPr/>
          <p:nvPr/>
        </p:nvSpPr>
        <p:spPr>
          <a:xfrm>
            <a:off x="400830" y="4507819"/>
            <a:ext cx="1272209" cy="1254705"/>
          </a:xfrm>
          <a:prstGeom prst="ellipse">
            <a:avLst/>
          </a:prstGeom>
          <a:solidFill>
            <a:schemeClr val="bg1"/>
          </a:solidFill>
          <a:ln w="57150">
            <a:solidFill>
              <a:srgbClr val="C7DE27"/>
            </a:solidFill>
          </a:ln>
          <a:effectLst/>
        </p:spPr>
        <p:txBody>
          <a:bodyPr wrap="none" anchor="ctr"/>
          <a:lstStyle/>
          <a:p>
            <a:pPr algn="ctr" defTabSz="914217"/>
            <a:endParaRPr lang="es-CO" dirty="0">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2"/>
          <a:stretch>
            <a:fillRect/>
          </a:stretch>
        </p:blipFill>
        <p:spPr>
          <a:xfrm>
            <a:off x="685751" y="4783988"/>
            <a:ext cx="702365" cy="702365"/>
          </a:xfrm>
          <a:prstGeom prst="rect">
            <a:avLst/>
          </a:prstGeom>
        </p:spPr>
      </p:pic>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3"/>
          <a:stretch>
            <a:fillRect/>
          </a:stretch>
        </p:blipFill>
        <p:spPr>
          <a:xfrm>
            <a:off x="636155" y="2732009"/>
            <a:ext cx="870491" cy="870491"/>
          </a:xfrm>
          <a:prstGeom prst="rect">
            <a:avLst/>
          </a:prstGeom>
        </p:spPr>
      </p:pic>
      <p:sp>
        <p:nvSpPr>
          <p:cNvPr id="22" name="CuadroTexto 21">
            <a:extLst>
              <a:ext uri="{FF2B5EF4-FFF2-40B4-BE49-F238E27FC236}">
                <a16:creationId xmlns:a16="http://schemas.microsoft.com/office/drawing/2014/main" id="{CC2DD932-1475-4612-B09D-DFCDCAC6105C}"/>
              </a:ext>
            </a:extLst>
          </p:cNvPr>
          <p:cNvSpPr txBox="1"/>
          <p:nvPr/>
        </p:nvSpPr>
        <p:spPr>
          <a:xfrm>
            <a:off x="5177753" y="1745089"/>
            <a:ext cx="6387497" cy="523220"/>
          </a:xfrm>
          <a:prstGeom prst="rect">
            <a:avLst/>
          </a:prstGeom>
          <a:solidFill>
            <a:schemeClr val="accent1">
              <a:lumMod val="20000"/>
              <a:lumOff val="80000"/>
            </a:schemeClr>
          </a:solidFill>
        </p:spPr>
        <p:txBody>
          <a:bodyPr wrap="square" lIns="91440" tIns="45720" rIns="91440" bIns="45720" rtlCol="0" anchor="t">
            <a:spAutoFit/>
          </a:bodyPr>
          <a:lstStyle/>
          <a:p>
            <a:pPr algn="just" fontAlgn="base"/>
            <a:r>
              <a:rPr lang="es-ES" sz="1400" b="1" dirty="0">
                <a:latin typeface="Arial"/>
                <a:cs typeface="Arial"/>
              </a:rPr>
              <a:t>Gestión </a:t>
            </a:r>
            <a:r>
              <a:rPr lang="es-ES" sz="1400" dirty="0">
                <a:latin typeface="Arial"/>
                <a:cs typeface="Arial"/>
              </a:rPr>
              <a:t>de iniciativa para la implementación de la Plataforma analítica de Segmento. </a:t>
            </a:r>
            <a:endParaRPr lang="es-CO" sz="1400" dirty="0">
              <a:latin typeface="Arial"/>
              <a:cs typeface="Arial"/>
            </a:endParaRPr>
          </a:p>
        </p:txBody>
      </p:sp>
      <p:sp>
        <p:nvSpPr>
          <p:cNvPr id="28" name="CuadroTexto 27">
            <a:extLst>
              <a:ext uri="{FF2B5EF4-FFF2-40B4-BE49-F238E27FC236}">
                <a16:creationId xmlns:a16="http://schemas.microsoft.com/office/drawing/2014/main" id="{8FA66521-40AC-C500-9EF2-C885EB088193}"/>
              </a:ext>
            </a:extLst>
          </p:cNvPr>
          <p:cNvSpPr txBox="1"/>
          <p:nvPr/>
        </p:nvSpPr>
        <p:spPr>
          <a:xfrm>
            <a:off x="5152785" y="2400609"/>
            <a:ext cx="6387497" cy="307777"/>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ES" sz="1400" b="1" dirty="0">
                <a:latin typeface="Arial"/>
                <a:cs typeface="Arial"/>
              </a:rPr>
              <a:t>Definir </a:t>
            </a:r>
            <a:r>
              <a:rPr lang="es-ES" sz="1400" dirty="0">
                <a:latin typeface="Arial"/>
                <a:cs typeface="Arial"/>
              </a:rPr>
              <a:t>la estrategia para el contrato de Telecomunicaciones del Segmento.</a:t>
            </a:r>
            <a:endParaRPr lang="es-MX" sz="1400" dirty="0">
              <a:latin typeface="Arial" panose="020B0604020202020204" pitchFamily="34" charset="0"/>
              <a:cs typeface="Arial" panose="020B0604020202020204" pitchFamily="34" charset="0"/>
            </a:endParaRPr>
          </a:p>
        </p:txBody>
      </p:sp>
      <p:cxnSp>
        <p:nvCxnSpPr>
          <p:cNvPr id="32" name="Conector: angular 31">
            <a:extLst>
              <a:ext uri="{FF2B5EF4-FFF2-40B4-BE49-F238E27FC236}">
                <a16:creationId xmlns:a16="http://schemas.microsoft.com/office/drawing/2014/main" id="{DD0CA449-8787-3346-DA7B-1DD7CAB11D6F}"/>
              </a:ext>
            </a:extLst>
          </p:cNvPr>
          <p:cNvCxnSpPr>
            <a:cxnSpLocks/>
            <a:stCxn id="20" idx="12"/>
            <a:endCxn id="22" idx="1"/>
          </p:cNvCxnSpPr>
          <p:nvPr/>
        </p:nvCxnSpPr>
        <p:spPr>
          <a:xfrm flipV="1">
            <a:off x="4280197" y="2006699"/>
            <a:ext cx="897556" cy="1097750"/>
          </a:xfrm>
          <a:prstGeom prst="bentConnector3">
            <a:avLst>
              <a:gd name="adj1" fmla="val 5000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4F1E7F24-0FC8-D2CA-C2F0-B82D05FB97C6}"/>
              </a:ext>
            </a:extLst>
          </p:cNvPr>
          <p:cNvSpPr txBox="1"/>
          <p:nvPr/>
        </p:nvSpPr>
        <p:spPr>
          <a:xfrm>
            <a:off x="1815137" y="2781283"/>
            <a:ext cx="2613571" cy="646331"/>
          </a:xfrm>
          <a:prstGeom prst="rect">
            <a:avLst/>
          </a:prstGeom>
          <a:noFill/>
        </p:spPr>
        <p:txBody>
          <a:bodyPr wrap="square">
            <a:spAutoFit/>
          </a:bodyPr>
          <a:lstStyle/>
          <a:p>
            <a:pPr algn="ctr" defTabSz="914217">
              <a:defRPr/>
            </a:pPr>
            <a:r>
              <a:rPr lang="es-ES_tradnl" sz="1800" b="1" dirty="0">
                <a:solidFill>
                  <a:schemeClr val="bg1"/>
                </a:solidFill>
                <a:latin typeface="Arial" panose="020B0604020202020204" pitchFamily="34" charset="0"/>
                <a:cs typeface="Arial" panose="020B0604020202020204" pitchFamily="34" charset="0"/>
              </a:rPr>
              <a:t>Para el siguiente Q </a:t>
            </a:r>
          </a:p>
          <a:p>
            <a:pPr algn="ctr" defTabSz="914217">
              <a:defRPr/>
            </a:pPr>
            <a:r>
              <a:rPr lang="es-ES_tradnl" sz="1800" b="1" dirty="0">
                <a:solidFill>
                  <a:schemeClr val="bg1"/>
                </a:solidFill>
                <a:latin typeface="Arial" panose="020B0604020202020204" pitchFamily="34" charset="0"/>
                <a:cs typeface="Arial" panose="020B0604020202020204" pitchFamily="34" charset="0"/>
              </a:rPr>
              <a:t>Esperamos:</a:t>
            </a:r>
            <a:endParaRPr lang="en-US" b="1" dirty="0">
              <a:solidFill>
                <a:schemeClr val="bg1"/>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1CFB37C9-5A65-FBB0-B32C-90FB67065009}"/>
              </a:ext>
            </a:extLst>
          </p:cNvPr>
          <p:cNvSpPr txBox="1"/>
          <p:nvPr/>
        </p:nvSpPr>
        <p:spPr>
          <a:xfrm>
            <a:off x="2109530" y="4826401"/>
            <a:ext cx="2037102" cy="646331"/>
          </a:xfrm>
          <a:prstGeom prst="rect">
            <a:avLst/>
          </a:prstGeom>
          <a:noFill/>
        </p:spPr>
        <p:txBody>
          <a:bodyPr wrap="square">
            <a:spAutoFit/>
          </a:bodyPr>
          <a:lstStyle/>
          <a:p>
            <a:pPr algn="ctr"/>
            <a:r>
              <a:rPr lang="es-ES_tradnl" sz="1800" b="1" dirty="0">
                <a:solidFill>
                  <a:schemeClr val="accent1">
                    <a:lumMod val="50000"/>
                  </a:schemeClr>
                </a:solidFill>
                <a:latin typeface="Arial" panose="020B0604020202020204" pitchFamily="34" charset="0"/>
                <a:cs typeface="Arial" panose="020B0604020202020204" pitchFamily="34" charset="0"/>
              </a:rPr>
              <a:t>Sinergias</a:t>
            </a:r>
          </a:p>
          <a:p>
            <a:pPr algn="ctr"/>
            <a:r>
              <a:rPr lang="es-ES_tradnl" sz="1800" b="1" dirty="0">
                <a:solidFill>
                  <a:schemeClr val="accent1">
                    <a:lumMod val="50000"/>
                  </a:schemeClr>
                </a:solidFill>
                <a:latin typeface="Arial" panose="020B0604020202020204" pitchFamily="34" charset="0"/>
                <a:cs typeface="Arial" panose="020B0604020202020204" pitchFamily="34" charset="0"/>
              </a:rPr>
              <a:t> logradas:</a:t>
            </a:r>
          </a:p>
        </p:txBody>
      </p:sp>
      <p:cxnSp>
        <p:nvCxnSpPr>
          <p:cNvPr id="38" name="Conector: angular 37">
            <a:extLst>
              <a:ext uri="{FF2B5EF4-FFF2-40B4-BE49-F238E27FC236}">
                <a16:creationId xmlns:a16="http://schemas.microsoft.com/office/drawing/2014/main" id="{81141818-11CB-6140-26F9-ABAAC1840BD0}"/>
              </a:ext>
            </a:extLst>
          </p:cNvPr>
          <p:cNvCxnSpPr>
            <a:cxnSpLocks/>
            <a:endCxn id="8" idx="1"/>
          </p:cNvCxnSpPr>
          <p:nvPr/>
        </p:nvCxnSpPr>
        <p:spPr>
          <a:xfrm rot="16200000" flipH="1">
            <a:off x="4509227" y="3283359"/>
            <a:ext cx="880156" cy="438086"/>
          </a:xfrm>
          <a:prstGeom prst="bentConnector2">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1" name="CuadroTexto 50">
            <a:extLst>
              <a:ext uri="{FF2B5EF4-FFF2-40B4-BE49-F238E27FC236}">
                <a16:creationId xmlns:a16="http://schemas.microsoft.com/office/drawing/2014/main" id="{9F9B9320-B7DE-53B9-1979-9E4A8349E6DD}"/>
              </a:ext>
            </a:extLst>
          </p:cNvPr>
          <p:cNvSpPr txBox="1"/>
          <p:nvPr/>
        </p:nvSpPr>
        <p:spPr>
          <a:xfrm>
            <a:off x="5152783" y="4353930"/>
            <a:ext cx="6387497" cy="307777"/>
          </a:xfrm>
          <a:prstGeom prst="rect">
            <a:avLst/>
          </a:prstGeom>
          <a:solidFill>
            <a:srgbClr val="EDF4B6"/>
          </a:solidFill>
          <a:ln>
            <a:noFill/>
          </a:ln>
        </p:spPr>
        <p:txBody>
          <a:bodyPr wrap="square" lIns="91440" tIns="45720" rIns="91440" bIns="45720" rtlCol="0" anchor="t">
            <a:spAutoFit/>
          </a:bodyPr>
          <a:lstStyle/>
          <a:p>
            <a:pPr algn="just" fontAlgn="base"/>
            <a:r>
              <a:rPr lang="es-ES" sz="1400" b="1" dirty="0">
                <a:latin typeface="Arial"/>
                <a:cs typeface="Arial"/>
              </a:rPr>
              <a:t>Establecer </a:t>
            </a:r>
            <a:r>
              <a:rPr lang="es-ES" sz="1400" dirty="0">
                <a:latin typeface="Arial"/>
                <a:cs typeface="Arial"/>
              </a:rPr>
              <a:t>los temas relevantes en los que vamos a trabajar como segmento.  </a:t>
            </a:r>
          </a:p>
        </p:txBody>
      </p:sp>
      <p:sp>
        <p:nvSpPr>
          <p:cNvPr id="53" name="CuadroTexto 52">
            <a:extLst>
              <a:ext uri="{FF2B5EF4-FFF2-40B4-BE49-F238E27FC236}">
                <a16:creationId xmlns:a16="http://schemas.microsoft.com/office/drawing/2014/main" id="{B0F16857-EE71-E860-24CA-372D706C6ADC}"/>
              </a:ext>
            </a:extLst>
          </p:cNvPr>
          <p:cNvSpPr txBox="1"/>
          <p:nvPr/>
        </p:nvSpPr>
        <p:spPr>
          <a:xfrm>
            <a:off x="5152783" y="4791282"/>
            <a:ext cx="6399813" cy="523220"/>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ES" dirty="0">
                <a:latin typeface="Arial"/>
                <a:cs typeface="Arial"/>
              </a:rPr>
              <a:t>C</a:t>
            </a:r>
            <a:r>
              <a:rPr lang="es-ES" sz="1400" dirty="0">
                <a:latin typeface="Arial"/>
                <a:cs typeface="Arial"/>
              </a:rPr>
              <a:t>ompartir </a:t>
            </a:r>
            <a:r>
              <a:rPr lang="es-ES" sz="1400" b="0" dirty="0">
                <a:latin typeface="Arial"/>
                <a:cs typeface="Arial"/>
              </a:rPr>
              <a:t>con las filiales del </a:t>
            </a:r>
            <a:r>
              <a:rPr lang="es-ES" b="0" dirty="0">
                <a:latin typeface="Arial"/>
                <a:cs typeface="Arial"/>
              </a:rPr>
              <a:t>Segmento</a:t>
            </a:r>
            <a:r>
              <a:rPr lang="es-ES" sz="1400" b="0" dirty="0">
                <a:latin typeface="Arial"/>
                <a:cs typeface="Arial"/>
              </a:rPr>
              <a:t> los desafíos en los cuales debemos enfocarnos en este 4Q, dando foco a la reducción de presupuesto del 10%. </a:t>
            </a:r>
          </a:p>
        </p:txBody>
      </p:sp>
      <p:cxnSp>
        <p:nvCxnSpPr>
          <p:cNvPr id="55" name="Conector: angular 54">
            <a:extLst>
              <a:ext uri="{FF2B5EF4-FFF2-40B4-BE49-F238E27FC236}">
                <a16:creationId xmlns:a16="http://schemas.microsoft.com/office/drawing/2014/main" id="{74184E8E-6500-5C8A-BA39-45E064E42D33}"/>
              </a:ext>
            </a:extLst>
          </p:cNvPr>
          <p:cNvCxnSpPr>
            <a:cxnSpLocks/>
          </p:cNvCxnSpPr>
          <p:nvPr/>
        </p:nvCxnSpPr>
        <p:spPr>
          <a:xfrm flipV="1">
            <a:off x="4226257" y="4501560"/>
            <a:ext cx="872588" cy="804480"/>
          </a:xfrm>
          <a:prstGeom prst="bentConnector3">
            <a:avLst>
              <a:gd name="adj1" fmla="val 48485"/>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309FA663-21BC-B67E-7D9F-3581CD626386}"/>
              </a:ext>
            </a:extLst>
          </p:cNvPr>
          <p:cNvCxnSpPr>
            <a:cxnSpLocks/>
          </p:cNvCxnSpPr>
          <p:nvPr/>
        </p:nvCxnSpPr>
        <p:spPr>
          <a:xfrm>
            <a:off x="4662551" y="5629313"/>
            <a:ext cx="497089"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F84E6964-4FC2-627A-A522-449EB7FF1732}"/>
              </a:ext>
            </a:extLst>
          </p:cNvPr>
          <p:cNvCxnSpPr>
            <a:cxnSpLocks/>
          </p:cNvCxnSpPr>
          <p:nvPr/>
        </p:nvCxnSpPr>
        <p:spPr>
          <a:xfrm>
            <a:off x="4662551" y="5077713"/>
            <a:ext cx="16661" cy="551600"/>
          </a:xfrm>
          <a:prstGeom prst="line">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A81551E3-4D56-AA2C-3BBA-AE868F905656}"/>
              </a:ext>
            </a:extLst>
          </p:cNvPr>
          <p:cNvSpPr txBox="1"/>
          <p:nvPr/>
        </p:nvSpPr>
        <p:spPr>
          <a:xfrm>
            <a:off x="258518" y="-8426"/>
            <a:ext cx="11047959" cy="923330"/>
          </a:xfrm>
          <a:prstGeom prst="rect">
            <a:avLst/>
          </a:prstGeom>
          <a:noFill/>
        </p:spPr>
        <p:txBody>
          <a:bodyPr wrap="square" lIns="91440" tIns="45720" rIns="91440" bIns="45720" rtlCol="0" anchor="t">
            <a:spAutoFit/>
          </a:bodyPr>
          <a:lstStyle/>
          <a:p>
            <a:pPr algn="l" rtl="0" fontAlgn="base"/>
            <a:r>
              <a:rPr lang="es-ES" b="1" i="0" u="none" strike="noStrike" dirty="0">
                <a:solidFill>
                  <a:srgbClr val="1E4E79"/>
                </a:solidFill>
                <a:effectLst/>
                <a:latin typeface="Arial"/>
                <a:cs typeface="Arial"/>
              </a:rPr>
              <a:t>Avances Sinergia Filiales Segmento Midstream- </a:t>
            </a:r>
            <a:r>
              <a:rPr lang="es-ES" sz="1800" b="1" i="0" u="none" strike="noStrike" dirty="0">
                <a:solidFill>
                  <a:srgbClr val="1E4E79"/>
                </a:solidFill>
                <a:effectLst/>
                <a:latin typeface="Arial"/>
                <a:cs typeface="Arial"/>
              </a:rPr>
              <a:t>(RAR- Alineación y relacionamiento estratégico Digital- Segmento Midstream) </a:t>
            </a:r>
          </a:p>
          <a:p>
            <a:pPr algn="l" rtl="0" fontAlgn="base"/>
            <a:r>
              <a:rPr lang="en-US" b="0" i="0" dirty="0">
                <a:solidFill>
                  <a:srgbClr val="1E4E79"/>
                </a:solidFill>
                <a:effectLst/>
                <a:latin typeface="Arial"/>
                <a:cs typeface="Arial"/>
              </a:rPr>
              <a:t>​</a:t>
            </a:r>
            <a:r>
              <a:rPr lang="es-ES" b="1" dirty="0">
                <a:solidFill>
                  <a:schemeClr val="bg1">
                    <a:lumMod val="50000"/>
                  </a:schemeClr>
                </a:solidFill>
                <a:latin typeface="Arial"/>
                <a:cs typeface="Arial"/>
              </a:rPr>
              <a:t>Macroproceso Digital</a:t>
            </a:r>
            <a:endParaRPr lang="en-US" b="1" i="0" dirty="0">
              <a:solidFill>
                <a:schemeClr val="bg1">
                  <a:lumMod val="50000"/>
                </a:schemeClr>
              </a:solidFill>
              <a:effectLst/>
              <a:highlight>
                <a:srgbClr val="FFFF00"/>
              </a:highlight>
              <a:latin typeface="Segoe UI" panose="020B0502040204020203" pitchFamily="34" charset="0"/>
            </a:endParaRPr>
          </a:p>
        </p:txBody>
      </p:sp>
      <p:sp>
        <p:nvSpPr>
          <p:cNvPr id="2" name="CuadroTexto 1">
            <a:extLst>
              <a:ext uri="{FF2B5EF4-FFF2-40B4-BE49-F238E27FC236}">
                <a16:creationId xmlns:a16="http://schemas.microsoft.com/office/drawing/2014/main" id="{8307F575-8401-C796-7188-47646631B07D}"/>
              </a:ext>
            </a:extLst>
          </p:cNvPr>
          <p:cNvSpPr txBox="1"/>
          <p:nvPr/>
        </p:nvSpPr>
        <p:spPr>
          <a:xfrm>
            <a:off x="5183912" y="5393192"/>
            <a:ext cx="6399813" cy="738664"/>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ES" sz="1400" dirty="0">
                <a:latin typeface="Arial"/>
                <a:cs typeface="Arial"/>
              </a:rPr>
              <a:t>Establecer </a:t>
            </a:r>
            <a:r>
              <a:rPr lang="es-ES" sz="1400" b="0" dirty="0">
                <a:latin typeface="Arial"/>
                <a:cs typeface="Arial"/>
              </a:rPr>
              <a:t>una comunicación directa y fluida con cada uno de los responsables de cada una de las filiales para abordar de manera más eficiente los temas.</a:t>
            </a:r>
          </a:p>
        </p:txBody>
      </p:sp>
      <p:sp>
        <p:nvSpPr>
          <p:cNvPr id="4" name="CuadroTexto 3">
            <a:extLst>
              <a:ext uri="{FF2B5EF4-FFF2-40B4-BE49-F238E27FC236}">
                <a16:creationId xmlns:a16="http://schemas.microsoft.com/office/drawing/2014/main" id="{0D37D5FE-36EF-AC25-6388-37B6B6CF1C19}"/>
              </a:ext>
            </a:extLst>
          </p:cNvPr>
          <p:cNvSpPr txBox="1"/>
          <p:nvPr/>
        </p:nvSpPr>
        <p:spPr>
          <a:xfrm>
            <a:off x="5152784" y="2811567"/>
            <a:ext cx="6387497" cy="523220"/>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ES" sz="1400" b="1" dirty="0">
                <a:latin typeface="Arial"/>
                <a:cs typeface="Arial"/>
              </a:rPr>
              <a:t>Mesas </a:t>
            </a:r>
            <a:r>
              <a:rPr lang="es-ES" sz="1400" dirty="0">
                <a:latin typeface="Arial"/>
                <a:cs typeface="Arial"/>
              </a:rPr>
              <a:t>de trabajo para la revisión del modelo de ciberseguridad para el segmento con enfoque a nivel de optimización de costos. </a:t>
            </a:r>
            <a:endParaRPr lang="es-MX" sz="14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13866D8D-EF46-2032-4752-BF7412204DEF}"/>
              </a:ext>
            </a:extLst>
          </p:cNvPr>
          <p:cNvSpPr txBox="1"/>
          <p:nvPr/>
        </p:nvSpPr>
        <p:spPr>
          <a:xfrm>
            <a:off x="5168348" y="3788591"/>
            <a:ext cx="6387497" cy="307777"/>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ES" sz="1400" b="1" dirty="0">
                <a:latin typeface="Arial"/>
                <a:cs typeface="Arial"/>
              </a:rPr>
              <a:t>Clasificación </a:t>
            </a:r>
            <a:r>
              <a:rPr lang="es-ES" sz="1400" dirty="0">
                <a:latin typeface="Arial"/>
                <a:cs typeface="Arial"/>
              </a:rPr>
              <a:t>y etiquetado de los datos.</a:t>
            </a:r>
            <a:endParaRPr lang="es-MX" sz="1400" dirty="0">
              <a:latin typeface="Arial" panose="020B0604020202020204" pitchFamily="34" charset="0"/>
              <a:cs typeface="Arial" panose="020B0604020202020204" pitchFamily="34" charset="0"/>
            </a:endParaRPr>
          </a:p>
        </p:txBody>
      </p:sp>
      <p:cxnSp>
        <p:nvCxnSpPr>
          <p:cNvPr id="44" name="Conector recto de flecha 43">
            <a:extLst>
              <a:ext uri="{FF2B5EF4-FFF2-40B4-BE49-F238E27FC236}">
                <a16:creationId xmlns:a16="http://schemas.microsoft.com/office/drawing/2014/main" id="{10D224EC-0B7C-9322-865D-CBAF760F63A3}"/>
              </a:ext>
            </a:extLst>
          </p:cNvPr>
          <p:cNvCxnSpPr/>
          <p:nvPr/>
        </p:nvCxnSpPr>
        <p:spPr>
          <a:xfrm>
            <a:off x="4718283" y="2537256"/>
            <a:ext cx="444076"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9B51E462-2EE5-D920-377F-CD1430BE0232}"/>
              </a:ext>
            </a:extLst>
          </p:cNvPr>
          <p:cNvCxnSpPr/>
          <p:nvPr/>
        </p:nvCxnSpPr>
        <p:spPr>
          <a:xfrm>
            <a:off x="4679212" y="5077713"/>
            <a:ext cx="444076"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82A6925B-18C9-1BD8-6FAA-7585B2473F68}"/>
              </a:ext>
            </a:extLst>
          </p:cNvPr>
          <p:cNvSpPr txBox="1"/>
          <p:nvPr/>
        </p:nvSpPr>
        <p:spPr>
          <a:xfrm>
            <a:off x="5152783" y="3407054"/>
            <a:ext cx="6387497" cy="307777"/>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ES" sz="1400" b="1" dirty="0">
                <a:latin typeface="Arial"/>
                <a:cs typeface="Arial"/>
              </a:rPr>
              <a:t>Revisión </a:t>
            </a:r>
            <a:r>
              <a:rPr lang="es-ES" sz="1400" dirty="0">
                <a:latin typeface="Arial"/>
                <a:cs typeface="Arial"/>
              </a:rPr>
              <a:t>avances implementación Microsoft Syntex.</a:t>
            </a:r>
            <a:endParaRPr lang="es-MX" sz="1400" dirty="0">
              <a:latin typeface="Arial"/>
              <a:cs typeface="Arial"/>
            </a:endParaRPr>
          </a:p>
        </p:txBody>
      </p:sp>
      <p:cxnSp>
        <p:nvCxnSpPr>
          <p:cNvPr id="13" name="Conector recto de flecha 12">
            <a:extLst>
              <a:ext uri="{FF2B5EF4-FFF2-40B4-BE49-F238E27FC236}">
                <a16:creationId xmlns:a16="http://schemas.microsoft.com/office/drawing/2014/main" id="{1EA81106-A4A0-0CB7-1741-D2ACAB4710FC}"/>
              </a:ext>
            </a:extLst>
          </p:cNvPr>
          <p:cNvCxnSpPr/>
          <p:nvPr/>
        </p:nvCxnSpPr>
        <p:spPr>
          <a:xfrm>
            <a:off x="4718283" y="3560942"/>
            <a:ext cx="444076"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F9AA912F-9CCB-A2F8-117E-6490A343BC81}"/>
              </a:ext>
            </a:extLst>
          </p:cNvPr>
          <p:cNvCxnSpPr/>
          <p:nvPr/>
        </p:nvCxnSpPr>
        <p:spPr>
          <a:xfrm>
            <a:off x="4724272" y="3106261"/>
            <a:ext cx="444076"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054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6DFD4F62-27A7-46CA-4BBE-C460ED630414}"/>
              </a:ext>
            </a:extLst>
          </p:cNvPr>
          <p:cNvSpPr txBox="1"/>
          <p:nvPr/>
        </p:nvSpPr>
        <p:spPr>
          <a:xfrm>
            <a:off x="4798951" y="1959591"/>
            <a:ext cx="6439638"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dirty="0">
              <a:solidFill>
                <a:schemeClr val="bg1"/>
              </a:solidFill>
              <a:latin typeface="Arial"/>
              <a:cs typeface="Arial"/>
            </a:endParaRPr>
          </a:p>
          <a:p>
            <a:pPr algn="ctr"/>
            <a:r>
              <a:rPr lang="es-ES_tradnl" b="1" dirty="0">
                <a:solidFill>
                  <a:schemeClr val="bg1"/>
                </a:solidFill>
                <a:latin typeface="Arial"/>
                <a:cs typeface="Arial"/>
              </a:rPr>
              <a:t>Temas tratados</a:t>
            </a:r>
          </a:p>
          <a:p>
            <a:pPr algn="ctr"/>
            <a:endParaRPr lang="es-ES_tradnl" sz="500" b="1" dirty="0">
              <a:solidFill>
                <a:schemeClr val="bg1"/>
              </a:solidFill>
              <a:latin typeface="Arial"/>
              <a:cs typeface="Arial"/>
            </a:endParaRPr>
          </a:p>
        </p:txBody>
      </p:sp>
      <p:sp>
        <p:nvSpPr>
          <p:cNvPr id="18" name="Temas 3">
            <a:extLst>
              <a:ext uri="{FF2B5EF4-FFF2-40B4-BE49-F238E27FC236}">
                <a16:creationId xmlns:a16="http://schemas.microsoft.com/office/drawing/2014/main" id="{2DEDD8C7-BCE8-2C1B-E2B3-C10CF6B9C04C}"/>
              </a:ext>
            </a:extLst>
          </p:cNvPr>
          <p:cNvSpPr/>
          <p:nvPr/>
        </p:nvSpPr>
        <p:spPr>
          <a:xfrm>
            <a:off x="7574281" y="3986172"/>
            <a:ext cx="3654273" cy="3306168"/>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algn="just" fontAlgn="base"/>
            <a:endParaRPr lang="es-CO" sz="950" b="1" dirty="0">
              <a:latin typeface="Century Gothic"/>
            </a:endParaRPr>
          </a:p>
        </p:txBody>
      </p:sp>
      <p:sp>
        <p:nvSpPr>
          <p:cNvPr id="20" name="Fecha 1">
            <a:extLst>
              <a:ext uri="{FF2B5EF4-FFF2-40B4-BE49-F238E27FC236}">
                <a16:creationId xmlns:a16="http://schemas.microsoft.com/office/drawing/2014/main" id="{486652B0-437A-DA22-5D39-1BB2C2967C8E}"/>
              </a:ext>
            </a:extLst>
          </p:cNvPr>
          <p:cNvSpPr/>
          <p:nvPr/>
        </p:nvSpPr>
        <p:spPr>
          <a:xfrm>
            <a:off x="445464" y="3428729"/>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dirty="0">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574967" y="2456895"/>
            <a:ext cx="3251702" cy="1216830"/>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dirty="0">
              <a:solidFill>
                <a:srgbClr val="0451A7"/>
              </a:solidFill>
              <a:latin typeface="Arial" panose="020B0604020202020204" pitchFamily="34" charset="0"/>
              <a:cs typeface="Arial" panose="020B0604020202020204" pitchFamily="34" charset="0"/>
            </a:endParaRPr>
          </a:p>
          <a:p>
            <a:pPr algn="ctr"/>
            <a:endParaRPr lang="es-ES" sz="1400" dirty="0">
              <a:solidFill>
                <a:srgbClr val="0451A7"/>
              </a:solidFill>
              <a:latin typeface="Arial" panose="020B0604020202020204" pitchFamily="34" charset="0"/>
              <a:cs typeface="Arial" panose="020B0604020202020204" pitchFamily="34" charset="0"/>
            </a:endParaRPr>
          </a:p>
          <a:p>
            <a:pPr algn="ctr"/>
            <a:endParaRPr lang="es-ES" sz="1600" dirty="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920270"/>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dirty="0">
                <a:solidFill>
                  <a:schemeClr val="bg1"/>
                </a:solidFill>
                <a:latin typeface="Arial"/>
                <a:cs typeface="Arial"/>
              </a:rPr>
              <a:t>Sesiones de </a:t>
            </a:r>
          </a:p>
          <a:p>
            <a:pPr algn="ctr"/>
            <a:r>
              <a:rPr lang="es-ES_tradnl" b="1" dirty="0">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4604965" y="2951784"/>
            <a:ext cx="6813233" cy="3735130"/>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marL="342900" lvl="0" indent="-342900" algn="just">
              <a:lnSpc>
                <a:spcPct val="107000"/>
              </a:lnSpc>
              <a:spcAft>
                <a:spcPts val="800"/>
              </a:spcAft>
              <a:buFont typeface="Arial" panose="020B0604020202020204" pitchFamily="34" charset="0"/>
              <a:buChar char="•"/>
            </a:pPr>
            <a:r>
              <a:rPr lang="es-CO" sz="1400" dirty="0">
                <a:latin typeface="Arial"/>
                <a:cs typeface="Arial"/>
              </a:rPr>
              <a:t>Seguimiento compromisos sesión 3Q 2024</a:t>
            </a:r>
          </a:p>
          <a:p>
            <a:pPr marL="342900" lvl="0" indent="-342900" algn="just">
              <a:lnSpc>
                <a:spcPct val="107000"/>
              </a:lnSpc>
              <a:spcAft>
                <a:spcPts val="800"/>
              </a:spcAft>
              <a:buFont typeface="Arial" panose="020B0604020202020204" pitchFamily="34" charset="0"/>
              <a:buChar char="•"/>
            </a:pPr>
            <a:r>
              <a:rPr lang="es-CO" sz="1400" dirty="0">
                <a:latin typeface="Arial"/>
                <a:cs typeface="Arial"/>
              </a:rPr>
              <a:t>Socialización resultados de la encuesta de diagnóstico de la RAR Táctico y Operativo Digital Segmento Midstream</a:t>
            </a:r>
          </a:p>
          <a:p>
            <a:pPr marL="342900" lvl="0" indent="-342900" algn="just">
              <a:lnSpc>
                <a:spcPct val="107000"/>
              </a:lnSpc>
              <a:spcAft>
                <a:spcPts val="800"/>
              </a:spcAft>
              <a:buFont typeface="Arial" panose="020B0604020202020204" pitchFamily="34" charset="0"/>
              <a:buChar char="•"/>
            </a:pPr>
            <a:r>
              <a:rPr lang="es-CO" sz="1400" dirty="0">
                <a:latin typeface="Arial"/>
                <a:cs typeface="Arial"/>
              </a:rPr>
              <a:t>¿Qué hicimos en el último trimestre?</a:t>
            </a:r>
          </a:p>
          <a:p>
            <a:pPr marL="342900" lvl="0" indent="-342900" algn="just">
              <a:lnSpc>
                <a:spcPct val="107000"/>
              </a:lnSpc>
              <a:spcAft>
                <a:spcPts val="800"/>
              </a:spcAft>
              <a:buFont typeface="Arial" panose="020B0604020202020204" pitchFamily="34" charset="0"/>
              <a:buChar char="•"/>
            </a:pPr>
            <a:r>
              <a:rPr lang="es-CO" sz="1400" dirty="0">
                <a:latin typeface="Arial"/>
                <a:cs typeface="Arial"/>
              </a:rPr>
              <a:t>Temas a trabajar en el 4Q</a:t>
            </a:r>
          </a:p>
          <a:p>
            <a:pPr marL="171450" indent="-171450" algn="just">
              <a:buFont typeface="Arial" panose="020B0604020202020204" pitchFamily="34" charset="0"/>
              <a:buChar char="•"/>
            </a:pPr>
            <a:endParaRPr lang="es-ES" sz="1400" dirty="0">
              <a:latin typeface="Arial"/>
              <a:cs typeface="Arial"/>
            </a:endParaRPr>
          </a:p>
          <a:p>
            <a:pPr algn="just"/>
            <a:endParaRPr lang="es-ES" sz="1400" dirty="0">
              <a:latin typeface="Arial"/>
              <a:cs typeface="Arial"/>
            </a:endParaRPr>
          </a:p>
          <a:p>
            <a:pPr algn="just"/>
            <a:endParaRPr lang="es-ES" sz="1400" dirty="0">
              <a:latin typeface="Arial"/>
              <a:cs typeface="Arial"/>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p:txBody>
      </p:sp>
      <p:sp>
        <p:nvSpPr>
          <p:cNvPr id="8" name="Elipse 7">
            <a:extLst>
              <a:ext uri="{FF2B5EF4-FFF2-40B4-BE49-F238E27FC236}">
                <a16:creationId xmlns:a16="http://schemas.microsoft.com/office/drawing/2014/main" id="{1B1E84FA-A1C6-6FA7-428F-09B41CE745D7}"/>
              </a:ext>
            </a:extLst>
          </p:cNvPr>
          <p:cNvSpPr/>
          <p:nvPr/>
        </p:nvSpPr>
        <p:spPr>
          <a:xfrm>
            <a:off x="464752" y="1868067"/>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1">
                    <a:lumMod val="50000"/>
                  </a:schemeClr>
                </a:solidFill>
                <a:latin typeface="Arial"/>
                <a:cs typeface="Arial"/>
              </a:rPr>
              <a:t>1</a:t>
            </a:r>
            <a:endParaRPr lang="es-CO" sz="2000" b="1" dirty="0">
              <a:solidFill>
                <a:schemeClr val="accent1">
                  <a:lumMod val="50000"/>
                </a:schemeClr>
              </a:solidFill>
              <a:latin typeface="Arial"/>
              <a:cs typeface="Arial"/>
            </a:endParaRPr>
          </a:p>
        </p:txBody>
      </p:sp>
      <p:sp>
        <p:nvSpPr>
          <p:cNvPr id="9" name="Botón 1 fechas">
            <a:extLst>
              <a:ext uri="{FF2B5EF4-FFF2-40B4-BE49-F238E27FC236}">
                <a16:creationId xmlns:a16="http://schemas.microsoft.com/office/drawing/2014/main" id="{0AB04B62-EECE-9987-F424-1049BAD885DE}"/>
              </a:ext>
            </a:extLst>
          </p:cNvPr>
          <p:cNvSpPr/>
          <p:nvPr/>
        </p:nvSpPr>
        <p:spPr>
          <a:xfrm>
            <a:off x="632476" y="4641577"/>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600" dirty="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43887" y="4390016"/>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dirty="0">
              <a:solidFill>
                <a:schemeClr val="bg1"/>
              </a:solidFill>
              <a:latin typeface="Arial"/>
              <a:cs typeface="Arial"/>
            </a:endParaRPr>
          </a:p>
          <a:p>
            <a:pPr algn="ctr"/>
            <a:r>
              <a:rPr lang="es-ES_tradnl" b="1" dirty="0">
                <a:solidFill>
                  <a:schemeClr val="bg1"/>
                </a:solidFill>
                <a:latin typeface="Arial"/>
                <a:cs typeface="Arial"/>
              </a:rPr>
              <a:t>Participantes</a:t>
            </a:r>
          </a:p>
          <a:p>
            <a:pPr algn="ctr"/>
            <a:endParaRPr lang="es-ES_tradnl" sz="500" b="1" dirty="0">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45193" y="4271553"/>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1">
                    <a:lumMod val="75000"/>
                  </a:schemeClr>
                </a:solidFill>
                <a:latin typeface="Arial"/>
                <a:cs typeface="Arial"/>
              </a:rPr>
              <a:t>11</a:t>
            </a:r>
            <a:endParaRPr lang="es-CO" sz="2000" b="1" dirty="0">
              <a:solidFill>
                <a:schemeClr val="accent1">
                  <a:lumMod val="75000"/>
                </a:schemeClr>
              </a:solidFill>
              <a:latin typeface="Arial"/>
              <a:cs typeface="Arial"/>
            </a:endParaRP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4238" y="4390016"/>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2000505"/>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81" y="6130167"/>
            <a:ext cx="986189" cy="273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uplos - Soluciones integrales de compra">
            <a:extLst>
              <a:ext uri="{FF2B5EF4-FFF2-40B4-BE49-F238E27FC236}">
                <a16:creationId xmlns:a16="http://schemas.microsoft.com/office/drawing/2014/main" id="{60BE7834-BD92-E8FD-9FCF-CE7E2BE5EA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26" t="20173" r="52416" b="16895"/>
          <a:stretch/>
        </p:blipFill>
        <p:spPr bwMode="auto">
          <a:xfrm>
            <a:off x="2679939" y="5498747"/>
            <a:ext cx="868540" cy="439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499" b="13457"/>
          <a:stretch/>
        </p:blipFill>
        <p:spPr bwMode="auto">
          <a:xfrm>
            <a:off x="856669" y="5557880"/>
            <a:ext cx="1020363" cy="520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10"/>
          <a:srcRect l="10114" t="22231" r="11141" b="18252"/>
          <a:stretch/>
        </p:blipFill>
        <p:spPr>
          <a:xfrm>
            <a:off x="2732908" y="5960871"/>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30373" y="4977500"/>
            <a:ext cx="2656903" cy="923330"/>
          </a:xfrm>
          <a:prstGeom prst="rect">
            <a:avLst/>
          </a:prstGeom>
          <a:noFill/>
        </p:spPr>
        <p:txBody>
          <a:bodyPr wrap="square" lIns="91440" tIns="45720" rIns="91440" bIns="45720" rtlCol="0" anchor="t">
            <a:spAutoFit/>
          </a:bodyPr>
          <a:lstStyle/>
          <a:p>
            <a:pPr algn="ctr"/>
            <a:r>
              <a:rPr lang="es-ES" sz="1800" b="1" dirty="0">
                <a:solidFill>
                  <a:schemeClr val="accent1">
                    <a:lumMod val="50000"/>
                  </a:schemeClr>
                </a:solidFill>
                <a:latin typeface="Arial"/>
                <a:cs typeface="Arial"/>
              </a:rPr>
              <a:t>De las compañías del MID</a:t>
            </a:r>
          </a:p>
          <a:p>
            <a:pPr algn="ctr"/>
            <a:endParaRPr lang="es-CO" dirty="0"/>
          </a:p>
        </p:txBody>
      </p:sp>
      <p:sp>
        <p:nvSpPr>
          <p:cNvPr id="33" name="CuadroTexto 32">
            <a:extLst>
              <a:ext uri="{FF2B5EF4-FFF2-40B4-BE49-F238E27FC236}">
                <a16:creationId xmlns:a16="http://schemas.microsoft.com/office/drawing/2014/main" id="{7A64C8AF-576E-6859-E694-25AD5C4CDBE1}"/>
              </a:ext>
            </a:extLst>
          </p:cNvPr>
          <p:cNvSpPr txBox="1"/>
          <p:nvPr/>
        </p:nvSpPr>
        <p:spPr>
          <a:xfrm>
            <a:off x="1222279" y="2951043"/>
            <a:ext cx="1826948" cy="338554"/>
          </a:xfrm>
          <a:prstGeom prst="rect">
            <a:avLst/>
          </a:prstGeom>
          <a:noFill/>
        </p:spPr>
        <p:txBody>
          <a:bodyPr wrap="square">
            <a:spAutoFit/>
          </a:bodyPr>
          <a:lstStyle/>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19.09.2024</a:t>
            </a:r>
            <a:endParaRPr lang="es-CO" sz="1600" dirty="0">
              <a:solidFill>
                <a:schemeClr val="tx1"/>
              </a:solidFill>
              <a:latin typeface="Arial" panose="020B0604020202020204" pitchFamily="34" charset="0"/>
              <a:cs typeface="Arial" panose="020B0604020202020204" pitchFamily="34" charset="0"/>
            </a:endParaRPr>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2578286"/>
            <a:ext cx="1771109" cy="369332"/>
          </a:xfrm>
          <a:prstGeom prst="rect">
            <a:avLst/>
          </a:prstGeom>
          <a:noFill/>
        </p:spPr>
        <p:txBody>
          <a:bodyPr wrap="square" lIns="91440" tIns="45720" rIns="91440" bIns="45720" rtlCol="0" anchor="t">
            <a:spAutoFit/>
          </a:bodyPr>
          <a:lstStyle/>
          <a:p>
            <a:r>
              <a:rPr lang="es-CO" b="1" dirty="0">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80668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5">
                    <a:lumMod val="50000"/>
                  </a:schemeClr>
                </a:solidFill>
                <a:latin typeface="Arial" panose="020B0604020202020204" pitchFamily="34" charset="0"/>
                <a:cs typeface="Arial" panose="020B0604020202020204" pitchFamily="34" charset="0"/>
              </a:rPr>
              <a:t>4</a:t>
            </a: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00759" y="1937553"/>
            <a:ext cx="523221" cy="523221"/>
          </a:xfrm>
          <a:prstGeom prst="rect">
            <a:avLst/>
          </a:prstGeom>
        </p:spPr>
      </p:pic>
      <p:sp>
        <p:nvSpPr>
          <p:cNvPr id="2" name="Rectángulo: esquinas redondeadas 1">
            <a:extLst>
              <a:ext uri="{FF2B5EF4-FFF2-40B4-BE49-F238E27FC236}">
                <a16:creationId xmlns:a16="http://schemas.microsoft.com/office/drawing/2014/main" id="{96E2F0EA-DA64-55DC-18B5-44B8C5797B34}"/>
              </a:ext>
            </a:extLst>
          </p:cNvPr>
          <p:cNvSpPr/>
          <p:nvPr/>
        </p:nvSpPr>
        <p:spPr>
          <a:xfrm>
            <a:off x="418995" y="1073163"/>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Digital</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2" name="CuadroTexto 11">
            <a:extLst>
              <a:ext uri="{FF2B5EF4-FFF2-40B4-BE49-F238E27FC236}">
                <a16:creationId xmlns:a16="http://schemas.microsoft.com/office/drawing/2014/main" id="{172986D4-EABC-3563-8EA3-E60FE8784F34}"/>
              </a:ext>
            </a:extLst>
          </p:cNvPr>
          <p:cNvSpPr txBox="1"/>
          <p:nvPr/>
        </p:nvSpPr>
        <p:spPr>
          <a:xfrm>
            <a:off x="397371" y="50047"/>
            <a:ext cx="11047959" cy="1015663"/>
          </a:xfrm>
          <a:prstGeom prst="rect">
            <a:avLst/>
          </a:prstGeom>
          <a:noFill/>
        </p:spPr>
        <p:txBody>
          <a:bodyPr wrap="square" lIns="91440" tIns="45720" rIns="91440" bIns="45720" rtlCol="0" anchor="t">
            <a:spAutoFit/>
          </a:bodyPr>
          <a:lstStyle/>
          <a:p>
            <a:pPr algn="l" rtl="0" fontAlgn="base"/>
            <a:r>
              <a:rPr lang="es-ES" sz="2000" b="1" i="0" u="none" strike="noStrike" dirty="0">
                <a:solidFill>
                  <a:srgbClr val="1E4E79"/>
                </a:solidFill>
                <a:effectLst/>
                <a:latin typeface="Arial"/>
                <a:cs typeface="Arial"/>
              </a:rPr>
              <a:t>Avances Sinergia Filiales Segmento Midstream- (RAR- Alineación y relacionamiento táctico y operativo Digital- Segmento Midstream)</a:t>
            </a:r>
          </a:p>
          <a:p>
            <a:pPr algn="l" rtl="0" fontAlgn="base"/>
            <a:r>
              <a:rPr lang="en-US" sz="2000" b="0" i="0" dirty="0">
                <a:solidFill>
                  <a:srgbClr val="1E4E79"/>
                </a:solidFill>
                <a:effectLst/>
                <a:latin typeface="Arial"/>
                <a:cs typeface="Arial"/>
              </a:rPr>
              <a:t>​</a:t>
            </a:r>
            <a:r>
              <a:rPr lang="es-ES" b="1" dirty="0">
                <a:solidFill>
                  <a:schemeClr val="bg1">
                    <a:lumMod val="50000"/>
                  </a:schemeClr>
                </a:solidFill>
                <a:latin typeface="Arial"/>
                <a:cs typeface="Arial"/>
              </a:rPr>
              <a:t>Macroproceso Digital</a:t>
            </a:r>
            <a:endParaRPr lang="en-US" b="1" i="0" dirty="0">
              <a:solidFill>
                <a:schemeClr val="bg1">
                  <a:lumMod val="50000"/>
                </a:schemeClr>
              </a:solidFill>
              <a:effectLst/>
              <a:highlight>
                <a:srgbClr val="FFFF00"/>
              </a:highlight>
              <a:latin typeface="Segoe UI" panose="020B0502040204020203" pitchFamily="34" charset="0"/>
            </a:endParaRPr>
          </a:p>
        </p:txBody>
      </p:sp>
    </p:spTree>
    <p:extLst>
      <p:ext uri="{BB962C8B-B14F-4D97-AF65-F5344CB8AC3E}">
        <p14:creationId xmlns:p14="http://schemas.microsoft.com/office/powerpoint/2010/main" val="9070085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42" presetClass="exit" presetSubtype="0" fill="hold" grpId="1" nodeType="withEffect" nodePh="1">
                                  <p:stCondLst>
                                    <p:cond delay="0"/>
                                  </p:stCondLst>
                                  <p:endCondLst>
                                    <p:cond evt="begin" delay="0">
                                      <p:tn val="10"/>
                                    </p:cond>
                                  </p:endCondLst>
                                  <p:childTnLst>
                                    <p:animEffect transition="out" filter="fade">
                                      <p:cBhvr>
                                        <p:cTn id="11" dur="250"/>
                                        <p:tgtEl>
                                          <p:spTgt spid="18"/>
                                        </p:tgtEl>
                                      </p:cBhvr>
                                    </p:animEffect>
                                    <p:anim calcmode="lin" valueType="num">
                                      <p:cBhvr>
                                        <p:cTn id="12" dur="250"/>
                                        <p:tgtEl>
                                          <p:spTgt spid="18"/>
                                        </p:tgtEl>
                                        <p:attrNameLst>
                                          <p:attrName>ppt_x</p:attrName>
                                        </p:attrNameLst>
                                      </p:cBhvr>
                                      <p:tavLst>
                                        <p:tav tm="0">
                                          <p:val>
                                            <p:strVal val="ppt_x"/>
                                          </p:val>
                                        </p:tav>
                                        <p:tav tm="100000">
                                          <p:val>
                                            <p:strVal val="ppt_x"/>
                                          </p:val>
                                        </p:tav>
                                      </p:tavLst>
                                    </p:anim>
                                    <p:anim calcmode="lin" valueType="num">
                                      <p:cBhvr>
                                        <p:cTn id="13" dur="250"/>
                                        <p:tgtEl>
                                          <p:spTgt spid="18"/>
                                        </p:tgtEl>
                                        <p:attrNameLst>
                                          <p:attrName>ppt_y</p:attrName>
                                        </p:attrNameLst>
                                      </p:cBhvr>
                                      <p:tavLst>
                                        <p:tav tm="0">
                                          <p:val>
                                            <p:strVal val="ppt_y"/>
                                          </p:val>
                                        </p:tav>
                                        <p:tav tm="100000">
                                          <p:val>
                                            <p:strVal val="ppt_y+.1"/>
                                          </p:val>
                                        </p:tav>
                                      </p:tavLst>
                                    </p:anim>
                                    <p:set>
                                      <p:cBhvr>
                                        <p:cTn id="14" dur="1" fill="hold">
                                          <p:stCondLst>
                                            <p:cond delay="24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66881" y="2860816"/>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algn="ctr" defTabSz="914217">
              <a:defRPr/>
            </a:pPr>
            <a:endParaRPr lang="en-US" b="1" dirty="0">
              <a:solidFill>
                <a:schemeClr val="bg1"/>
              </a:solidFill>
              <a:latin typeface="Arial" panose="020B0604020202020204" pitchFamily="34" charset="0"/>
              <a:cs typeface="Arial" panose="020B0604020202020204" pitchFamily="34" charset="0"/>
            </a:endParaRPr>
          </a:p>
        </p:txBody>
      </p:sp>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66879" y="5350845"/>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algn="ctr"/>
            <a:endParaRPr lang="es-ES_tradnl" sz="18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58518" y="1470676"/>
            <a:ext cx="11281765" cy="840201"/>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Digital</a:t>
            </a:r>
            <a:r>
              <a:rPr lang="es-ES" sz="1600" dirty="0">
                <a:solidFill>
                  <a:schemeClr val="tx1">
                    <a:lumMod val="95000"/>
                    <a:lumOff val="5000"/>
                  </a:schemeClr>
                </a:solidFill>
                <a:latin typeface="Arial"/>
                <a:cs typeface="Arial"/>
              </a:rPr>
              <a:t>, ,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hemos adelantado las siguientes acciones:</a:t>
            </a:r>
            <a:endParaRPr lang="es-CO" sz="1600" dirty="0">
              <a:solidFill>
                <a:schemeClr val="tx1">
                  <a:lumMod val="95000"/>
                  <a:lumOff val="5000"/>
                </a:schemeClr>
              </a:solidFill>
              <a:latin typeface="Arial"/>
              <a:cs typeface="Arial"/>
            </a:endParaRPr>
          </a:p>
        </p:txBody>
      </p:sp>
      <p:sp>
        <p:nvSpPr>
          <p:cNvPr id="7" name="Elipse 6">
            <a:extLst>
              <a:ext uri="{FF2B5EF4-FFF2-40B4-BE49-F238E27FC236}">
                <a16:creationId xmlns:a16="http://schemas.microsoft.com/office/drawing/2014/main" id="{6FE16F3F-E937-9211-C630-596AD295E00D}"/>
              </a:ext>
            </a:extLst>
          </p:cNvPr>
          <p:cNvSpPr/>
          <p:nvPr/>
        </p:nvSpPr>
        <p:spPr>
          <a:xfrm>
            <a:off x="394670" y="2790750"/>
            <a:ext cx="1272209" cy="1254705"/>
          </a:xfrm>
          <a:prstGeom prst="ellipse">
            <a:avLst/>
          </a:prstGeom>
          <a:solidFill>
            <a:schemeClr val="bg1"/>
          </a:solidFill>
          <a:ln w="57150">
            <a:solidFill>
              <a:schemeClr val="accent1">
                <a:lumMod val="50000"/>
              </a:schemeClr>
            </a:solidFill>
          </a:ln>
          <a:effectLst/>
        </p:spPr>
        <p:txBody>
          <a:bodyPr wrap="none" anchor="ctr"/>
          <a:lstStyle/>
          <a:p>
            <a:pPr algn="ctr" defTabSz="914217"/>
            <a:endParaRPr lang="es-CO" dirty="0">
              <a:solidFill>
                <a:schemeClr val="bg1"/>
              </a:solidFill>
              <a:latin typeface="Arial" panose="020B0604020202020204" pitchFamily="34" charset="0"/>
              <a:cs typeface="Arial" panose="020B0604020202020204" pitchFamily="34" charset="0"/>
            </a:endParaRPr>
          </a:p>
        </p:txBody>
      </p:sp>
      <p:sp>
        <p:nvSpPr>
          <p:cNvPr id="15" name="Elipse 14">
            <a:extLst>
              <a:ext uri="{FF2B5EF4-FFF2-40B4-BE49-F238E27FC236}">
                <a16:creationId xmlns:a16="http://schemas.microsoft.com/office/drawing/2014/main" id="{72F1B9A6-10FD-C969-C079-A461656B6FB1}"/>
              </a:ext>
            </a:extLst>
          </p:cNvPr>
          <p:cNvSpPr/>
          <p:nvPr/>
        </p:nvSpPr>
        <p:spPr>
          <a:xfrm>
            <a:off x="394671" y="5221084"/>
            <a:ext cx="1272209" cy="1254705"/>
          </a:xfrm>
          <a:prstGeom prst="ellipse">
            <a:avLst/>
          </a:prstGeom>
          <a:solidFill>
            <a:schemeClr val="bg1"/>
          </a:solidFill>
          <a:ln w="57150">
            <a:solidFill>
              <a:srgbClr val="C7DE27"/>
            </a:solidFill>
          </a:ln>
          <a:effectLst/>
        </p:spPr>
        <p:txBody>
          <a:bodyPr wrap="none" anchor="ctr"/>
          <a:lstStyle/>
          <a:p>
            <a:pPr algn="ctr" defTabSz="914217"/>
            <a:endParaRPr lang="es-CO" dirty="0">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2"/>
          <a:stretch>
            <a:fillRect/>
          </a:stretch>
        </p:blipFill>
        <p:spPr>
          <a:xfrm>
            <a:off x="679592" y="5497253"/>
            <a:ext cx="702365" cy="702365"/>
          </a:xfrm>
          <a:prstGeom prst="rect">
            <a:avLst/>
          </a:prstGeom>
        </p:spPr>
      </p:pic>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3"/>
          <a:stretch>
            <a:fillRect/>
          </a:stretch>
        </p:blipFill>
        <p:spPr>
          <a:xfrm>
            <a:off x="636155" y="2985503"/>
            <a:ext cx="870491" cy="870491"/>
          </a:xfrm>
          <a:prstGeom prst="rect">
            <a:avLst/>
          </a:prstGeom>
        </p:spPr>
      </p:pic>
      <p:sp>
        <p:nvSpPr>
          <p:cNvPr id="22" name="CuadroTexto 21">
            <a:extLst>
              <a:ext uri="{FF2B5EF4-FFF2-40B4-BE49-F238E27FC236}">
                <a16:creationId xmlns:a16="http://schemas.microsoft.com/office/drawing/2014/main" id="{CC2DD932-1475-4612-B09D-DFCDCAC6105C}"/>
              </a:ext>
            </a:extLst>
          </p:cNvPr>
          <p:cNvSpPr txBox="1"/>
          <p:nvPr/>
        </p:nvSpPr>
        <p:spPr>
          <a:xfrm>
            <a:off x="5162359" y="2470246"/>
            <a:ext cx="6387497" cy="523220"/>
          </a:xfrm>
          <a:prstGeom prst="rect">
            <a:avLst/>
          </a:prstGeom>
          <a:solidFill>
            <a:schemeClr val="accent1">
              <a:lumMod val="20000"/>
              <a:lumOff val="80000"/>
            </a:schemeClr>
          </a:solidFill>
        </p:spPr>
        <p:txBody>
          <a:bodyPr wrap="square" lIns="91440" tIns="45720" rIns="91440" bIns="45720" rtlCol="0" anchor="t">
            <a:spAutoFit/>
          </a:bodyPr>
          <a:lstStyle/>
          <a:p>
            <a:pPr algn="just" fontAlgn="base"/>
            <a:r>
              <a:rPr lang="es-ES" sz="1400" b="1" dirty="0">
                <a:latin typeface="Arial"/>
                <a:cs typeface="Arial"/>
              </a:rPr>
              <a:t>Revisión </a:t>
            </a:r>
            <a:r>
              <a:rPr lang="es-ES" sz="1400" dirty="0">
                <a:latin typeface="Arial"/>
                <a:cs typeface="Arial"/>
              </a:rPr>
              <a:t>de estrategia para contrato de soporte de aplicaciones SAP y No SAP.</a:t>
            </a:r>
            <a:endParaRPr lang="es-CO" sz="1400" dirty="0">
              <a:latin typeface="Arial"/>
              <a:cs typeface="Arial"/>
            </a:endParaRPr>
          </a:p>
        </p:txBody>
      </p:sp>
      <p:sp>
        <p:nvSpPr>
          <p:cNvPr id="28" name="CuadroTexto 27">
            <a:extLst>
              <a:ext uri="{FF2B5EF4-FFF2-40B4-BE49-F238E27FC236}">
                <a16:creationId xmlns:a16="http://schemas.microsoft.com/office/drawing/2014/main" id="{8FA66521-40AC-C500-9EF2-C885EB088193}"/>
              </a:ext>
            </a:extLst>
          </p:cNvPr>
          <p:cNvSpPr txBox="1"/>
          <p:nvPr/>
        </p:nvSpPr>
        <p:spPr>
          <a:xfrm>
            <a:off x="5183912" y="3169204"/>
            <a:ext cx="6387497" cy="307777"/>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ES" sz="1400" b="1" dirty="0">
                <a:latin typeface="Arial"/>
                <a:cs typeface="Arial"/>
              </a:rPr>
              <a:t>Revisión </a:t>
            </a:r>
            <a:r>
              <a:rPr lang="es-ES" sz="1400" dirty="0">
                <a:latin typeface="Arial"/>
                <a:cs typeface="Arial"/>
              </a:rPr>
              <a:t>impactos cambios Tenant de Ecopetrol. </a:t>
            </a:r>
            <a:endParaRPr lang="es-MX" sz="1400" dirty="0">
              <a:latin typeface="Arial" panose="020B0604020202020204" pitchFamily="34" charset="0"/>
              <a:cs typeface="Arial" panose="020B0604020202020204" pitchFamily="34" charset="0"/>
            </a:endParaRPr>
          </a:p>
        </p:txBody>
      </p:sp>
      <p:cxnSp>
        <p:nvCxnSpPr>
          <p:cNvPr id="32" name="Conector: angular 31">
            <a:extLst>
              <a:ext uri="{FF2B5EF4-FFF2-40B4-BE49-F238E27FC236}">
                <a16:creationId xmlns:a16="http://schemas.microsoft.com/office/drawing/2014/main" id="{DD0CA449-8787-3346-DA7B-1DD7CAB11D6F}"/>
              </a:ext>
            </a:extLst>
          </p:cNvPr>
          <p:cNvCxnSpPr>
            <a:cxnSpLocks/>
            <a:stCxn id="20" idx="12"/>
            <a:endCxn id="22" idx="1"/>
          </p:cNvCxnSpPr>
          <p:nvPr/>
        </p:nvCxnSpPr>
        <p:spPr>
          <a:xfrm flipV="1">
            <a:off x="4280197" y="2731856"/>
            <a:ext cx="882162" cy="626087"/>
          </a:xfrm>
          <a:prstGeom prst="bentConnector3">
            <a:avLst>
              <a:gd name="adj1" fmla="val 5000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4F1E7F24-0FC8-D2CA-C2F0-B82D05FB97C6}"/>
              </a:ext>
            </a:extLst>
          </p:cNvPr>
          <p:cNvSpPr txBox="1"/>
          <p:nvPr/>
        </p:nvSpPr>
        <p:spPr>
          <a:xfrm>
            <a:off x="1815137" y="3034777"/>
            <a:ext cx="2613571" cy="646331"/>
          </a:xfrm>
          <a:prstGeom prst="rect">
            <a:avLst/>
          </a:prstGeom>
          <a:noFill/>
        </p:spPr>
        <p:txBody>
          <a:bodyPr wrap="square">
            <a:spAutoFit/>
          </a:bodyPr>
          <a:lstStyle/>
          <a:p>
            <a:pPr algn="ctr" defTabSz="914217">
              <a:defRPr/>
            </a:pPr>
            <a:r>
              <a:rPr lang="es-ES_tradnl" sz="1800" b="1" dirty="0">
                <a:solidFill>
                  <a:schemeClr val="bg1"/>
                </a:solidFill>
                <a:latin typeface="Arial" panose="020B0604020202020204" pitchFamily="34" charset="0"/>
                <a:cs typeface="Arial" panose="020B0604020202020204" pitchFamily="34" charset="0"/>
              </a:rPr>
              <a:t>Para el siguiente Q </a:t>
            </a:r>
          </a:p>
          <a:p>
            <a:pPr algn="ctr" defTabSz="914217">
              <a:defRPr/>
            </a:pPr>
            <a:r>
              <a:rPr lang="es-ES_tradnl" sz="1800" b="1" dirty="0">
                <a:solidFill>
                  <a:schemeClr val="bg1"/>
                </a:solidFill>
                <a:latin typeface="Arial" panose="020B0604020202020204" pitchFamily="34" charset="0"/>
                <a:cs typeface="Arial" panose="020B0604020202020204" pitchFamily="34" charset="0"/>
              </a:rPr>
              <a:t>Esperamos:</a:t>
            </a:r>
            <a:endParaRPr lang="en-US" b="1" dirty="0">
              <a:solidFill>
                <a:schemeClr val="bg1"/>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1CFB37C9-5A65-FBB0-B32C-90FB67065009}"/>
              </a:ext>
            </a:extLst>
          </p:cNvPr>
          <p:cNvSpPr txBox="1"/>
          <p:nvPr/>
        </p:nvSpPr>
        <p:spPr>
          <a:xfrm>
            <a:off x="2103371" y="5539666"/>
            <a:ext cx="2037102" cy="646331"/>
          </a:xfrm>
          <a:prstGeom prst="rect">
            <a:avLst/>
          </a:prstGeom>
          <a:noFill/>
        </p:spPr>
        <p:txBody>
          <a:bodyPr wrap="square">
            <a:spAutoFit/>
          </a:bodyPr>
          <a:lstStyle/>
          <a:p>
            <a:pPr algn="ctr"/>
            <a:r>
              <a:rPr lang="es-ES_tradnl" sz="1800" b="1" dirty="0">
                <a:solidFill>
                  <a:schemeClr val="accent1">
                    <a:lumMod val="50000"/>
                  </a:schemeClr>
                </a:solidFill>
                <a:latin typeface="Arial" panose="020B0604020202020204" pitchFamily="34" charset="0"/>
                <a:cs typeface="Arial" panose="020B0604020202020204" pitchFamily="34" charset="0"/>
              </a:rPr>
              <a:t>Sinergias</a:t>
            </a:r>
          </a:p>
          <a:p>
            <a:pPr algn="ctr"/>
            <a:r>
              <a:rPr lang="es-ES_tradnl" sz="1800" b="1" dirty="0">
                <a:solidFill>
                  <a:schemeClr val="accent1">
                    <a:lumMod val="50000"/>
                  </a:schemeClr>
                </a:solidFill>
                <a:latin typeface="Arial" panose="020B0604020202020204" pitchFamily="34" charset="0"/>
                <a:cs typeface="Arial" panose="020B0604020202020204" pitchFamily="34" charset="0"/>
              </a:rPr>
              <a:t> logradas:</a:t>
            </a:r>
          </a:p>
        </p:txBody>
      </p:sp>
      <p:sp>
        <p:nvSpPr>
          <p:cNvPr id="51" name="CuadroTexto 50">
            <a:extLst>
              <a:ext uri="{FF2B5EF4-FFF2-40B4-BE49-F238E27FC236}">
                <a16:creationId xmlns:a16="http://schemas.microsoft.com/office/drawing/2014/main" id="{9F9B9320-B7DE-53B9-1979-9E4A8349E6DD}"/>
              </a:ext>
            </a:extLst>
          </p:cNvPr>
          <p:cNvSpPr txBox="1"/>
          <p:nvPr/>
        </p:nvSpPr>
        <p:spPr>
          <a:xfrm>
            <a:off x="5152786" y="4563699"/>
            <a:ext cx="6387497" cy="523220"/>
          </a:xfrm>
          <a:prstGeom prst="rect">
            <a:avLst/>
          </a:prstGeom>
          <a:solidFill>
            <a:srgbClr val="EDF4B6"/>
          </a:solidFill>
          <a:ln>
            <a:noFill/>
          </a:ln>
        </p:spPr>
        <p:txBody>
          <a:bodyPr wrap="square" lIns="91440" tIns="45720" rIns="91440" bIns="45720" rtlCol="0" anchor="t">
            <a:spAutoFit/>
          </a:bodyPr>
          <a:lstStyle/>
          <a:p>
            <a:pPr algn="just" fontAlgn="base"/>
            <a:r>
              <a:rPr lang="es-ES" sz="1400" b="1" dirty="0">
                <a:latin typeface="Arial"/>
                <a:cs typeface="Arial"/>
              </a:rPr>
              <a:t>Abordar </a:t>
            </a:r>
            <a:r>
              <a:rPr lang="es-ES" sz="1400" dirty="0">
                <a:latin typeface="Arial"/>
                <a:cs typeface="Arial"/>
              </a:rPr>
              <a:t>y gestionar de manera efectiva los servicios transversales a las filiales.</a:t>
            </a:r>
          </a:p>
        </p:txBody>
      </p:sp>
      <p:sp>
        <p:nvSpPr>
          <p:cNvPr id="53" name="CuadroTexto 52">
            <a:extLst>
              <a:ext uri="{FF2B5EF4-FFF2-40B4-BE49-F238E27FC236}">
                <a16:creationId xmlns:a16="http://schemas.microsoft.com/office/drawing/2014/main" id="{B0F16857-EE71-E860-24CA-372D706C6ADC}"/>
              </a:ext>
            </a:extLst>
          </p:cNvPr>
          <p:cNvSpPr txBox="1"/>
          <p:nvPr/>
        </p:nvSpPr>
        <p:spPr>
          <a:xfrm>
            <a:off x="5156200" y="5178380"/>
            <a:ext cx="6399813" cy="738664"/>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ES" dirty="0">
                <a:latin typeface="Arial"/>
                <a:cs typeface="Arial"/>
              </a:rPr>
              <a:t>C</a:t>
            </a:r>
            <a:r>
              <a:rPr lang="es-ES" sz="1400" dirty="0">
                <a:latin typeface="Arial"/>
                <a:cs typeface="Arial"/>
              </a:rPr>
              <a:t>ompartir </a:t>
            </a:r>
            <a:r>
              <a:rPr lang="es-ES" sz="1400" b="0" dirty="0">
                <a:latin typeface="Arial"/>
                <a:cs typeface="Arial"/>
              </a:rPr>
              <a:t>con las filiales del </a:t>
            </a:r>
            <a:r>
              <a:rPr lang="es-ES" b="0" dirty="0">
                <a:latin typeface="Arial"/>
                <a:cs typeface="Arial"/>
              </a:rPr>
              <a:t>Segmento</a:t>
            </a:r>
            <a:r>
              <a:rPr lang="es-ES" sz="1400" b="0" dirty="0">
                <a:latin typeface="Arial"/>
                <a:cs typeface="Arial"/>
              </a:rPr>
              <a:t> los lineamientos transversales con el fin de asegurar que todos estemos alineados y enfocados en las metas comunes. </a:t>
            </a:r>
          </a:p>
        </p:txBody>
      </p:sp>
      <p:cxnSp>
        <p:nvCxnSpPr>
          <p:cNvPr id="55" name="Conector: angular 54">
            <a:extLst>
              <a:ext uri="{FF2B5EF4-FFF2-40B4-BE49-F238E27FC236}">
                <a16:creationId xmlns:a16="http://schemas.microsoft.com/office/drawing/2014/main" id="{74184E8E-6500-5C8A-BA39-45E064E42D33}"/>
              </a:ext>
            </a:extLst>
          </p:cNvPr>
          <p:cNvCxnSpPr>
            <a:cxnSpLocks/>
          </p:cNvCxnSpPr>
          <p:nvPr/>
        </p:nvCxnSpPr>
        <p:spPr>
          <a:xfrm flipV="1">
            <a:off x="4236759" y="4986498"/>
            <a:ext cx="872588" cy="804480"/>
          </a:xfrm>
          <a:prstGeom prst="bentConnector3">
            <a:avLst>
              <a:gd name="adj1" fmla="val 48485"/>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309FA663-21BC-B67E-7D9F-3581CD626386}"/>
              </a:ext>
            </a:extLst>
          </p:cNvPr>
          <p:cNvCxnSpPr>
            <a:cxnSpLocks/>
          </p:cNvCxnSpPr>
          <p:nvPr/>
        </p:nvCxnSpPr>
        <p:spPr>
          <a:xfrm>
            <a:off x="4665270" y="6185997"/>
            <a:ext cx="497089"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F84E6964-4FC2-627A-A522-449EB7FF1732}"/>
              </a:ext>
            </a:extLst>
          </p:cNvPr>
          <p:cNvCxnSpPr/>
          <p:nvPr/>
        </p:nvCxnSpPr>
        <p:spPr>
          <a:xfrm>
            <a:off x="4656392" y="5790978"/>
            <a:ext cx="0" cy="408640"/>
          </a:xfrm>
          <a:prstGeom prst="line">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A81551E3-4D56-AA2C-3BBA-AE868F905656}"/>
              </a:ext>
            </a:extLst>
          </p:cNvPr>
          <p:cNvSpPr txBox="1"/>
          <p:nvPr/>
        </p:nvSpPr>
        <p:spPr>
          <a:xfrm>
            <a:off x="258518" y="245068"/>
            <a:ext cx="11047959" cy="984885"/>
          </a:xfrm>
          <a:prstGeom prst="rect">
            <a:avLst/>
          </a:prstGeom>
          <a:noFill/>
        </p:spPr>
        <p:txBody>
          <a:bodyPr wrap="square" lIns="91440" tIns="45720" rIns="91440" bIns="45720" rtlCol="0" anchor="t">
            <a:spAutoFit/>
          </a:bodyPr>
          <a:lstStyle/>
          <a:p>
            <a:pPr algn="l" rtl="0" fontAlgn="base"/>
            <a:r>
              <a:rPr lang="es-ES" sz="2000" b="1" i="0" u="none" strike="noStrike" dirty="0">
                <a:solidFill>
                  <a:srgbClr val="1E4E79"/>
                </a:solidFill>
                <a:effectLst/>
                <a:latin typeface="Arial"/>
                <a:cs typeface="Arial"/>
              </a:rPr>
              <a:t>Avances Sinergia Filiales Segmento Midstream- (RAR- Alineación y relacionamiento táctico y operativo Digital- Segmento Midstream)</a:t>
            </a:r>
          </a:p>
          <a:p>
            <a:pPr algn="l" rtl="0" fontAlgn="base"/>
            <a:r>
              <a:rPr lang="en-US" b="0" i="0" dirty="0">
                <a:solidFill>
                  <a:srgbClr val="1E4E79"/>
                </a:solidFill>
                <a:effectLst/>
                <a:latin typeface="Arial"/>
                <a:cs typeface="Arial"/>
              </a:rPr>
              <a:t>​</a:t>
            </a:r>
            <a:r>
              <a:rPr lang="es-ES" b="1" dirty="0">
                <a:solidFill>
                  <a:schemeClr val="bg1">
                    <a:lumMod val="50000"/>
                  </a:schemeClr>
                </a:solidFill>
                <a:latin typeface="Arial"/>
                <a:cs typeface="Arial"/>
              </a:rPr>
              <a:t>Macroproceso Digital</a:t>
            </a:r>
            <a:endParaRPr lang="en-US" b="1" i="0" dirty="0">
              <a:solidFill>
                <a:schemeClr val="bg1">
                  <a:lumMod val="50000"/>
                </a:schemeClr>
              </a:solidFill>
              <a:effectLst/>
              <a:highlight>
                <a:srgbClr val="FFFF00"/>
              </a:highlight>
              <a:latin typeface="Segoe UI" panose="020B0502040204020203" pitchFamily="34" charset="0"/>
            </a:endParaRPr>
          </a:p>
        </p:txBody>
      </p:sp>
      <p:sp>
        <p:nvSpPr>
          <p:cNvPr id="2" name="CuadroTexto 1">
            <a:extLst>
              <a:ext uri="{FF2B5EF4-FFF2-40B4-BE49-F238E27FC236}">
                <a16:creationId xmlns:a16="http://schemas.microsoft.com/office/drawing/2014/main" id="{8307F575-8401-C796-7188-47646631B07D}"/>
              </a:ext>
            </a:extLst>
          </p:cNvPr>
          <p:cNvSpPr txBox="1"/>
          <p:nvPr/>
        </p:nvSpPr>
        <p:spPr>
          <a:xfrm>
            <a:off x="5177753" y="5970763"/>
            <a:ext cx="6399813" cy="738664"/>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ES" sz="1400" dirty="0">
                <a:latin typeface="Arial"/>
                <a:cs typeface="Arial"/>
              </a:rPr>
              <a:t>Establecer </a:t>
            </a:r>
            <a:r>
              <a:rPr lang="es-ES" sz="1400" b="0" dirty="0">
                <a:latin typeface="Arial"/>
                <a:cs typeface="Arial"/>
              </a:rPr>
              <a:t>una comunicación directa y fluida con cada uno de los responsables de cada una de las filiales para abordar de manera más eficiente los temas.</a:t>
            </a:r>
          </a:p>
        </p:txBody>
      </p:sp>
      <p:sp>
        <p:nvSpPr>
          <p:cNvPr id="4" name="CuadroTexto 3">
            <a:extLst>
              <a:ext uri="{FF2B5EF4-FFF2-40B4-BE49-F238E27FC236}">
                <a16:creationId xmlns:a16="http://schemas.microsoft.com/office/drawing/2014/main" id="{0D37D5FE-36EF-AC25-6388-37B6B6CF1C19}"/>
              </a:ext>
            </a:extLst>
          </p:cNvPr>
          <p:cNvSpPr txBox="1"/>
          <p:nvPr/>
        </p:nvSpPr>
        <p:spPr>
          <a:xfrm>
            <a:off x="5162359" y="3617427"/>
            <a:ext cx="6387497" cy="523220"/>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ES" sz="1400" b="1" dirty="0">
                <a:latin typeface="Arial"/>
                <a:cs typeface="Arial"/>
              </a:rPr>
              <a:t>Revisión </a:t>
            </a:r>
            <a:r>
              <a:rPr lang="es-ES" sz="1400" dirty="0">
                <a:latin typeface="Arial"/>
                <a:cs typeface="Arial"/>
              </a:rPr>
              <a:t>de las ventajas en el modelo del sistema de control en las estaciones, ciberseguridad de TO y Medición de Indicadores TO.</a:t>
            </a:r>
            <a:endParaRPr lang="es-MX" sz="1400" dirty="0">
              <a:latin typeface="Arial" panose="020B0604020202020204" pitchFamily="34" charset="0"/>
              <a:cs typeface="Arial" panose="020B0604020202020204" pitchFamily="34" charset="0"/>
            </a:endParaRPr>
          </a:p>
        </p:txBody>
      </p:sp>
      <p:cxnSp>
        <p:nvCxnSpPr>
          <p:cNvPr id="44" name="Conector recto de flecha 43">
            <a:extLst>
              <a:ext uri="{FF2B5EF4-FFF2-40B4-BE49-F238E27FC236}">
                <a16:creationId xmlns:a16="http://schemas.microsoft.com/office/drawing/2014/main" id="{10D224EC-0B7C-9322-865D-CBAF760F63A3}"/>
              </a:ext>
            </a:extLst>
          </p:cNvPr>
          <p:cNvCxnSpPr/>
          <p:nvPr/>
        </p:nvCxnSpPr>
        <p:spPr>
          <a:xfrm>
            <a:off x="4733677" y="3357942"/>
            <a:ext cx="444076"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9B51E462-2EE5-D920-377F-CD1430BE0232}"/>
              </a:ext>
            </a:extLst>
          </p:cNvPr>
          <p:cNvCxnSpPr/>
          <p:nvPr/>
        </p:nvCxnSpPr>
        <p:spPr>
          <a:xfrm>
            <a:off x="4656392" y="5556375"/>
            <a:ext cx="444076"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38" name="Conector: angular 37">
            <a:extLst>
              <a:ext uri="{FF2B5EF4-FFF2-40B4-BE49-F238E27FC236}">
                <a16:creationId xmlns:a16="http://schemas.microsoft.com/office/drawing/2014/main" id="{81141818-11CB-6140-26F9-ABAAC1840BD0}"/>
              </a:ext>
            </a:extLst>
          </p:cNvPr>
          <p:cNvCxnSpPr>
            <a:cxnSpLocks/>
            <a:endCxn id="4" idx="1"/>
          </p:cNvCxnSpPr>
          <p:nvPr/>
        </p:nvCxnSpPr>
        <p:spPr>
          <a:xfrm rot="16200000" flipH="1">
            <a:off x="4681270" y="3397948"/>
            <a:ext cx="521096" cy="441082"/>
          </a:xfrm>
          <a:prstGeom prst="bentConnector2">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346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Shape 98">
            <a:extLst>
              <a:ext uri="{FF2B5EF4-FFF2-40B4-BE49-F238E27FC236}">
                <a16:creationId xmlns:a16="http://schemas.microsoft.com/office/drawing/2014/main" id="{4B15826D-983E-4A97-8296-3B185925396E}"/>
              </a:ext>
            </a:extLst>
          </p:cNvPr>
          <p:cNvSpPr/>
          <p:nvPr/>
        </p:nvSpPr>
        <p:spPr>
          <a:xfrm>
            <a:off x="4072638" y="1862107"/>
            <a:ext cx="850876" cy="880150"/>
          </a:xfrm>
          <a:custGeom>
            <a:avLst/>
            <a:gdLst/>
            <a:ahLst/>
            <a:cxnLst>
              <a:cxn ang="3cd4">
                <a:pos x="hc" y="t"/>
              </a:cxn>
              <a:cxn ang="cd2">
                <a:pos x="l" y="vc"/>
              </a:cxn>
              <a:cxn ang="cd4">
                <a:pos x="hc" y="b"/>
              </a:cxn>
              <a:cxn ang="0">
                <a:pos x="r" y="vc"/>
              </a:cxn>
            </a:cxnLst>
            <a:rect l="l" t="t" r="r" b="b"/>
            <a:pathLst>
              <a:path w="1367" h="1414">
                <a:moveTo>
                  <a:pt x="959" y="0"/>
                </a:moveTo>
                <a:lnTo>
                  <a:pt x="578" y="0"/>
                </a:lnTo>
                <a:lnTo>
                  <a:pt x="143" y="0"/>
                </a:lnTo>
                <a:lnTo>
                  <a:pt x="0" y="0"/>
                </a:lnTo>
                <a:lnTo>
                  <a:pt x="0" y="1414"/>
                </a:lnTo>
                <a:lnTo>
                  <a:pt x="143" y="1414"/>
                </a:lnTo>
                <a:lnTo>
                  <a:pt x="578" y="1414"/>
                </a:lnTo>
                <a:lnTo>
                  <a:pt x="959" y="1414"/>
                </a:lnTo>
                <a:lnTo>
                  <a:pt x="1367" y="707"/>
                </a:ln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sp>
        <p:nvSpPr>
          <p:cNvPr id="100" name="Freeform: Shape 99">
            <a:extLst>
              <a:ext uri="{FF2B5EF4-FFF2-40B4-BE49-F238E27FC236}">
                <a16:creationId xmlns:a16="http://schemas.microsoft.com/office/drawing/2014/main" id="{0620A91D-E923-40E1-800C-37DEA77079AE}"/>
              </a:ext>
            </a:extLst>
          </p:cNvPr>
          <p:cNvSpPr/>
          <p:nvPr/>
        </p:nvSpPr>
        <p:spPr>
          <a:xfrm>
            <a:off x="1091460" y="1696415"/>
            <a:ext cx="3460187" cy="1211533"/>
          </a:xfrm>
          <a:custGeom>
            <a:avLst/>
            <a:gdLst/>
            <a:ahLst/>
            <a:cxnLst>
              <a:cxn ang="3cd4">
                <a:pos x="hc" y="t"/>
              </a:cxn>
              <a:cxn ang="cd2">
                <a:pos x="l" y="vc"/>
              </a:cxn>
              <a:cxn ang="cd4">
                <a:pos x="hc" y="b"/>
              </a:cxn>
              <a:cxn ang="0">
                <a:pos x="r" y="vc"/>
              </a:cxn>
            </a:cxnLst>
            <a:rect l="l" t="t" r="r" b="b"/>
            <a:pathLst>
              <a:path w="5556" h="1946">
                <a:moveTo>
                  <a:pt x="4994" y="0"/>
                </a:moveTo>
                <a:lnTo>
                  <a:pt x="4469" y="0"/>
                </a:lnTo>
                <a:lnTo>
                  <a:pt x="3870" y="0"/>
                </a:lnTo>
                <a:lnTo>
                  <a:pt x="0" y="0"/>
                </a:lnTo>
                <a:lnTo>
                  <a:pt x="0" y="1946"/>
                </a:lnTo>
                <a:lnTo>
                  <a:pt x="3870" y="1946"/>
                </a:lnTo>
                <a:lnTo>
                  <a:pt x="4469" y="1946"/>
                </a:lnTo>
                <a:lnTo>
                  <a:pt x="4994" y="1946"/>
                </a:lnTo>
                <a:lnTo>
                  <a:pt x="5556" y="973"/>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sp>
        <p:nvSpPr>
          <p:cNvPr id="172" name="Freeform: Shape 171">
            <a:extLst>
              <a:ext uri="{FF2B5EF4-FFF2-40B4-BE49-F238E27FC236}">
                <a16:creationId xmlns:a16="http://schemas.microsoft.com/office/drawing/2014/main" id="{759387F8-979D-4612-838E-447ABC9625D0}"/>
              </a:ext>
            </a:extLst>
          </p:cNvPr>
          <p:cNvSpPr/>
          <p:nvPr/>
        </p:nvSpPr>
        <p:spPr>
          <a:xfrm>
            <a:off x="311594" y="1627275"/>
            <a:ext cx="1558484" cy="1349193"/>
          </a:xfrm>
          <a:custGeom>
            <a:avLst/>
            <a:gdLst/>
            <a:ahLst/>
            <a:cxnLst>
              <a:cxn ang="3cd4">
                <a:pos x="hc" y="t"/>
              </a:cxn>
              <a:cxn ang="cd2">
                <a:pos x="l" y="vc"/>
              </a:cxn>
              <a:cxn ang="cd4">
                <a:pos x="hc" y="b"/>
              </a:cxn>
              <a:cxn ang="0">
                <a:pos x="r" y="vc"/>
              </a:cxn>
            </a:cxnLst>
            <a:rect l="l" t="t" r="r" b="b"/>
            <a:pathLst>
              <a:path w="2503" h="2167">
                <a:moveTo>
                  <a:pt x="1877" y="0"/>
                </a:moveTo>
                <a:lnTo>
                  <a:pt x="626" y="0"/>
                </a:lnTo>
                <a:lnTo>
                  <a:pt x="0" y="1084"/>
                </a:lnTo>
                <a:lnTo>
                  <a:pt x="626" y="2167"/>
                </a:lnTo>
                <a:lnTo>
                  <a:pt x="1877" y="2167"/>
                </a:lnTo>
                <a:lnTo>
                  <a:pt x="2503" y="1084"/>
                </a:ln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sp>
        <p:nvSpPr>
          <p:cNvPr id="174" name="Freeform: Shape 173">
            <a:extLst>
              <a:ext uri="{FF2B5EF4-FFF2-40B4-BE49-F238E27FC236}">
                <a16:creationId xmlns:a16="http://schemas.microsoft.com/office/drawing/2014/main" id="{32FAEFA4-4823-4A53-B2C7-90724084E00C}"/>
              </a:ext>
            </a:extLst>
          </p:cNvPr>
          <p:cNvSpPr/>
          <p:nvPr/>
        </p:nvSpPr>
        <p:spPr>
          <a:xfrm>
            <a:off x="6825414" y="2382795"/>
            <a:ext cx="850253" cy="1224352"/>
          </a:xfrm>
          <a:custGeom>
            <a:avLst/>
            <a:gdLst/>
            <a:ahLst/>
            <a:cxnLst>
              <a:cxn ang="3cd4">
                <a:pos x="hc" y="t"/>
              </a:cxn>
              <a:cxn ang="cd2">
                <a:pos x="l" y="vc"/>
              </a:cxn>
              <a:cxn ang="cd4">
                <a:pos x="hc" y="b"/>
              </a:cxn>
              <a:cxn ang="0">
                <a:pos x="r" y="vc"/>
              </a:cxn>
            </a:cxnLst>
            <a:rect l="l" t="t" r="r" b="b"/>
            <a:pathLst>
              <a:path w="1366" h="1414">
                <a:moveTo>
                  <a:pt x="408" y="0"/>
                </a:moveTo>
                <a:lnTo>
                  <a:pt x="788" y="0"/>
                </a:lnTo>
                <a:lnTo>
                  <a:pt x="1223" y="0"/>
                </a:lnTo>
                <a:lnTo>
                  <a:pt x="1366" y="0"/>
                </a:lnTo>
                <a:lnTo>
                  <a:pt x="1366" y="1414"/>
                </a:lnTo>
                <a:lnTo>
                  <a:pt x="1223" y="1414"/>
                </a:lnTo>
                <a:lnTo>
                  <a:pt x="788" y="1414"/>
                </a:lnTo>
                <a:lnTo>
                  <a:pt x="408" y="1414"/>
                </a:lnTo>
                <a:lnTo>
                  <a:pt x="0" y="707"/>
                </a:ln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sp>
        <p:nvSpPr>
          <p:cNvPr id="175" name="Freeform: Shape 174">
            <a:extLst>
              <a:ext uri="{FF2B5EF4-FFF2-40B4-BE49-F238E27FC236}">
                <a16:creationId xmlns:a16="http://schemas.microsoft.com/office/drawing/2014/main" id="{482B9B08-CE90-4A00-B2D2-C38F538F567E}"/>
              </a:ext>
            </a:extLst>
          </p:cNvPr>
          <p:cNvSpPr/>
          <p:nvPr/>
        </p:nvSpPr>
        <p:spPr>
          <a:xfrm>
            <a:off x="7196660" y="2265610"/>
            <a:ext cx="3460810" cy="1507230"/>
          </a:xfrm>
          <a:custGeom>
            <a:avLst/>
            <a:gdLst/>
            <a:ahLst/>
            <a:cxnLst>
              <a:cxn ang="3cd4">
                <a:pos x="hc" y="t"/>
              </a:cxn>
              <a:cxn ang="cd2">
                <a:pos x="l" y="vc"/>
              </a:cxn>
              <a:cxn ang="cd4">
                <a:pos x="hc" y="b"/>
              </a:cxn>
              <a:cxn ang="0">
                <a:pos x="r" y="vc"/>
              </a:cxn>
            </a:cxnLst>
            <a:rect l="l" t="t" r="r" b="b"/>
            <a:pathLst>
              <a:path w="5557" h="1947">
                <a:moveTo>
                  <a:pt x="562" y="0"/>
                </a:moveTo>
                <a:lnTo>
                  <a:pt x="1087" y="0"/>
                </a:lnTo>
                <a:lnTo>
                  <a:pt x="1686" y="0"/>
                </a:lnTo>
                <a:lnTo>
                  <a:pt x="5557" y="0"/>
                </a:lnTo>
                <a:lnTo>
                  <a:pt x="5557" y="1947"/>
                </a:lnTo>
                <a:lnTo>
                  <a:pt x="1686" y="1947"/>
                </a:lnTo>
                <a:lnTo>
                  <a:pt x="1087" y="1947"/>
                </a:lnTo>
                <a:lnTo>
                  <a:pt x="562" y="1947"/>
                </a:lnTo>
                <a:lnTo>
                  <a:pt x="0" y="974"/>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sp>
        <p:nvSpPr>
          <p:cNvPr id="247" name="Freeform: Shape 246">
            <a:extLst>
              <a:ext uri="{FF2B5EF4-FFF2-40B4-BE49-F238E27FC236}">
                <a16:creationId xmlns:a16="http://schemas.microsoft.com/office/drawing/2014/main" id="{CCBD8A39-C12B-4360-9490-953B5C145430}"/>
              </a:ext>
            </a:extLst>
          </p:cNvPr>
          <p:cNvSpPr/>
          <p:nvPr/>
        </p:nvSpPr>
        <p:spPr>
          <a:xfrm>
            <a:off x="9878226" y="2163579"/>
            <a:ext cx="1795809" cy="1678401"/>
          </a:xfrm>
          <a:custGeom>
            <a:avLst/>
            <a:gdLst/>
            <a:ahLst/>
            <a:cxnLst>
              <a:cxn ang="3cd4">
                <a:pos x="hc" y="t"/>
              </a:cxn>
              <a:cxn ang="cd2">
                <a:pos x="l" y="vc"/>
              </a:cxn>
              <a:cxn ang="cd4">
                <a:pos x="hc" y="b"/>
              </a:cxn>
              <a:cxn ang="0">
                <a:pos x="r" y="vc"/>
              </a:cxn>
            </a:cxnLst>
            <a:rect l="l" t="t" r="r" b="b"/>
            <a:pathLst>
              <a:path w="2503" h="2168">
                <a:moveTo>
                  <a:pt x="626" y="0"/>
                </a:moveTo>
                <a:lnTo>
                  <a:pt x="1877" y="0"/>
                </a:lnTo>
                <a:lnTo>
                  <a:pt x="2503" y="1084"/>
                </a:lnTo>
                <a:lnTo>
                  <a:pt x="1877" y="2168"/>
                </a:lnTo>
                <a:lnTo>
                  <a:pt x="626" y="2168"/>
                </a:lnTo>
                <a:lnTo>
                  <a:pt x="0" y="1084"/>
                </a:ln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sp>
        <p:nvSpPr>
          <p:cNvPr id="474" name="Freeform: Shape 473">
            <a:extLst>
              <a:ext uri="{FF2B5EF4-FFF2-40B4-BE49-F238E27FC236}">
                <a16:creationId xmlns:a16="http://schemas.microsoft.com/office/drawing/2014/main" id="{2AE5C3D4-27FE-4D7B-B11D-904EE03385D1}"/>
              </a:ext>
            </a:extLst>
          </p:cNvPr>
          <p:cNvSpPr/>
          <p:nvPr/>
        </p:nvSpPr>
        <p:spPr>
          <a:xfrm>
            <a:off x="6045827" y="1166020"/>
            <a:ext cx="91956" cy="5565158"/>
          </a:xfrm>
          <a:custGeom>
            <a:avLst/>
            <a:gdLst/>
            <a:ahLst/>
            <a:cxnLst>
              <a:cxn ang="3cd4">
                <a:pos x="hc" y="t"/>
              </a:cxn>
              <a:cxn ang="cd2">
                <a:pos x="l" y="vc"/>
              </a:cxn>
              <a:cxn ang="cd4">
                <a:pos x="hc" y="b"/>
              </a:cxn>
              <a:cxn ang="0">
                <a:pos x="r" y="vc"/>
              </a:cxn>
            </a:cxnLst>
            <a:rect l="l" t="t" r="r" b="b"/>
            <a:pathLst>
              <a:path w="174" h="8371">
                <a:moveTo>
                  <a:pt x="0" y="8371"/>
                </a:moveTo>
                <a:lnTo>
                  <a:pt x="174" y="8371"/>
                </a:lnTo>
                <a:lnTo>
                  <a:pt x="174" y="0"/>
                </a:lnTo>
                <a:lnTo>
                  <a:pt x="0" y="0"/>
                </a:lnTo>
                <a:close/>
              </a:path>
            </a:pathLst>
          </a:custGeom>
          <a:solidFill>
            <a:schemeClr val="accent1">
              <a:lumMod val="50000"/>
            </a:schemeClr>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sp>
        <p:nvSpPr>
          <p:cNvPr id="475" name="Freeform: Shape 474">
            <a:extLst>
              <a:ext uri="{FF2B5EF4-FFF2-40B4-BE49-F238E27FC236}">
                <a16:creationId xmlns:a16="http://schemas.microsoft.com/office/drawing/2014/main" id="{955BC2AE-924E-4141-B296-E82F37232EAE}"/>
              </a:ext>
            </a:extLst>
          </p:cNvPr>
          <p:cNvSpPr/>
          <p:nvPr/>
        </p:nvSpPr>
        <p:spPr>
          <a:xfrm>
            <a:off x="6012535" y="2215236"/>
            <a:ext cx="167559" cy="167559"/>
          </a:xfrm>
          <a:custGeom>
            <a:avLst/>
            <a:gdLst/>
            <a:ahLst/>
            <a:cxnLst>
              <a:cxn ang="3cd4">
                <a:pos x="hc" y="t"/>
              </a:cxn>
              <a:cxn ang="cd2">
                <a:pos x="l" y="vc"/>
              </a:cxn>
              <a:cxn ang="cd4">
                <a:pos x="hc" y="b"/>
              </a:cxn>
              <a:cxn ang="0">
                <a:pos x="r" y="vc"/>
              </a:cxn>
            </a:cxnLst>
            <a:rect l="l" t="t" r="r" b="b"/>
            <a:pathLst>
              <a:path w="270" h="270">
                <a:moveTo>
                  <a:pt x="270" y="135"/>
                </a:moveTo>
                <a:cubicBezTo>
                  <a:pt x="270" y="210"/>
                  <a:pt x="210" y="270"/>
                  <a:pt x="135" y="270"/>
                </a:cubicBezTo>
                <a:cubicBezTo>
                  <a:pt x="61" y="270"/>
                  <a:pt x="0" y="210"/>
                  <a:pt x="0" y="135"/>
                </a:cubicBezTo>
                <a:cubicBezTo>
                  <a:pt x="0" y="61"/>
                  <a:pt x="61" y="0"/>
                  <a:pt x="135" y="0"/>
                </a:cubicBezTo>
                <a:cubicBezTo>
                  <a:pt x="210" y="0"/>
                  <a:pt x="270" y="61"/>
                  <a:pt x="270" y="135"/>
                </a:cubicBez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sp>
        <p:nvSpPr>
          <p:cNvPr id="477" name="Freeform: Shape 476">
            <a:extLst>
              <a:ext uri="{FF2B5EF4-FFF2-40B4-BE49-F238E27FC236}">
                <a16:creationId xmlns:a16="http://schemas.microsoft.com/office/drawing/2014/main" id="{0BC65DB6-9E97-48F8-8CFE-5E079981C7FE}"/>
              </a:ext>
            </a:extLst>
          </p:cNvPr>
          <p:cNvSpPr/>
          <p:nvPr/>
        </p:nvSpPr>
        <p:spPr>
          <a:xfrm>
            <a:off x="6012535" y="2911843"/>
            <a:ext cx="167559" cy="167559"/>
          </a:xfrm>
          <a:custGeom>
            <a:avLst/>
            <a:gdLst/>
            <a:ahLst/>
            <a:cxnLst>
              <a:cxn ang="3cd4">
                <a:pos x="hc" y="t"/>
              </a:cxn>
              <a:cxn ang="cd2">
                <a:pos x="l" y="vc"/>
              </a:cxn>
              <a:cxn ang="cd4">
                <a:pos x="hc" y="b"/>
              </a:cxn>
              <a:cxn ang="0">
                <a:pos x="r" y="vc"/>
              </a:cxn>
            </a:cxnLst>
            <a:rect l="l" t="t" r="r" b="b"/>
            <a:pathLst>
              <a:path w="270" h="270">
                <a:moveTo>
                  <a:pt x="270" y="135"/>
                </a:moveTo>
                <a:cubicBezTo>
                  <a:pt x="270" y="209"/>
                  <a:pt x="210" y="270"/>
                  <a:pt x="135" y="270"/>
                </a:cubicBezTo>
                <a:cubicBezTo>
                  <a:pt x="61" y="270"/>
                  <a:pt x="0" y="209"/>
                  <a:pt x="0" y="135"/>
                </a:cubicBezTo>
                <a:cubicBezTo>
                  <a:pt x="0" y="60"/>
                  <a:pt x="61" y="0"/>
                  <a:pt x="135" y="0"/>
                </a:cubicBezTo>
                <a:cubicBezTo>
                  <a:pt x="210" y="0"/>
                  <a:pt x="270" y="60"/>
                  <a:pt x="270" y="135"/>
                </a:cubicBez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sp>
        <p:nvSpPr>
          <p:cNvPr id="478" name="Freeform: Shape 477">
            <a:extLst>
              <a:ext uri="{FF2B5EF4-FFF2-40B4-BE49-F238E27FC236}">
                <a16:creationId xmlns:a16="http://schemas.microsoft.com/office/drawing/2014/main" id="{371A2E1F-E0EF-4574-A739-82386AA3ED7B}"/>
              </a:ext>
            </a:extLst>
          </p:cNvPr>
          <p:cNvSpPr/>
          <p:nvPr/>
        </p:nvSpPr>
        <p:spPr>
          <a:xfrm>
            <a:off x="6096626" y="2979739"/>
            <a:ext cx="776750" cy="31768"/>
          </a:xfrm>
          <a:custGeom>
            <a:avLst/>
            <a:gdLst/>
            <a:ahLst/>
            <a:cxnLst>
              <a:cxn ang="3cd4">
                <a:pos x="hc" y="t"/>
              </a:cxn>
              <a:cxn ang="cd2">
                <a:pos x="l" y="vc"/>
              </a:cxn>
              <a:cxn ang="cd4">
                <a:pos x="hc" y="b"/>
              </a:cxn>
              <a:cxn ang="0">
                <a:pos x="r" y="vc"/>
              </a:cxn>
            </a:cxnLst>
            <a:rect l="l" t="t" r="r" b="b"/>
            <a:pathLst>
              <a:path w="1248" h="52">
                <a:moveTo>
                  <a:pt x="1248" y="52"/>
                </a:moveTo>
                <a:lnTo>
                  <a:pt x="0" y="52"/>
                </a:lnTo>
                <a:lnTo>
                  <a:pt x="0" y="0"/>
                </a:lnTo>
                <a:lnTo>
                  <a:pt x="1248" y="0"/>
                </a:ln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sp>
        <p:nvSpPr>
          <p:cNvPr id="487" name="TextBox 486">
            <a:extLst>
              <a:ext uri="{FF2B5EF4-FFF2-40B4-BE49-F238E27FC236}">
                <a16:creationId xmlns:a16="http://schemas.microsoft.com/office/drawing/2014/main" id="{9E9DDF1E-5184-41EB-AAE0-9A68879F5DE1}"/>
              </a:ext>
            </a:extLst>
          </p:cNvPr>
          <p:cNvSpPr txBox="1"/>
          <p:nvPr/>
        </p:nvSpPr>
        <p:spPr>
          <a:xfrm>
            <a:off x="469521" y="1679342"/>
            <a:ext cx="1219947" cy="1246495"/>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7500" spc="-145" dirty="0">
                <a:solidFill>
                  <a:srgbClr val="FFFFFF"/>
                </a:solidFill>
                <a:latin typeface="Arial" panose="020B0604020202020204" pitchFamily="34" charset="0"/>
                <a:cs typeface="Arial" panose="020B0604020202020204" pitchFamily="34" charset="0"/>
              </a:rPr>
              <a:t>1</a:t>
            </a:r>
          </a:p>
        </p:txBody>
      </p:sp>
      <p:sp>
        <p:nvSpPr>
          <p:cNvPr id="490" name="TextBox 489">
            <a:extLst>
              <a:ext uri="{FF2B5EF4-FFF2-40B4-BE49-F238E27FC236}">
                <a16:creationId xmlns:a16="http://schemas.microsoft.com/office/drawing/2014/main" id="{EF1A98BA-8BFA-4685-B346-9DDF40EC0F11}"/>
              </a:ext>
            </a:extLst>
          </p:cNvPr>
          <p:cNvSpPr txBox="1"/>
          <p:nvPr/>
        </p:nvSpPr>
        <p:spPr>
          <a:xfrm>
            <a:off x="10187612" y="2399206"/>
            <a:ext cx="1219947" cy="1246495"/>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7500" spc="-145" dirty="0">
                <a:solidFill>
                  <a:srgbClr val="FFFFFF"/>
                </a:solidFill>
                <a:latin typeface="Arial" panose="020B0604020202020204" pitchFamily="34" charset="0"/>
                <a:cs typeface="Arial" panose="020B0604020202020204" pitchFamily="34" charset="0"/>
              </a:rPr>
              <a:t>2</a:t>
            </a:r>
          </a:p>
        </p:txBody>
      </p:sp>
      <p:sp>
        <p:nvSpPr>
          <p:cNvPr id="492" name="TextBox 491">
            <a:extLst>
              <a:ext uri="{FF2B5EF4-FFF2-40B4-BE49-F238E27FC236}">
                <a16:creationId xmlns:a16="http://schemas.microsoft.com/office/drawing/2014/main" id="{94864619-F969-4EBF-BB7B-559501B421C4}"/>
              </a:ext>
            </a:extLst>
          </p:cNvPr>
          <p:cNvSpPr txBox="1"/>
          <p:nvPr/>
        </p:nvSpPr>
        <p:spPr>
          <a:xfrm>
            <a:off x="1554234" y="1844378"/>
            <a:ext cx="2948235" cy="923330"/>
          </a:xfrm>
          <a:prstGeom prst="rect">
            <a:avLst/>
          </a:prstGeom>
          <a:noFill/>
        </p:spPr>
        <p:txBody>
          <a:bodyPr wrap="square" lIns="91440" tIns="45720" rIns="91440" bIns="45720" rtlCol="0" anchor="b">
            <a:spAutoFit/>
          </a:bodyPr>
          <a:lstStyle/>
          <a:p>
            <a:pPr algn="ctr"/>
            <a:r>
              <a:rPr lang="es-CO" sz="1800" b="1" dirty="0">
                <a:solidFill>
                  <a:schemeClr val="accent5">
                    <a:lumMod val="50000"/>
                  </a:schemeClr>
                </a:solidFill>
                <a:latin typeface="Arial"/>
                <a:cs typeface="Arial"/>
              </a:rPr>
              <a:t>Esquema de</a:t>
            </a:r>
          </a:p>
          <a:p>
            <a:pPr algn="ctr"/>
            <a:r>
              <a:rPr lang="es-CO" b="1" dirty="0">
                <a:solidFill>
                  <a:schemeClr val="accent5">
                    <a:lumMod val="50000"/>
                  </a:schemeClr>
                </a:solidFill>
                <a:latin typeface="Arial"/>
                <a:cs typeface="Arial"/>
              </a:rPr>
              <a:t> </a:t>
            </a:r>
            <a:r>
              <a:rPr lang="es-CO" sz="1800" b="1" dirty="0">
                <a:solidFill>
                  <a:schemeClr val="accent5">
                    <a:lumMod val="50000"/>
                  </a:schemeClr>
                </a:solidFill>
                <a:latin typeface="Arial"/>
                <a:cs typeface="Arial"/>
              </a:rPr>
              <a:t>Gobierno</a:t>
            </a:r>
            <a:r>
              <a:rPr lang="es-CO" b="1" dirty="0">
                <a:solidFill>
                  <a:schemeClr val="accent5">
                    <a:lumMod val="50000"/>
                  </a:schemeClr>
                </a:solidFill>
                <a:latin typeface="Arial"/>
                <a:cs typeface="Arial"/>
              </a:rPr>
              <a:t> </a:t>
            </a:r>
            <a:endParaRPr lang="es-CO" sz="1800" b="1" dirty="0">
              <a:solidFill>
                <a:schemeClr val="accent5">
                  <a:lumMod val="50000"/>
                </a:schemeClr>
              </a:solidFill>
              <a:latin typeface="Arial" panose="020B0604020202020204" pitchFamily="34" charset="0"/>
              <a:cs typeface="Arial" panose="020B0604020202020204" pitchFamily="34" charset="0"/>
            </a:endParaRPr>
          </a:p>
          <a:p>
            <a:pPr algn="ctr"/>
            <a:r>
              <a:rPr lang="es-CO" sz="1800" b="1" dirty="0">
                <a:solidFill>
                  <a:schemeClr val="accent5">
                    <a:lumMod val="50000"/>
                  </a:schemeClr>
                </a:solidFill>
                <a:latin typeface="Arial"/>
                <a:cs typeface="Arial"/>
              </a:rPr>
              <a:t>Corporativo</a:t>
            </a:r>
            <a:endParaRPr lang="es-CO" sz="1800" dirty="0">
              <a:solidFill>
                <a:schemeClr val="accent5">
                  <a:lumMod val="50000"/>
                </a:schemeClr>
              </a:solidFill>
              <a:latin typeface="Arial"/>
              <a:cs typeface="Arial"/>
            </a:endParaRPr>
          </a:p>
        </p:txBody>
      </p:sp>
      <p:sp>
        <p:nvSpPr>
          <p:cNvPr id="3" name="CuadroTexto 2">
            <a:extLst>
              <a:ext uri="{FF2B5EF4-FFF2-40B4-BE49-F238E27FC236}">
                <a16:creationId xmlns:a16="http://schemas.microsoft.com/office/drawing/2014/main" id="{8034DBDF-3495-28EB-C118-B82197D2ECD4}"/>
              </a:ext>
            </a:extLst>
          </p:cNvPr>
          <p:cNvSpPr txBox="1"/>
          <p:nvPr/>
        </p:nvSpPr>
        <p:spPr>
          <a:xfrm>
            <a:off x="670674" y="3201934"/>
            <a:ext cx="4845169" cy="1384995"/>
          </a:xfrm>
          <a:prstGeom prst="rect">
            <a:avLst/>
          </a:prstGeom>
          <a:solidFill>
            <a:srgbClr val="DCE5F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400" b="1" dirty="0">
                <a:solidFill>
                  <a:schemeClr val="accent5">
                    <a:lumMod val="50000"/>
                  </a:schemeClr>
                </a:solidFill>
                <a:latin typeface="Arial"/>
                <a:cs typeface="Arial"/>
              </a:rPr>
              <a:t>Avances: </a:t>
            </a:r>
          </a:p>
          <a:p>
            <a:pPr algn="just"/>
            <a:endParaRPr lang="es-ES" sz="1400" b="1" dirty="0">
              <a:solidFill>
                <a:schemeClr val="accent5">
                  <a:lumMod val="50000"/>
                </a:schemeClr>
              </a:solidFill>
              <a:latin typeface="Arial" panose="020B0604020202020204" pitchFamily="34" charset="0"/>
              <a:cs typeface="Arial" panose="020B0604020202020204" pitchFamily="34" charset="0"/>
            </a:endParaRPr>
          </a:p>
          <a:p>
            <a:pPr marL="285750" marR="0" lvl="0" indent="-285750" algn="just" defTabSz="914400" rtl="0" eaLnBrk="1" fontAlgn="auto" latinLnBrk="0" hangingPunct="1">
              <a:spcBef>
                <a:spcPct val="0"/>
              </a:spcBef>
              <a:spcAft>
                <a:spcPts val="0"/>
              </a:spcAft>
              <a:buClrTx/>
              <a:buSzTx/>
              <a:buFont typeface="Wingdings" panose="05000000000000000000" pitchFamily="2" charset="2"/>
              <a:buChar char="ü"/>
              <a:tabLst/>
              <a:defRPr/>
            </a:pPr>
            <a:r>
              <a:rPr lang="es-CO" sz="1400" dirty="0">
                <a:solidFill>
                  <a:schemeClr val="dk1"/>
                </a:solidFill>
                <a:latin typeface="Arial" panose="020B0604020202020204" pitchFamily="34" charset="0"/>
                <a:cs typeface="Arial" panose="020B0604020202020204" pitchFamily="34" charset="0"/>
              </a:rPr>
              <a:t>Sesión con Ocensa para socialización de lecciones aprendidas sobre proceso de consultoría y gobierno de datos ejecutado por Cenit en el 2023.</a:t>
            </a:r>
          </a:p>
          <a:p>
            <a:pPr marR="0" lvl="0" algn="just" defTabSz="914400" rtl="0" eaLnBrk="1" fontAlgn="auto" latinLnBrk="0" hangingPunct="1">
              <a:spcBef>
                <a:spcPct val="0"/>
              </a:spcBef>
              <a:spcAft>
                <a:spcPts val="0"/>
              </a:spcAft>
              <a:buClrTx/>
              <a:buSzTx/>
              <a:tabLst/>
              <a:defRPr/>
            </a:pPr>
            <a:endParaRPr lang="es-CO" sz="1400" dirty="0">
              <a:solidFill>
                <a:schemeClr val="dk1"/>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6D61F23C-89FF-DC1C-3907-4C04DC78ED90}"/>
              </a:ext>
            </a:extLst>
          </p:cNvPr>
          <p:cNvSpPr txBox="1"/>
          <p:nvPr/>
        </p:nvSpPr>
        <p:spPr>
          <a:xfrm>
            <a:off x="194629" y="117323"/>
            <a:ext cx="11416217" cy="1077218"/>
          </a:xfrm>
          <a:prstGeom prst="rect">
            <a:avLst/>
          </a:prstGeom>
          <a:noFill/>
        </p:spPr>
        <p:txBody>
          <a:bodyPr wrap="square" lIns="91440" tIns="45720" rIns="91440" bIns="45720" rtlCol="0" anchor="t">
            <a:spAutoFit/>
          </a:bodyPr>
          <a:lstStyle/>
          <a:p>
            <a:r>
              <a:rPr lang="es-ES" sz="2400" b="1" dirty="0">
                <a:solidFill>
                  <a:srgbClr val="1E4E79"/>
                </a:solidFill>
                <a:latin typeface="Arial"/>
                <a:cs typeface="Arial"/>
              </a:rPr>
              <a:t>Avances Sinergias Relacionamiento presentadas por los VPS 2024</a:t>
            </a:r>
            <a:endParaRPr lang="es-ES" sz="2400" dirty="0">
              <a:solidFill>
                <a:srgbClr val="1E4E79"/>
              </a:solidFill>
              <a:latin typeface="Arial"/>
              <a:cs typeface="Arial"/>
            </a:endParaRPr>
          </a:p>
          <a:p>
            <a:r>
              <a:rPr lang="es-ES" sz="2000" b="1" dirty="0">
                <a:solidFill>
                  <a:schemeClr val="bg1">
                    <a:lumMod val="50000"/>
                  </a:schemeClr>
                </a:solidFill>
                <a:latin typeface="Arial"/>
                <a:cs typeface="Arial"/>
              </a:rPr>
              <a:t>Tomando como base la Presentación llevada al Comité Exco del mes de mayo 2023, el status de las sinergias es: </a:t>
            </a:r>
            <a:endParaRPr lang="es-ES" sz="2000" b="1" dirty="0">
              <a:solidFill>
                <a:schemeClr val="bg1">
                  <a:lumMod val="50000"/>
                </a:schemeClr>
              </a:solidFill>
              <a:highlight>
                <a:srgbClr val="FFFF00"/>
              </a:highlight>
              <a:latin typeface="Arial"/>
              <a:cs typeface="Arial"/>
            </a:endParaRPr>
          </a:p>
        </p:txBody>
      </p:sp>
      <p:cxnSp>
        <p:nvCxnSpPr>
          <p:cNvPr id="6" name="Conector recto 5">
            <a:extLst>
              <a:ext uri="{FF2B5EF4-FFF2-40B4-BE49-F238E27FC236}">
                <a16:creationId xmlns:a16="http://schemas.microsoft.com/office/drawing/2014/main" id="{59F12B0B-AAB8-E76F-ABFC-DC81FF6803E9}"/>
              </a:ext>
            </a:extLst>
          </p:cNvPr>
          <p:cNvCxnSpPr>
            <a:cxnSpLocks/>
            <a:stCxn id="99" idx="3"/>
            <a:endCxn id="475" idx="1"/>
          </p:cNvCxnSpPr>
          <p:nvPr/>
        </p:nvCxnSpPr>
        <p:spPr>
          <a:xfrm flipV="1">
            <a:off x="4923514" y="2299016"/>
            <a:ext cx="1089021" cy="31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491">
            <a:extLst>
              <a:ext uri="{FF2B5EF4-FFF2-40B4-BE49-F238E27FC236}">
                <a16:creationId xmlns:a16="http://schemas.microsoft.com/office/drawing/2014/main" id="{44ADA49F-50C5-1E5C-02F0-CD8950EDF66E}"/>
              </a:ext>
            </a:extLst>
          </p:cNvPr>
          <p:cNvSpPr txBox="1"/>
          <p:nvPr/>
        </p:nvSpPr>
        <p:spPr>
          <a:xfrm>
            <a:off x="7440536" y="2333251"/>
            <a:ext cx="2691414" cy="1323439"/>
          </a:xfrm>
          <a:prstGeom prst="rect">
            <a:avLst/>
          </a:prstGeom>
          <a:noFill/>
        </p:spPr>
        <p:txBody>
          <a:bodyPr wrap="square" lIns="91440" tIns="45720" rIns="91440" bIns="45720" rtlCol="0" anchor="b">
            <a:spAutoFit/>
          </a:bodyPr>
          <a:lstStyle/>
          <a:p>
            <a:pPr algn="ctr"/>
            <a:r>
              <a:rPr lang="es-ES" sz="1600" b="1" dirty="0">
                <a:solidFill>
                  <a:schemeClr val="accent5">
                    <a:lumMod val="50000"/>
                  </a:schemeClr>
                </a:solidFill>
                <a:latin typeface="Arial"/>
                <a:cs typeface="Arial"/>
              </a:rPr>
              <a:t>Articular herramienta </a:t>
            </a:r>
          </a:p>
          <a:p>
            <a:pPr algn="ctr"/>
            <a:r>
              <a:rPr lang="es-ES" sz="1600" b="1" dirty="0">
                <a:solidFill>
                  <a:schemeClr val="accent5">
                    <a:lumMod val="50000"/>
                  </a:schemeClr>
                </a:solidFill>
                <a:latin typeface="Arial"/>
                <a:cs typeface="Arial"/>
              </a:rPr>
              <a:t>tecnológica SAP Ariba manejo función Abastecimiento entre el Midstream </a:t>
            </a:r>
          </a:p>
        </p:txBody>
      </p:sp>
      <p:sp>
        <p:nvSpPr>
          <p:cNvPr id="10" name="CuadroTexto 9">
            <a:extLst>
              <a:ext uri="{FF2B5EF4-FFF2-40B4-BE49-F238E27FC236}">
                <a16:creationId xmlns:a16="http://schemas.microsoft.com/office/drawing/2014/main" id="{3A5B3FAC-BC21-A2EF-D1D3-2D14B8D2E5FD}"/>
              </a:ext>
            </a:extLst>
          </p:cNvPr>
          <p:cNvSpPr txBox="1"/>
          <p:nvPr/>
        </p:nvSpPr>
        <p:spPr>
          <a:xfrm>
            <a:off x="6565711" y="4124579"/>
            <a:ext cx="5194740" cy="1815882"/>
          </a:xfrm>
          <a:prstGeom prst="rect">
            <a:avLst/>
          </a:prstGeom>
          <a:solidFill>
            <a:srgbClr val="EDF4B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400" b="1" dirty="0">
                <a:solidFill>
                  <a:schemeClr val="accent5">
                    <a:lumMod val="50000"/>
                  </a:schemeClr>
                </a:solidFill>
                <a:latin typeface="Arial"/>
                <a:cs typeface="Arial"/>
              </a:rPr>
              <a:t>Avances:</a:t>
            </a:r>
          </a:p>
          <a:p>
            <a:pPr algn="just"/>
            <a:endParaRPr lang="es-ES" sz="1400" b="1" dirty="0">
              <a:solidFill>
                <a:schemeClr val="accent5">
                  <a:lumMod val="50000"/>
                </a:schemeClr>
              </a:solidFill>
              <a:latin typeface="Arial"/>
              <a:cs typeface="Arial"/>
            </a:endParaRPr>
          </a:p>
          <a:p>
            <a:pPr marL="285750" indent="-285750" algn="just">
              <a:buFont typeface="Wingdings" panose="05000000000000000000" pitchFamily="2" charset="2"/>
              <a:buChar char="ü"/>
            </a:pPr>
            <a:r>
              <a:rPr lang="es-ES" sz="1400" dirty="0">
                <a:latin typeface="Arial"/>
                <a:cs typeface="Arial"/>
              </a:rPr>
              <a:t>Se inició la fase de preparación de salida en vivo de la funcionalidad de Gestión de Contratos (SAP Contract). </a:t>
            </a:r>
          </a:p>
          <a:p>
            <a:pPr marL="285750" indent="-285750" algn="just">
              <a:buFont typeface="Wingdings" panose="05000000000000000000" pitchFamily="2" charset="2"/>
              <a:buChar char="ü"/>
            </a:pPr>
            <a:r>
              <a:rPr lang="es-ES" sz="1400" dirty="0">
                <a:latin typeface="Arial"/>
                <a:cs typeface="Arial"/>
              </a:rPr>
              <a:t>En ejecución de las pruebas para el Proceso de abastecimiento estratégico  (SAP Sourcing). </a:t>
            </a:r>
          </a:p>
          <a:p>
            <a:pPr marL="285750" indent="-285750" algn="just">
              <a:buFont typeface="Wingdings" panose="05000000000000000000" pitchFamily="2" charset="2"/>
              <a:buChar char="ü"/>
            </a:pPr>
            <a:r>
              <a:rPr lang="es-ES" sz="1400" dirty="0">
                <a:latin typeface="Arial"/>
                <a:cs typeface="Arial"/>
              </a:rPr>
              <a:t>Cierre del  ajuste del diseño del Proceso de Gestión de Contratos de terceros (Hojas de entrada HES). </a:t>
            </a:r>
            <a:endParaRPr lang="es-ES" sz="2400" dirty="0">
              <a:latin typeface="Arial"/>
              <a:cs typeface="Arial"/>
            </a:endParaRPr>
          </a:p>
        </p:txBody>
      </p:sp>
      <p:cxnSp>
        <p:nvCxnSpPr>
          <p:cNvPr id="12" name="Conector recto de flecha 11">
            <a:extLst>
              <a:ext uri="{FF2B5EF4-FFF2-40B4-BE49-F238E27FC236}">
                <a16:creationId xmlns:a16="http://schemas.microsoft.com/office/drawing/2014/main" id="{F16F186B-2900-09B3-B671-CD605E781183}"/>
              </a:ext>
            </a:extLst>
          </p:cNvPr>
          <p:cNvCxnSpPr>
            <a:stCxn id="172" idx="2"/>
          </p:cNvCxnSpPr>
          <p:nvPr/>
        </p:nvCxnSpPr>
        <p:spPr>
          <a:xfrm>
            <a:off x="1090836" y="2976468"/>
            <a:ext cx="624" cy="225466"/>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3D440460-996A-C5A8-0A13-2F0E5B07EF9C}"/>
              </a:ext>
            </a:extLst>
          </p:cNvPr>
          <p:cNvCxnSpPr/>
          <p:nvPr/>
        </p:nvCxnSpPr>
        <p:spPr>
          <a:xfrm>
            <a:off x="10797585" y="3862843"/>
            <a:ext cx="624" cy="225466"/>
          </a:xfrm>
          <a:prstGeom prst="straightConnector1">
            <a:avLst/>
          </a:prstGeom>
          <a:ln>
            <a:solidFill>
              <a:srgbClr val="C7DE27"/>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919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41248D-5CBD-9A44-AC6E-7A646AB12A77}"/>
              </a:ext>
            </a:extLst>
          </p:cNvPr>
          <p:cNvGrpSpPr/>
          <p:nvPr/>
        </p:nvGrpSpPr>
        <p:grpSpPr>
          <a:xfrm>
            <a:off x="7885611" y="2670246"/>
            <a:ext cx="883268" cy="1019058"/>
            <a:chOff x="10865797" y="3286316"/>
            <a:chExt cx="1766536" cy="2038115"/>
          </a:xfrm>
        </p:grpSpPr>
        <p:sp>
          <p:nvSpPr>
            <p:cNvPr id="514" name="Freeform: Shape 513">
              <a:extLst>
                <a:ext uri="{FF2B5EF4-FFF2-40B4-BE49-F238E27FC236}">
                  <a16:creationId xmlns:a16="http://schemas.microsoft.com/office/drawing/2014/main" id="{954A31CA-5B43-473A-AB85-3933F425FF76}"/>
                </a:ext>
              </a:extLst>
            </p:cNvPr>
            <p:cNvSpPr/>
            <p:nvPr/>
          </p:nvSpPr>
          <p:spPr>
            <a:xfrm>
              <a:off x="10865797" y="3286316"/>
              <a:ext cx="1766533" cy="2038115"/>
            </a:xfrm>
            <a:custGeom>
              <a:avLst/>
              <a:gdLst/>
              <a:ahLst/>
              <a:cxnLst>
                <a:cxn ang="3cd4">
                  <a:pos x="hc" y="t"/>
                </a:cxn>
                <a:cxn ang="cd2">
                  <a:pos x="l" y="vc"/>
                </a:cxn>
                <a:cxn ang="cd4">
                  <a:pos x="hc" y="b"/>
                </a:cxn>
                <a:cxn ang="0">
                  <a:pos x="r" y="vc"/>
                </a:cxn>
              </a:cxnLst>
              <a:rect l="l" t="t" r="r" b="b"/>
              <a:pathLst>
                <a:path w="1419" h="1637">
                  <a:moveTo>
                    <a:pt x="708" y="0"/>
                  </a:moveTo>
                  <a:lnTo>
                    <a:pt x="2" y="410"/>
                  </a:lnTo>
                  <a:lnTo>
                    <a:pt x="0" y="1227"/>
                  </a:lnTo>
                  <a:lnTo>
                    <a:pt x="710" y="1637"/>
                  </a:lnTo>
                  <a:lnTo>
                    <a:pt x="1416" y="1227"/>
                  </a:lnTo>
                  <a:lnTo>
                    <a:pt x="1419" y="410"/>
                  </a:ln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sp>
          <p:nvSpPr>
            <p:cNvPr id="515" name="Freeform: Shape 514">
              <a:extLst>
                <a:ext uri="{FF2B5EF4-FFF2-40B4-BE49-F238E27FC236}">
                  <a16:creationId xmlns:a16="http://schemas.microsoft.com/office/drawing/2014/main" id="{BC426605-CD94-4359-9874-EF2939CF0403}"/>
                </a:ext>
              </a:extLst>
            </p:cNvPr>
            <p:cNvSpPr/>
            <p:nvPr/>
          </p:nvSpPr>
          <p:spPr>
            <a:xfrm>
              <a:off x="11750312" y="3797090"/>
              <a:ext cx="882021" cy="1527340"/>
            </a:xfrm>
            <a:custGeom>
              <a:avLst/>
              <a:gdLst/>
              <a:ahLst/>
              <a:cxnLst>
                <a:cxn ang="3cd4">
                  <a:pos x="hc" y="t"/>
                </a:cxn>
                <a:cxn ang="cd2">
                  <a:pos x="l" y="vc"/>
                </a:cxn>
                <a:cxn ang="cd4">
                  <a:pos x="hc" y="b"/>
                </a:cxn>
                <a:cxn ang="0">
                  <a:pos x="r" y="vc"/>
                </a:cxn>
              </a:cxnLst>
              <a:rect l="l" t="t" r="r" b="b"/>
              <a:pathLst>
                <a:path w="709" h="1227">
                  <a:moveTo>
                    <a:pt x="709" y="0"/>
                  </a:moveTo>
                  <a:lnTo>
                    <a:pt x="706" y="817"/>
                  </a:lnTo>
                  <a:lnTo>
                    <a:pt x="0" y="1227"/>
                  </a:lnTo>
                  <a:lnTo>
                    <a:pt x="3" y="410"/>
                  </a:lnTo>
                  <a:close/>
                </a:path>
              </a:pathLst>
            </a:custGeom>
            <a:solidFill>
              <a:srgbClr val="FFFFFF">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sp>
          <p:nvSpPr>
            <p:cNvPr id="516" name="Freeform: Shape 515">
              <a:extLst>
                <a:ext uri="{FF2B5EF4-FFF2-40B4-BE49-F238E27FC236}">
                  <a16:creationId xmlns:a16="http://schemas.microsoft.com/office/drawing/2014/main" id="{D16788B1-FECE-4B84-B5F7-B0879C8DC10E}"/>
                </a:ext>
              </a:extLst>
            </p:cNvPr>
            <p:cNvSpPr/>
            <p:nvPr/>
          </p:nvSpPr>
          <p:spPr>
            <a:xfrm>
              <a:off x="10865797" y="3797090"/>
              <a:ext cx="887004" cy="1527340"/>
            </a:xfrm>
            <a:custGeom>
              <a:avLst/>
              <a:gdLst/>
              <a:ahLst/>
              <a:cxnLst>
                <a:cxn ang="3cd4">
                  <a:pos x="hc" y="t"/>
                </a:cxn>
                <a:cxn ang="cd2">
                  <a:pos x="l" y="vc"/>
                </a:cxn>
                <a:cxn ang="cd4">
                  <a:pos x="hc" y="b"/>
                </a:cxn>
                <a:cxn ang="0">
                  <a:pos x="r" y="vc"/>
                </a:cxn>
              </a:cxnLst>
              <a:rect l="l" t="t" r="r" b="b"/>
              <a:pathLst>
                <a:path w="713" h="1227">
                  <a:moveTo>
                    <a:pt x="713" y="410"/>
                  </a:moveTo>
                  <a:lnTo>
                    <a:pt x="710" y="1227"/>
                  </a:lnTo>
                  <a:lnTo>
                    <a:pt x="0" y="817"/>
                  </a:lnTo>
                  <a:lnTo>
                    <a:pt x="2" y="0"/>
                  </a:lnTo>
                  <a:close/>
                </a:path>
              </a:pathLst>
            </a:custGeom>
            <a:solidFill>
              <a:srgbClr val="121143">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grpSp>
      <p:grpSp>
        <p:nvGrpSpPr>
          <p:cNvPr id="4" name="Group 3">
            <a:extLst>
              <a:ext uri="{FF2B5EF4-FFF2-40B4-BE49-F238E27FC236}">
                <a16:creationId xmlns:a16="http://schemas.microsoft.com/office/drawing/2014/main" id="{886533D9-1961-4C48-B70D-E81397E33B41}"/>
              </a:ext>
            </a:extLst>
          </p:cNvPr>
          <p:cNvGrpSpPr/>
          <p:nvPr/>
        </p:nvGrpSpPr>
        <p:grpSpPr>
          <a:xfrm>
            <a:off x="7885611" y="4489757"/>
            <a:ext cx="883268" cy="1018435"/>
            <a:chOff x="10865797" y="6342242"/>
            <a:chExt cx="1766536" cy="2036869"/>
          </a:xfrm>
        </p:grpSpPr>
        <p:sp>
          <p:nvSpPr>
            <p:cNvPr id="517" name="Freeform: Shape 516">
              <a:extLst>
                <a:ext uri="{FF2B5EF4-FFF2-40B4-BE49-F238E27FC236}">
                  <a16:creationId xmlns:a16="http://schemas.microsoft.com/office/drawing/2014/main" id="{9A3A29A5-C66B-4241-BD88-E44934671602}"/>
                </a:ext>
              </a:extLst>
            </p:cNvPr>
            <p:cNvSpPr/>
            <p:nvPr/>
          </p:nvSpPr>
          <p:spPr>
            <a:xfrm>
              <a:off x="10865797" y="6342242"/>
              <a:ext cx="1766533" cy="2036869"/>
            </a:xfrm>
            <a:custGeom>
              <a:avLst/>
              <a:gdLst/>
              <a:ahLst/>
              <a:cxnLst>
                <a:cxn ang="3cd4">
                  <a:pos x="hc" y="t"/>
                </a:cxn>
                <a:cxn ang="cd2">
                  <a:pos x="l" y="vc"/>
                </a:cxn>
                <a:cxn ang="cd4">
                  <a:pos x="hc" y="b"/>
                </a:cxn>
                <a:cxn ang="0">
                  <a:pos x="r" y="vc"/>
                </a:cxn>
              </a:cxnLst>
              <a:rect l="l" t="t" r="r" b="b"/>
              <a:pathLst>
                <a:path w="1419" h="1636">
                  <a:moveTo>
                    <a:pt x="708" y="0"/>
                  </a:moveTo>
                  <a:lnTo>
                    <a:pt x="2" y="410"/>
                  </a:lnTo>
                  <a:lnTo>
                    <a:pt x="0" y="1226"/>
                  </a:lnTo>
                  <a:lnTo>
                    <a:pt x="710" y="1636"/>
                  </a:lnTo>
                  <a:lnTo>
                    <a:pt x="1416" y="1226"/>
                  </a:lnTo>
                  <a:lnTo>
                    <a:pt x="1419" y="410"/>
                  </a:lnTo>
                  <a:close/>
                </a:path>
              </a:pathLst>
            </a:custGeom>
            <a:solidFill>
              <a:schemeClr val="accent3"/>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sp>
          <p:nvSpPr>
            <p:cNvPr id="518" name="Freeform: Shape 517">
              <a:extLst>
                <a:ext uri="{FF2B5EF4-FFF2-40B4-BE49-F238E27FC236}">
                  <a16:creationId xmlns:a16="http://schemas.microsoft.com/office/drawing/2014/main" id="{5A1C0051-EE00-4212-9DC9-864880DF9D8F}"/>
                </a:ext>
              </a:extLst>
            </p:cNvPr>
            <p:cNvSpPr/>
            <p:nvPr/>
          </p:nvSpPr>
          <p:spPr>
            <a:xfrm>
              <a:off x="11750312" y="6853017"/>
              <a:ext cx="882021" cy="1526091"/>
            </a:xfrm>
            <a:custGeom>
              <a:avLst/>
              <a:gdLst/>
              <a:ahLst/>
              <a:cxnLst>
                <a:cxn ang="3cd4">
                  <a:pos x="hc" y="t"/>
                </a:cxn>
                <a:cxn ang="cd2">
                  <a:pos x="l" y="vc"/>
                </a:cxn>
                <a:cxn ang="cd4">
                  <a:pos x="hc" y="b"/>
                </a:cxn>
                <a:cxn ang="0">
                  <a:pos x="r" y="vc"/>
                </a:cxn>
              </a:cxnLst>
              <a:rect l="l" t="t" r="r" b="b"/>
              <a:pathLst>
                <a:path w="709" h="1226">
                  <a:moveTo>
                    <a:pt x="709" y="0"/>
                  </a:moveTo>
                  <a:lnTo>
                    <a:pt x="706" y="816"/>
                  </a:lnTo>
                  <a:lnTo>
                    <a:pt x="0" y="1226"/>
                  </a:lnTo>
                  <a:lnTo>
                    <a:pt x="3" y="410"/>
                  </a:lnTo>
                  <a:close/>
                </a:path>
              </a:pathLst>
            </a:custGeom>
            <a:solidFill>
              <a:srgbClr val="FFFFFF">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sp>
          <p:nvSpPr>
            <p:cNvPr id="519" name="Freeform: Shape 518">
              <a:extLst>
                <a:ext uri="{FF2B5EF4-FFF2-40B4-BE49-F238E27FC236}">
                  <a16:creationId xmlns:a16="http://schemas.microsoft.com/office/drawing/2014/main" id="{6ED6D9DE-B461-49B7-9EA1-A77CED49BCE2}"/>
                </a:ext>
              </a:extLst>
            </p:cNvPr>
            <p:cNvSpPr/>
            <p:nvPr/>
          </p:nvSpPr>
          <p:spPr>
            <a:xfrm>
              <a:off x="10865797" y="6853017"/>
              <a:ext cx="887004" cy="1526091"/>
            </a:xfrm>
            <a:custGeom>
              <a:avLst/>
              <a:gdLst/>
              <a:ahLst/>
              <a:cxnLst>
                <a:cxn ang="3cd4">
                  <a:pos x="hc" y="t"/>
                </a:cxn>
                <a:cxn ang="cd2">
                  <a:pos x="l" y="vc"/>
                </a:cxn>
                <a:cxn ang="cd4">
                  <a:pos x="hc" y="b"/>
                </a:cxn>
                <a:cxn ang="0">
                  <a:pos x="r" y="vc"/>
                </a:cxn>
              </a:cxnLst>
              <a:rect l="l" t="t" r="r" b="b"/>
              <a:pathLst>
                <a:path w="713" h="1226">
                  <a:moveTo>
                    <a:pt x="713" y="410"/>
                  </a:moveTo>
                  <a:lnTo>
                    <a:pt x="710" y="1226"/>
                  </a:lnTo>
                  <a:lnTo>
                    <a:pt x="0" y="816"/>
                  </a:lnTo>
                  <a:lnTo>
                    <a:pt x="2" y="0"/>
                  </a:lnTo>
                  <a:close/>
                </a:path>
              </a:pathLst>
            </a:custGeom>
            <a:solidFill>
              <a:srgbClr val="121143">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grpSp>
      <p:sp>
        <p:nvSpPr>
          <p:cNvPr id="545" name="Freeform: Shape 544">
            <a:extLst>
              <a:ext uri="{FF2B5EF4-FFF2-40B4-BE49-F238E27FC236}">
                <a16:creationId xmlns:a16="http://schemas.microsoft.com/office/drawing/2014/main" id="{4367A005-181E-4A80-9EAB-5818861A3CF1}"/>
              </a:ext>
            </a:extLst>
          </p:cNvPr>
          <p:cNvSpPr/>
          <p:nvPr/>
        </p:nvSpPr>
        <p:spPr>
          <a:xfrm>
            <a:off x="6682801" y="2806660"/>
            <a:ext cx="948048" cy="748721"/>
          </a:xfrm>
          <a:custGeom>
            <a:avLst/>
            <a:gdLst>
              <a:gd name="connsiteX0" fmla="*/ 749343 w 1896095"/>
              <a:gd name="connsiteY0" fmla="*/ 0 h 1497441"/>
              <a:gd name="connsiteX1" fmla="*/ 1438666 w 1896095"/>
              <a:gd name="connsiteY1" fmla="*/ 456864 h 1497441"/>
              <a:gd name="connsiteX2" fmla="*/ 1472094 w 1896095"/>
              <a:gd name="connsiteY2" fmla="*/ 564584 h 1497441"/>
              <a:gd name="connsiteX3" fmla="*/ 1896095 w 1896095"/>
              <a:gd name="connsiteY3" fmla="*/ 748100 h 1497441"/>
              <a:gd name="connsiteX4" fmla="*/ 1471874 w 1896095"/>
              <a:gd name="connsiteY4" fmla="*/ 932805 h 1497441"/>
              <a:gd name="connsiteX5" fmla="*/ 1438666 w 1896095"/>
              <a:gd name="connsiteY5" fmla="*/ 1040052 h 1497441"/>
              <a:gd name="connsiteX6" fmla="*/ 749343 w 1896095"/>
              <a:gd name="connsiteY6" fmla="*/ 1497441 h 1497441"/>
              <a:gd name="connsiteX7" fmla="*/ 0 w 1896095"/>
              <a:gd name="connsiteY7" fmla="*/ 748098 h 1497441"/>
              <a:gd name="connsiteX8" fmla="*/ 749343 w 1896095"/>
              <a:gd name="connsiteY8" fmla="*/ 0 h 149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095" h="1497441">
                <a:moveTo>
                  <a:pt x="749343" y="0"/>
                </a:moveTo>
                <a:cubicBezTo>
                  <a:pt x="1059287" y="0"/>
                  <a:pt x="1325121" y="188347"/>
                  <a:pt x="1438666" y="456864"/>
                </a:cubicBezTo>
                <a:lnTo>
                  <a:pt x="1472094" y="564584"/>
                </a:lnTo>
                <a:lnTo>
                  <a:pt x="1896095" y="748100"/>
                </a:lnTo>
                <a:lnTo>
                  <a:pt x="1471874" y="932805"/>
                </a:lnTo>
                <a:lnTo>
                  <a:pt x="1438666" y="1040052"/>
                </a:lnTo>
                <a:cubicBezTo>
                  <a:pt x="1325121" y="1309094"/>
                  <a:pt x="1059287" y="1497441"/>
                  <a:pt x="749343" y="1497441"/>
                </a:cubicBezTo>
                <a:cubicBezTo>
                  <a:pt x="334839" y="1497441"/>
                  <a:pt x="0" y="1162602"/>
                  <a:pt x="0" y="748098"/>
                </a:cubicBezTo>
                <a:cubicBezTo>
                  <a:pt x="0" y="334839"/>
                  <a:pt x="334839" y="0"/>
                  <a:pt x="749343" y="0"/>
                </a:cubicBezTo>
                <a:close/>
              </a:path>
            </a:pathLst>
          </a:custGeom>
          <a:solidFill>
            <a:schemeClr val="accent1"/>
          </a:solidFill>
          <a:ln cap="flat">
            <a:noFill/>
            <a:prstDash val="solid"/>
          </a:ln>
        </p:spPr>
        <p:txBody>
          <a:bodyPr vert="horz" wrap="square" lIns="45000" tIns="22500" rIns="45000" bIns="22500" anchor="ctr" anchorCtr="1" compatLnSpc="0">
            <a:noAutofit/>
          </a:bodyPr>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sp>
        <p:nvSpPr>
          <p:cNvPr id="533" name="Freeform: Shape 532">
            <a:extLst>
              <a:ext uri="{FF2B5EF4-FFF2-40B4-BE49-F238E27FC236}">
                <a16:creationId xmlns:a16="http://schemas.microsoft.com/office/drawing/2014/main" id="{16E3C882-B3C1-4B67-A410-BE5E95D16651}"/>
              </a:ext>
            </a:extLst>
          </p:cNvPr>
          <p:cNvSpPr/>
          <p:nvPr/>
        </p:nvSpPr>
        <p:spPr>
          <a:xfrm>
            <a:off x="6682801" y="4625549"/>
            <a:ext cx="948048" cy="749342"/>
          </a:xfrm>
          <a:custGeom>
            <a:avLst/>
            <a:gdLst/>
            <a:ahLst/>
            <a:cxnLst>
              <a:cxn ang="3cd4">
                <a:pos x="hc" y="t"/>
              </a:cxn>
              <a:cxn ang="cd2">
                <a:pos x="l" y="vc"/>
              </a:cxn>
              <a:cxn ang="cd4">
                <a:pos x="hc" y="b"/>
              </a:cxn>
              <a:cxn ang="0">
                <a:pos x="r" y="vc"/>
              </a:cxn>
            </a:cxnLst>
            <a:rect l="l" t="t" r="r" b="b"/>
            <a:pathLst>
              <a:path w="1523" h="1204">
                <a:moveTo>
                  <a:pt x="1523" y="602"/>
                </a:moveTo>
                <a:lnTo>
                  <a:pt x="1186" y="455"/>
                </a:lnTo>
                <a:cubicBezTo>
                  <a:pt x="1120" y="194"/>
                  <a:pt x="883" y="0"/>
                  <a:pt x="602" y="0"/>
                </a:cubicBezTo>
                <a:cubicBezTo>
                  <a:pt x="269" y="0"/>
                  <a:pt x="0" y="270"/>
                  <a:pt x="0" y="602"/>
                </a:cubicBezTo>
                <a:cubicBezTo>
                  <a:pt x="0" y="935"/>
                  <a:pt x="269" y="1204"/>
                  <a:pt x="602" y="1204"/>
                </a:cubicBezTo>
                <a:cubicBezTo>
                  <a:pt x="883" y="1204"/>
                  <a:pt x="1120" y="1010"/>
                  <a:pt x="1186" y="749"/>
                </a:cubicBezTo>
                <a:close/>
              </a:path>
            </a:pathLst>
          </a:custGeom>
          <a:solidFill>
            <a:schemeClr val="accent3"/>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anose="020B0604020202020204" pitchFamily="34" charset="0"/>
              <a:ea typeface="Microsoft YaHei" pitchFamily="2"/>
              <a:cs typeface="Arial" panose="020B0604020202020204" pitchFamily="34" charset="0"/>
            </a:endParaRPr>
          </a:p>
        </p:txBody>
      </p:sp>
      <p:sp>
        <p:nvSpPr>
          <p:cNvPr id="548" name="TextBox 547">
            <a:extLst>
              <a:ext uri="{FF2B5EF4-FFF2-40B4-BE49-F238E27FC236}">
                <a16:creationId xmlns:a16="http://schemas.microsoft.com/office/drawing/2014/main" id="{4F379416-49F1-4195-925D-F46FA004DBD3}"/>
              </a:ext>
            </a:extLst>
          </p:cNvPr>
          <p:cNvSpPr txBox="1"/>
          <p:nvPr/>
        </p:nvSpPr>
        <p:spPr>
          <a:xfrm>
            <a:off x="1847568" y="1432772"/>
            <a:ext cx="3963750" cy="584775"/>
          </a:xfrm>
          <a:prstGeom prst="rect">
            <a:avLst/>
          </a:prstGeom>
          <a:noFill/>
        </p:spPr>
        <p:txBody>
          <a:bodyPr wrap="square" lIns="91440" tIns="45720" rIns="91440" bIns="45720" rtlCol="0" anchor="b">
            <a:spAutoFit/>
          </a:bodyPr>
          <a:lstStyle/>
          <a:p>
            <a:pPr algn="ctr" defTabSz="914217">
              <a:defRPr/>
            </a:pPr>
            <a:r>
              <a:rPr lang="es-MX" sz="1600" b="1" dirty="0">
                <a:solidFill>
                  <a:schemeClr val="accent1">
                    <a:lumMod val="75000"/>
                  </a:schemeClr>
                </a:solidFill>
                <a:latin typeface="Arial"/>
                <a:cs typeface="Arial"/>
              </a:rPr>
              <a:t>Mesas de trabajo Temas a Trabajar 2024 Segmento</a:t>
            </a:r>
            <a:endParaRPr lang="es-ES" dirty="0">
              <a:solidFill>
                <a:schemeClr val="accent1">
                  <a:lumMod val="75000"/>
                </a:schemeClr>
              </a:solidFill>
              <a:ea typeface="Calibri"/>
              <a:cs typeface="Calibri"/>
            </a:endParaRPr>
          </a:p>
        </p:txBody>
      </p:sp>
      <p:sp>
        <p:nvSpPr>
          <p:cNvPr id="555" name="TextBox 554">
            <a:extLst>
              <a:ext uri="{FF2B5EF4-FFF2-40B4-BE49-F238E27FC236}">
                <a16:creationId xmlns:a16="http://schemas.microsoft.com/office/drawing/2014/main" id="{14ACD725-F6AB-4818-B2FB-2F93FEC503DB}"/>
              </a:ext>
            </a:extLst>
          </p:cNvPr>
          <p:cNvSpPr txBox="1"/>
          <p:nvPr/>
        </p:nvSpPr>
        <p:spPr>
          <a:xfrm>
            <a:off x="744474" y="2161321"/>
            <a:ext cx="5656704" cy="1600438"/>
          </a:xfrm>
          <a:prstGeom prst="rect">
            <a:avLst/>
          </a:prstGeom>
          <a:noFill/>
        </p:spPr>
        <p:txBody>
          <a:bodyPr wrap="square" lIns="91440" tIns="45720" rIns="91440" bIns="45720" rtlCol="0" anchor="t">
            <a:spAutoFit/>
          </a:bodyPr>
          <a:lstStyle/>
          <a:p>
            <a:pPr algn="just" defTabSz="914217">
              <a:defRPr/>
            </a:pPr>
            <a:r>
              <a:rPr lang="es-MX" sz="1400" b="0" i="0" dirty="0">
                <a:solidFill>
                  <a:srgbClr val="002060"/>
                </a:solidFill>
                <a:effectLst/>
                <a:latin typeface="Arial"/>
                <a:cs typeface="Arial"/>
              </a:rPr>
              <a:t>Desde la Vicepresidencia Digital, se han establecido nuevas mesas de trabajo con el </a:t>
            </a:r>
            <a:r>
              <a:rPr lang="es-MX" sz="1400" dirty="0">
                <a:solidFill>
                  <a:srgbClr val="002060"/>
                </a:solidFill>
                <a:latin typeface="Arial"/>
                <a:cs typeface="Arial"/>
              </a:rPr>
              <a:t>Segmento</a:t>
            </a:r>
            <a:r>
              <a:rPr lang="es-MX" sz="1400" b="0" i="0" dirty="0">
                <a:solidFill>
                  <a:srgbClr val="002060"/>
                </a:solidFill>
                <a:effectLst/>
                <a:latin typeface="Arial"/>
                <a:cs typeface="Arial"/>
              </a:rPr>
              <a:t> para abordar conjuntamente las iniciativas que nos permitirán enfrentar los </a:t>
            </a:r>
            <a:r>
              <a:rPr lang="es-MX" sz="1400" b="1" i="0" dirty="0">
                <a:solidFill>
                  <a:srgbClr val="002060"/>
                </a:solidFill>
                <a:effectLst/>
                <a:latin typeface="Arial"/>
                <a:cs typeface="Arial"/>
              </a:rPr>
              <a:t>nuevos desafíos</a:t>
            </a:r>
            <a:r>
              <a:rPr lang="es-MX" sz="1400" b="0" i="0" dirty="0">
                <a:solidFill>
                  <a:srgbClr val="002060"/>
                </a:solidFill>
                <a:effectLst/>
                <a:latin typeface="Arial"/>
                <a:cs typeface="Arial"/>
              </a:rPr>
              <a:t>. Estas mesas de trabajo se centrarán en temas clave como telecomunicaciones, analítica y gobierno de datos, con el objetivo de encontrar soluciones efectivas y alineadas con nuestras metas estratégicas.</a:t>
            </a:r>
            <a:endParaRPr lang="es-ES" sz="1400" dirty="0">
              <a:solidFill>
                <a:srgbClr val="002060"/>
              </a:solidFill>
              <a:latin typeface="Arial"/>
              <a:cs typeface="Arial"/>
            </a:endParaRPr>
          </a:p>
        </p:txBody>
      </p:sp>
      <p:sp>
        <p:nvSpPr>
          <p:cNvPr id="560" name="TextBox 559">
            <a:extLst>
              <a:ext uri="{FF2B5EF4-FFF2-40B4-BE49-F238E27FC236}">
                <a16:creationId xmlns:a16="http://schemas.microsoft.com/office/drawing/2014/main" id="{8CA9239E-13CE-41A3-A568-445DF946423F}"/>
              </a:ext>
            </a:extLst>
          </p:cNvPr>
          <p:cNvSpPr txBox="1"/>
          <p:nvPr/>
        </p:nvSpPr>
        <p:spPr>
          <a:xfrm>
            <a:off x="6743448" y="2863129"/>
            <a:ext cx="606966" cy="661720"/>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3700" spc="-145" dirty="0">
                <a:solidFill>
                  <a:srgbClr val="FFFFFF"/>
                </a:solidFill>
                <a:latin typeface="Arial" panose="020B0604020202020204" pitchFamily="34" charset="0"/>
                <a:cs typeface="Arial" panose="020B0604020202020204" pitchFamily="34" charset="0"/>
              </a:rPr>
              <a:t>1</a:t>
            </a:r>
          </a:p>
        </p:txBody>
      </p:sp>
      <p:sp>
        <p:nvSpPr>
          <p:cNvPr id="9" name="CuadroTexto 8">
            <a:extLst>
              <a:ext uri="{FF2B5EF4-FFF2-40B4-BE49-F238E27FC236}">
                <a16:creationId xmlns:a16="http://schemas.microsoft.com/office/drawing/2014/main" id="{890215B2-A9F4-3AA2-409E-D6CB40A7DCF6}"/>
              </a:ext>
            </a:extLst>
          </p:cNvPr>
          <p:cNvSpPr txBox="1"/>
          <p:nvPr/>
        </p:nvSpPr>
        <p:spPr>
          <a:xfrm>
            <a:off x="269189" y="178737"/>
            <a:ext cx="11653622" cy="1077218"/>
          </a:xfrm>
          <a:prstGeom prst="rect">
            <a:avLst/>
          </a:prstGeom>
          <a:noFill/>
        </p:spPr>
        <p:txBody>
          <a:bodyPr wrap="square" lIns="91440" tIns="45720" rIns="91440" bIns="45720" rtlCol="0" anchor="t">
            <a:spAutoFit/>
          </a:bodyPr>
          <a:lstStyle/>
          <a:p>
            <a:r>
              <a:rPr lang="es-ES" sz="2400" b="1" dirty="0">
                <a:solidFill>
                  <a:srgbClr val="1E4E79"/>
                </a:solidFill>
                <a:latin typeface="Arial" panose="020B0604020202020204" pitchFamily="34" charset="0"/>
                <a:cs typeface="Arial" panose="020B0604020202020204" pitchFamily="34" charset="0"/>
              </a:rPr>
              <a:t>Novedades del Macroproceso</a:t>
            </a:r>
          </a:p>
          <a:p>
            <a:r>
              <a:rPr lang="es-ES" sz="2000" b="1" dirty="0">
                <a:solidFill>
                  <a:schemeClr val="bg1">
                    <a:lumMod val="50000"/>
                  </a:schemeClr>
                </a:solidFill>
                <a:latin typeface="Arial"/>
                <a:cs typeface="Arial"/>
              </a:rPr>
              <a:t>¿Cuáles son esas novedades que desde el área se buscan resaltar para plasmarlas en el Periódico </a:t>
            </a:r>
            <a:r>
              <a:rPr lang="es-ES" sz="2000" b="1" i="1" dirty="0">
                <a:solidFill>
                  <a:schemeClr val="bg1">
                    <a:lumMod val="50000"/>
                  </a:schemeClr>
                </a:solidFill>
                <a:latin typeface="Arial"/>
                <a:cs typeface="Arial"/>
              </a:rPr>
              <a:t>Conectados </a:t>
            </a:r>
            <a:r>
              <a:rPr lang="es-ES" sz="2000" b="1" dirty="0">
                <a:solidFill>
                  <a:schemeClr val="bg1">
                    <a:lumMod val="50000"/>
                  </a:schemeClr>
                </a:solidFill>
                <a:latin typeface="Arial"/>
                <a:cs typeface="Arial"/>
              </a:rPr>
              <a:t>con alcance a Segmento?</a:t>
            </a:r>
          </a:p>
        </p:txBody>
      </p:sp>
      <p:grpSp>
        <p:nvGrpSpPr>
          <p:cNvPr id="10" name="Group 6">
            <a:extLst>
              <a:ext uri="{FF2B5EF4-FFF2-40B4-BE49-F238E27FC236}">
                <a16:creationId xmlns:a16="http://schemas.microsoft.com/office/drawing/2014/main" id="{99E9051E-9D51-C39E-E01F-C94CEBC00A2B}"/>
              </a:ext>
            </a:extLst>
          </p:cNvPr>
          <p:cNvGrpSpPr/>
          <p:nvPr/>
        </p:nvGrpSpPr>
        <p:grpSpPr>
          <a:xfrm>
            <a:off x="8386833" y="3555381"/>
            <a:ext cx="882642" cy="1018435"/>
            <a:chOff x="11747817" y="10924264"/>
            <a:chExt cx="1765283" cy="2036869"/>
          </a:xfrm>
        </p:grpSpPr>
        <p:sp>
          <p:nvSpPr>
            <p:cNvPr id="11" name="Freeform: Shape 526">
              <a:extLst>
                <a:ext uri="{FF2B5EF4-FFF2-40B4-BE49-F238E27FC236}">
                  <a16:creationId xmlns:a16="http://schemas.microsoft.com/office/drawing/2014/main" id="{BFB13082-6B40-899B-12BA-3ECD2C9C4078}"/>
                </a:ext>
              </a:extLst>
            </p:cNvPr>
            <p:cNvSpPr/>
            <p:nvPr/>
          </p:nvSpPr>
          <p:spPr>
            <a:xfrm>
              <a:off x="11747817" y="10924264"/>
              <a:ext cx="1765283" cy="2036869"/>
            </a:xfrm>
            <a:custGeom>
              <a:avLst/>
              <a:gdLst/>
              <a:ahLst/>
              <a:cxnLst>
                <a:cxn ang="3cd4">
                  <a:pos x="hc" y="t"/>
                </a:cxn>
                <a:cxn ang="cd2">
                  <a:pos x="l" y="vc"/>
                </a:cxn>
                <a:cxn ang="cd4">
                  <a:pos x="hc" y="b"/>
                </a:cxn>
                <a:cxn ang="0">
                  <a:pos x="r" y="vc"/>
                </a:cxn>
              </a:cxnLst>
              <a:rect l="l" t="t" r="r" b="b"/>
              <a:pathLst>
                <a:path w="1418" h="1636">
                  <a:moveTo>
                    <a:pt x="708" y="0"/>
                  </a:moveTo>
                  <a:lnTo>
                    <a:pt x="2" y="410"/>
                  </a:lnTo>
                  <a:lnTo>
                    <a:pt x="0" y="1226"/>
                  </a:lnTo>
                  <a:lnTo>
                    <a:pt x="711" y="1636"/>
                  </a:lnTo>
                  <a:lnTo>
                    <a:pt x="1416" y="1226"/>
                  </a:lnTo>
                  <a:lnTo>
                    <a:pt x="1418" y="410"/>
                  </a:ln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itchFamily="18"/>
                <a:ea typeface="Microsoft YaHei" pitchFamily="2"/>
                <a:cs typeface="Lucida Sans" pitchFamily="2"/>
              </a:endParaRPr>
            </a:p>
          </p:txBody>
        </p:sp>
        <p:sp>
          <p:nvSpPr>
            <p:cNvPr id="12" name="Freeform: Shape 527">
              <a:extLst>
                <a:ext uri="{FF2B5EF4-FFF2-40B4-BE49-F238E27FC236}">
                  <a16:creationId xmlns:a16="http://schemas.microsoft.com/office/drawing/2014/main" id="{C8D19CF9-F54D-2B2D-4ABE-9A1F3856275D}"/>
                </a:ext>
              </a:extLst>
            </p:cNvPr>
            <p:cNvSpPr/>
            <p:nvPr/>
          </p:nvSpPr>
          <p:spPr>
            <a:xfrm>
              <a:off x="12632330" y="11435038"/>
              <a:ext cx="879529" cy="1526091"/>
            </a:xfrm>
            <a:custGeom>
              <a:avLst/>
              <a:gdLst/>
              <a:ahLst/>
              <a:cxnLst>
                <a:cxn ang="3cd4">
                  <a:pos x="hc" y="t"/>
                </a:cxn>
                <a:cxn ang="cd2">
                  <a:pos x="l" y="vc"/>
                </a:cxn>
                <a:cxn ang="cd4">
                  <a:pos x="hc" y="b"/>
                </a:cxn>
                <a:cxn ang="0">
                  <a:pos x="r" y="vc"/>
                </a:cxn>
              </a:cxnLst>
              <a:rect l="l" t="t" r="r" b="b"/>
              <a:pathLst>
                <a:path w="707" h="1226">
                  <a:moveTo>
                    <a:pt x="707" y="0"/>
                  </a:moveTo>
                  <a:lnTo>
                    <a:pt x="705" y="816"/>
                  </a:lnTo>
                  <a:lnTo>
                    <a:pt x="0" y="1226"/>
                  </a:lnTo>
                  <a:lnTo>
                    <a:pt x="1" y="410"/>
                  </a:lnTo>
                  <a:close/>
                </a:path>
              </a:pathLst>
            </a:custGeom>
            <a:solidFill>
              <a:srgbClr val="FFFFFF">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itchFamily="18"/>
                <a:ea typeface="Microsoft YaHei" pitchFamily="2"/>
                <a:cs typeface="Lucida Sans" pitchFamily="2"/>
              </a:endParaRPr>
            </a:p>
          </p:txBody>
        </p:sp>
        <p:sp>
          <p:nvSpPr>
            <p:cNvPr id="13" name="Freeform: Shape 528">
              <a:extLst>
                <a:ext uri="{FF2B5EF4-FFF2-40B4-BE49-F238E27FC236}">
                  <a16:creationId xmlns:a16="http://schemas.microsoft.com/office/drawing/2014/main" id="{4CD844DC-F022-3762-B4BC-347B4B382A92}"/>
                </a:ext>
              </a:extLst>
            </p:cNvPr>
            <p:cNvSpPr/>
            <p:nvPr/>
          </p:nvSpPr>
          <p:spPr>
            <a:xfrm>
              <a:off x="11747817" y="11435038"/>
              <a:ext cx="885758" cy="1526091"/>
            </a:xfrm>
            <a:custGeom>
              <a:avLst/>
              <a:gdLst/>
              <a:ahLst/>
              <a:cxnLst>
                <a:cxn ang="3cd4">
                  <a:pos x="hc" y="t"/>
                </a:cxn>
                <a:cxn ang="cd2">
                  <a:pos x="l" y="vc"/>
                </a:cxn>
                <a:cxn ang="cd4">
                  <a:pos x="hc" y="b"/>
                </a:cxn>
                <a:cxn ang="0">
                  <a:pos x="r" y="vc"/>
                </a:cxn>
              </a:cxnLst>
              <a:rect l="l" t="t" r="r" b="b"/>
              <a:pathLst>
                <a:path w="712" h="1226">
                  <a:moveTo>
                    <a:pt x="712" y="410"/>
                  </a:moveTo>
                  <a:lnTo>
                    <a:pt x="711" y="1226"/>
                  </a:lnTo>
                  <a:lnTo>
                    <a:pt x="0" y="816"/>
                  </a:lnTo>
                  <a:lnTo>
                    <a:pt x="2" y="0"/>
                  </a:lnTo>
                  <a:close/>
                </a:path>
              </a:pathLst>
            </a:custGeom>
            <a:solidFill>
              <a:srgbClr val="121143">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itchFamily="18"/>
                <a:ea typeface="Microsoft YaHei" pitchFamily="2"/>
                <a:cs typeface="Lucida Sans" pitchFamily="2"/>
              </a:endParaRPr>
            </a:p>
          </p:txBody>
        </p:sp>
      </p:grpSp>
      <p:sp>
        <p:nvSpPr>
          <p:cNvPr id="14" name="Freeform: Shape 540">
            <a:extLst>
              <a:ext uri="{FF2B5EF4-FFF2-40B4-BE49-F238E27FC236}">
                <a16:creationId xmlns:a16="http://schemas.microsoft.com/office/drawing/2014/main" id="{704BB22B-2CCC-9D87-8F91-F5A40EECDF47}"/>
              </a:ext>
            </a:extLst>
          </p:cNvPr>
          <p:cNvSpPr/>
          <p:nvPr/>
        </p:nvSpPr>
        <p:spPr>
          <a:xfrm>
            <a:off x="9523620" y="3691171"/>
            <a:ext cx="948048" cy="749342"/>
          </a:xfrm>
          <a:custGeom>
            <a:avLst/>
            <a:gdLst/>
            <a:ahLst/>
            <a:cxnLst>
              <a:cxn ang="3cd4">
                <a:pos x="hc" y="t"/>
              </a:cxn>
              <a:cxn ang="cd2">
                <a:pos x="l" y="vc"/>
              </a:cxn>
              <a:cxn ang="cd4">
                <a:pos x="hc" y="b"/>
              </a:cxn>
              <a:cxn ang="0">
                <a:pos x="r" y="vc"/>
              </a:cxn>
            </a:cxnLst>
            <a:rect l="l" t="t" r="r" b="b"/>
            <a:pathLst>
              <a:path w="1523" h="1204">
                <a:moveTo>
                  <a:pt x="922" y="0"/>
                </a:moveTo>
                <a:cubicBezTo>
                  <a:pt x="640" y="0"/>
                  <a:pt x="403" y="193"/>
                  <a:pt x="338" y="455"/>
                </a:cubicBezTo>
                <a:lnTo>
                  <a:pt x="0" y="602"/>
                </a:lnTo>
                <a:lnTo>
                  <a:pt x="338" y="749"/>
                </a:lnTo>
                <a:cubicBezTo>
                  <a:pt x="403" y="1010"/>
                  <a:pt x="640" y="1204"/>
                  <a:pt x="922" y="1204"/>
                </a:cubicBezTo>
                <a:cubicBezTo>
                  <a:pt x="1254" y="1204"/>
                  <a:pt x="1523" y="934"/>
                  <a:pt x="1523" y="602"/>
                </a:cubicBezTo>
                <a:cubicBezTo>
                  <a:pt x="1523" y="269"/>
                  <a:pt x="1254" y="0"/>
                  <a:pt x="922" y="0"/>
                </a:cubicBez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747A94"/>
              </a:solidFill>
              <a:latin typeface="Arial" pitchFamily="18"/>
              <a:ea typeface="Microsoft YaHei" pitchFamily="2"/>
              <a:cs typeface="Lucida Sans" pitchFamily="2"/>
            </a:endParaRPr>
          </a:p>
        </p:txBody>
      </p:sp>
      <p:sp>
        <p:nvSpPr>
          <p:cNvPr id="3" name="TextBox 559">
            <a:extLst>
              <a:ext uri="{FF2B5EF4-FFF2-40B4-BE49-F238E27FC236}">
                <a16:creationId xmlns:a16="http://schemas.microsoft.com/office/drawing/2014/main" id="{CB238F21-C4D4-D327-F8F2-F0228BB70220}"/>
              </a:ext>
            </a:extLst>
          </p:cNvPr>
          <p:cNvSpPr txBox="1"/>
          <p:nvPr/>
        </p:nvSpPr>
        <p:spPr>
          <a:xfrm>
            <a:off x="6743447" y="4717808"/>
            <a:ext cx="606966" cy="661720"/>
          </a:xfrm>
          <a:prstGeom prst="rect">
            <a:avLst/>
          </a:prstGeom>
          <a:noFill/>
        </p:spPr>
        <p:txBody>
          <a:bodyPr wrap="square" lIns="91440" tIns="45720" rIns="91440" bIns="45720"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3700" spc="-145" dirty="0">
                <a:solidFill>
                  <a:srgbClr val="FFFFFF"/>
                </a:solidFill>
                <a:latin typeface="Arial"/>
                <a:cs typeface="Arial"/>
              </a:rPr>
              <a:t>2</a:t>
            </a:r>
            <a:endParaRPr lang="en-US" sz="3700" spc="-145" dirty="0">
              <a:solidFill>
                <a:srgbClr val="FFFFFF"/>
              </a:solidFill>
              <a:latin typeface="Arial" panose="020B0604020202020204" pitchFamily="34" charset="0"/>
              <a:cs typeface="Arial" panose="020B0604020202020204" pitchFamily="34" charset="0"/>
            </a:endParaRPr>
          </a:p>
        </p:txBody>
      </p:sp>
      <p:sp>
        <p:nvSpPr>
          <p:cNvPr id="5" name="TextBox 559">
            <a:extLst>
              <a:ext uri="{FF2B5EF4-FFF2-40B4-BE49-F238E27FC236}">
                <a16:creationId xmlns:a16="http://schemas.microsoft.com/office/drawing/2014/main" id="{108D9585-D6C6-3EF6-D733-1D01E766FD77}"/>
              </a:ext>
            </a:extLst>
          </p:cNvPr>
          <p:cNvSpPr txBox="1"/>
          <p:nvPr/>
        </p:nvSpPr>
        <p:spPr>
          <a:xfrm>
            <a:off x="9762692" y="3740147"/>
            <a:ext cx="606966" cy="661720"/>
          </a:xfrm>
          <a:prstGeom prst="rect">
            <a:avLst/>
          </a:prstGeom>
          <a:noFill/>
        </p:spPr>
        <p:txBody>
          <a:bodyPr wrap="square" lIns="91440" tIns="45720" rIns="91440" bIns="45720"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3700" spc="-145" dirty="0">
                <a:solidFill>
                  <a:srgbClr val="FFFFFF"/>
                </a:solidFill>
                <a:latin typeface="Arial"/>
                <a:cs typeface="Arial"/>
              </a:rPr>
              <a:t>3</a:t>
            </a:r>
            <a:endParaRPr lang="en-US" sz="3700" spc="-145"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556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5D56C24-6DAC-B5B8-E960-B80C06FF0B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4" name="think-cell data - do not delete" hidden="1">
                        <a:extLst>
                          <a:ext uri="{FF2B5EF4-FFF2-40B4-BE49-F238E27FC236}">
                            <a16:creationId xmlns:a16="http://schemas.microsoft.com/office/drawing/2014/main" id="{25D56C24-6DAC-B5B8-E960-B80C06FF0B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3E20E765-5A55-CEB3-23E7-5A1ABFA83E06}"/>
              </a:ext>
            </a:extLst>
          </p:cNvPr>
          <p:cNvSpPr txBox="1"/>
          <p:nvPr/>
        </p:nvSpPr>
        <p:spPr>
          <a:xfrm>
            <a:off x="6463688" y="2868721"/>
            <a:ext cx="5343787" cy="1424270"/>
          </a:xfrm>
          <a:prstGeom prst="rect">
            <a:avLst/>
          </a:prstGeom>
          <a:noFill/>
        </p:spPr>
        <p:txBody>
          <a:bodyPr wrap="square" lIns="0" tIns="0" rIns="0" bIns="0" rtlCol="0" anchor="ctr" anchorCtr="0">
            <a:noAutofit/>
          </a:bodyPr>
          <a:lstStyle/>
          <a:p>
            <a:pPr marL="12700" algn="ctr">
              <a:tabLst>
                <a:tab pos="699770" algn="l"/>
              </a:tabLst>
            </a:pPr>
            <a:r>
              <a:rPr lang="es-ES" sz="3200" b="1" spc="5" dirty="0">
                <a:solidFill>
                  <a:schemeClr val="accent1">
                    <a:lumMod val="50000"/>
                  </a:schemeClr>
                </a:solidFill>
                <a:latin typeface="Arial"/>
                <a:cs typeface="Arial"/>
              </a:rPr>
              <a:t>Macroproceso de Abastecimiento y Servicios Administrativos</a:t>
            </a:r>
            <a:endParaRPr lang="es-ES" sz="3200" b="1" spc="5" dirty="0">
              <a:solidFill>
                <a:schemeClr val="accent1">
                  <a:lumMod val="50000"/>
                </a:schemeClr>
              </a:solidFill>
              <a:latin typeface="Arial" panose="020B0604020202020204" pitchFamily="34" charset="0"/>
              <a:cs typeface="Arial" panose="020B0604020202020204" pitchFamily="34" charset="0"/>
            </a:endParaRPr>
          </a:p>
        </p:txBody>
      </p:sp>
      <p:sp>
        <p:nvSpPr>
          <p:cNvPr id="2" name="object 15">
            <a:extLst>
              <a:ext uri="{FF2B5EF4-FFF2-40B4-BE49-F238E27FC236}">
                <a16:creationId xmlns:a16="http://schemas.microsoft.com/office/drawing/2014/main" id="{B265E378-26E9-2A35-CD4C-BAA0EE451A83}"/>
              </a:ext>
            </a:extLst>
          </p:cNvPr>
          <p:cNvSpPr/>
          <p:nvPr/>
        </p:nvSpPr>
        <p:spPr>
          <a:xfrm>
            <a:off x="5548046" y="3173933"/>
            <a:ext cx="832935" cy="812712"/>
          </a:xfrm>
          <a:custGeom>
            <a:avLst/>
            <a:gdLst/>
            <a:ahLst/>
            <a:cxnLst/>
            <a:rect l="l" t="t" r="r" b="b"/>
            <a:pathLst>
              <a:path w="789939" h="789939">
                <a:moveTo>
                  <a:pt x="394715" y="789431"/>
                </a:moveTo>
                <a:lnTo>
                  <a:pt x="348695" y="786775"/>
                </a:lnTo>
                <a:lnTo>
                  <a:pt x="304231" y="779003"/>
                </a:lnTo>
                <a:lnTo>
                  <a:pt x="261619" y="766413"/>
                </a:lnTo>
                <a:lnTo>
                  <a:pt x="221157" y="749301"/>
                </a:lnTo>
                <a:lnTo>
                  <a:pt x="183141" y="727963"/>
                </a:lnTo>
                <a:lnTo>
                  <a:pt x="147867" y="702697"/>
                </a:lnTo>
                <a:lnTo>
                  <a:pt x="115633" y="673798"/>
                </a:lnTo>
                <a:lnTo>
                  <a:pt x="86734" y="641563"/>
                </a:lnTo>
                <a:lnTo>
                  <a:pt x="61468" y="606290"/>
                </a:lnTo>
                <a:lnTo>
                  <a:pt x="40130" y="568274"/>
                </a:lnTo>
                <a:lnTo>
                  <a:pt x="23018" y="527812"/>
                </a:lnTo>
                <a:lnTo>
                  <a:pt x="10428" y="485200"/>
                </a:lnTo>
                <a:lnTo>
                  <a:pt x="2656" y="440736"/>
                </a:lnTo>
                <a:lnTo>
                  <a:pt x="0" y="394715"/>
                </a:lnTo>
                <a:lnTo>
                  <a:pt x="2656" y="348695"/>
                </a:lnTo>
                <a:lnTo>
                  <a:pt x="10428" y="304231"/>
                </a:lnTo>
                <a:lnTo>
                  <a:pt x="23018" y="261619"/>
                </a:lnTo>
                <a:lnTo>
                  <a:pt x="40130" y="221157"/>
                </a:lnTo>
                <a:lnTo>
                  <a:pt x="61468" y="183141"/>
                </a:lnTo>
                <a:lnTo>
                  <a:pt x="86734" y="147867"/>
                </a:lnTo>
                <a:lnTo>
                  <a:pt x="115633" y="115633"/>
                </a:lnTo>
                <a:lnTo>
                  <a:pt x="147867" y="86734"/>
                </a:lnTo>
                <a:lnTo>
                  <a:pt x="183141" y="61468"/>
                </a:lnTo>
                <a:lnTo>
                  <a:pt x="221157" y="40130"/>
                </a:lnTo>
                <a:lnTo>
                  <a:pt x="261619" y="23018"/>
                </a:lnTo>
                <a:lnTo>
                  <a:pt x="304231" y="10428"/>
                </a:lnTo>
                <a:lnTo>
                  <a:pt x="348695" y="2656"/>
                </a:lnTo>
                <a:lnTo>
                  <a:pt x="394715" y="0"/>
                </a:lnTo>
                <a:lnTo>
                  <a:pt x="440736" y="2656"/>
                </a:lnTo>
                <a:lnTo>
                  <a:pt x="485200" y="10428"/>
                </a:lnTo>
                <a:lnTo>
                  <a:pt x="527812" y="23018"/>
                </a:lnTo>
                <a:lnTo>
                  <a:pt x="568274" y="40130"/>
                </a:lnTo>
                <a:lnTo>
                  <a:pt x="606290" y="61468"/>
                </a:lnTo>
                <a:lnTo>
                  <a:pt x="641563" y="86734"/>
                </a:lnTo>
                <a:lnTo>
                  <a:pt x="673798" y="115633"/>
                </a:lnTo>
                <a:lnTo>
                  <a:pt x="702697" y="147867"/>
                </a:lnTo>
                <a:lnTo>
                  <a:pt x="727963" y="183141"/>
                </a:lnTo>
                <a:lnTo>
                  <a:pt x="749301" y="221157"/>
                </a:lnTo>
                <a:lnTo>
                  <a:pt x="766413" y="261619"/>
                </a:lnTo>
                <a:lnTo>
                  <a:pt x="779003" y="304231"/>
                </a:lnTo>
                <a:lnTo>
                  <a:pt x="786775" y="348695"/>
                </a:lnTo>
                <a:lnTo>
                  <a:pt x="789431" y="394715"/>
                </a:lnTo>
                <a:lnTo>
                  <a:pt x="786775" y="440736"/>
                </a:lnTo>
                <a:lnTo>
                  <a:pt x="779003" y="485200"/>
                </a:lnTo>
                <a:lnTo>
                  <a:pt x="766413" y="527812"/>
                </a:lnTo>
                <a:lnTo>
                  <a:pt x="749301" y="568274"/>
                </a:lnTo>
                <a:lnTo>
                  <a:pt x="727963" y="606290"/>
                </a:lnTo>
                <a:lnTo>
                  <a:pt x="702697" y="641563"/>
                </a:lnTo>
                <a:lnTo>
                  <a:pt x="673798" y="673798"/>
                </a:lnTo>
                <a:lnTo>
                  <a:pt x="641563" y="702697"/>
                </a:lnTo>
                <a:lnTo>
                  <a:pt x="606290" y="727963"/>
                </a:lnTo>
                <a:lnTo>
                  <a:pt x="568274" y="749301"/>
                </a:lnTo>
                <a:lnTo>
                  <a:pt x="527812" y="766413"/>
                </a:lnTo>
                <a:lnTo>
                  <a:pt x="485200" y="779003"/>
                </a:lnTo>
                <a:lnTo>
                  <a:pt x="440736" y="786775"/>
                </a:lnTo>
                <a:lnTo>
                  <a:pt x="394715" y="789431"/>
                </a:lnTo>
                <a:close/>
              </a:path>
            </a:pathLst>
          </a:custGeom>
          <a:solidFill>
            <a:srgbClr val="FFFFFF"/>
          </a:solidFill>
          <a:ln w="38100">
            <a:solidFill>
              <a:schemeClr val="tx2">
                <a:lumMod val="90000"/>
                <a:lumOff val="10000"/>
              </a:schemeClr>
            </a:solidFill>
          </a:ln>
        </p:spPr>
        <p:txBody>
          <a:bodyPr wrap="square" lIns="0" tIns="0" rIns="0" bIns="0" rtlCol="0" anchor="t"/>
          <a:lstStyle/>
          <a:p>
            <a:pPr algn="ctr"/>
            <a:r>
              <a:rPr lang="es-CO" sz="5400" b="1" dirty="0">
                <a:solidFill>
                  <a:schemeClr val="tx2">
                    <a:lumMod val="90000"/>
                    <a:lumOff val="10000"/>
                  </a:schemeClr>
                </a:solidFill>
                <a:cs typeface="Calibri"/>
              </a:rPr>
              <a:t>4</a:t>
            </a:r>
          </a:p>
        </p:txBody>
      </p:sp>
    </p:spTree>
    <p:extLst>
      <p:ext uri="{BB962C8B-B14F-4D97-AF65-F5344CB8AC3E}">
        <p14:creationId xmlns:p14="http://schemas.microsoft.com/office/powerpoint/2010/main" val="2773326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6DFD4F62-27A7-46CA-4BBE-C460ED630414}"/>
              </a:ext>
            </a:extLst>
          </p:cNvPr>
          <p:cNvSpPr txBox="1"/>
          <p:nvPr/>
        </p:nvSpPr>
        <p:spPr>
          <a:xfrm>
            <a:off x="4798951" y="1959591"/>
            <a:ext cx="6817750"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Temas tratados</a:t>
            </a:r>
          </a:p>
          <a:p>
            <a:pPr algn="ctr"/>
            <a:endParaRPr lang="es-ES_tradnl" sz="500" b="1">
              <a:solidFill>
                <a:schemeClr val="bg1"/>
              </a:solidFill>
              <a:latin typeface="Arial"/>
              <a:cs typeface="Arial"/>
            </a:endParaRPr>
          </a:p>
        </p:txBody>
      </p:sp>
      <p:sp>
        <p:nvSpPr>
          <p:cNvPr id="20" name="Fecha 1">
            <a:extLst>
              <a:ext uri="{FF2B5EF4-FFF2-40B4-BE49-F238E27FC236}">
                <a16:creationId xmlns:a16="http://schemas.microsoft.com/office/drawing/2014/main" id="{486652B0-437A-DA22-5D39-1BB2C2967C8E}"/>
              </a:ext>
            </a:extLst>
          </p:cNvPr>
          <p:cNvSpPr/>
          <p:nvPr/>
        </p:nvSpPr>
        <p:spPr>
          <a:xfrm>
            <a:off x="445464" y="3428729"/>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632476" y="2385009"/>
            <a:ext cx="3208570" cy="1763168"/>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60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920270"/>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a:solidFill>
                  <a:schemeClr val="bg1"/>
                </a:solidFill>
                <a:latin typeface="Arial"/>
                <a:cs typeface="Arial"/>
              </a:rPr>
              <a:t>Sesiones de </a:t>
            </a:r>
          </a:p>
          <a:p>
            <a:pPr algn="ctr"/>
            <a:r>
              <a:rPr lang="es-ES_tradnl" b="1">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4410980" y="2671686"/>
            <a:ext cx="7205721" cy="409106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marL="171450" indent="-171450" algn="just">
              <a:buFont typeface="Arial" panose="020B0604020202020204" pitchFamily="34" charset="0"/>
              <a:buChar char="•"/>
            </a:pPr>
            <a:r>
              <a:rPr lang="es-MX" sz="1050" b="1" dirty="0">
                <a:latin typeface="Arial"/>
                <a:cs typeface="Arial"/>
              </a:rPr>
              <a:t>Consejo Rector Midstream:</a:t>
            </a:r>
            <a:r>
              <a:rPr lang="es-MX" sz="1050" dirty="0">
                <a:latin typeface="Arial"/>
                <a:cs typeface="Arial"/>
              </a:rPr>
              <a:t> Sesionó el 13 de agosto del presente año y se trataron temas del levantamiento del plan de trabajo 2024 y 2025. Se realizó el seguimiento a indicadores de la función de abastecimiento (eficiencias, inventarios, contratación local y mano de obra) de todas las empresas del segmento, así mismo se revisó los principios del proyecto Quark.</a:t>
            </a:r>
          </a:p>
          <a:p>
            <a:pPr marL="171450" indent="-171450" algn="just">
              <a:buFont typeface="Arial" panose="020B0604020202020204" pitchFamily="34" charset="0"/>
              <a:buChar char="•"/>
            </a:pPr>
            <a:r>
              <a:rPr lang="es-MX" sz="1050" b="1" dirty="0">
                <a:latin typeface="Arial"/>
                <a:cs typeface="Arial"/>
              </a:rPr>
              <a:t>Plan Financiero 2025</a:t>
            </a:r>
            <a:r>
              <a:rPr lang="es-MX" sz="1050" dirty="0">
                <a:latin typeface="Arial"/>
                <a:cs typeface="Arial"/>
              </a:rPr>
              <a:t>:  En el marco del consejo rector se socializaron los objetivos y metodología del plan financiero 2025 para el segmento Midstream derivado de las especificaciones del Grupo Empresarial Ecopetrol.</a:t>
            </a:r>
          </a:p>
          <a:p>
            <a:pPr marL="171450" indent="-171450" algn="just">
              <a:buFont typeface="Arial" panose="020B0604020202020204" pitchFamily="34" charset="0"/>
              <a:buChar char="•"/>
            </a:pPr>
            <a:r>
              <a:rPr lang="es-MX" sz="1050" b="1" dirty="0">
                <a:latin typeface="Arial"/>
                <a:cs typeface="Arial"/>
              </a:rPr>
              <a:t>Seguimiento Sinergias Segmento Transporte</a:t>
            </a:r>
            <a:r>
              <a:rPr lang="es-MX" sz="1050" dirty="0">
                <a:latin typeface="Arial"/>
                <a:cs typeface="Arial"/>
              </a:rPr>
              <a:t>: En conjunto con los Gerentes y Líderes de Categoría de las empresas del segmento con el fin de compartir los Calendario de Estrategias y Sinergias, Las estrategias en el corto y mediano plazo, así como las estrategias susceptibles de sinergias entre empresas del segmento.</a:t>
            </a:r>
          </a:p>
          <a:p>
            <a:pPr marL="171450" indent="-171450" algn="just">
              <a:buFont typeface="Arial" panose="020B0604020202020204" pitchFamily="34" charset="0"/>
              <a:buChar char="•"/>
            </a:pPr>
            <a:r>
              <a:rPr lang="es-MX" sz="1050" b="1" dirty="0" err="1">
                <a:latin typeface="Arial"/>
                <a:cs typeface="Arial"/>
              </a:rPr>
              <a:t>How</a:t>
            </a:r>
            <a:r>
              <a:rPr lang="es-MX" sz="1050" b="1" dirty="0">
                <a:latin typeface="Arial"/>
                <a:cs typeface="Arial"/>
              </a:rPr>
              <a:t> </a:t>
            </a:r>
            <a:r>
              <a:rPr lang="es-MX" sz="1050" b="1" dirty="0" err="1">
                <a:latin typeface="Arial"/>
                <a:cs typeface="Arial"/>
              </a:rPr>
              <a:t>to</a:t>
            </a:r>
            <a:r>
              <a:rPr lang="es-MX" sz="1050" b="1" dirty="0">
                <a:latin typeface="Arial"/>
                <a:cs typeface="Arial"/>
              </a:rPr>
              <a:t> </a:t>
            </a:r>
            <a:r>
              <a:rPr lang="es-MX" sz="1050" b="1" dirty="0" err="1">
                <a:latin typeface="Arial"/>
                <a:cs typeface="Arial"/>
              </a:rPr>
              <a:t>Become</a:t>
            </a:r>
            <a:r>
              <a:rPr lang="es-MX" sz="1050" b="1" dirty="0">
                <a:latin typeface="Arial"/>
                <a:cs typeface="Arial"/>
              </a:rPr>
              <a:t> </a:t>
            </a:r>
            <a:r>
              <a:rPr lang="es-MX" sz="1050" b="1" dirty="0" err="1">
                <a:latin typeface="Arial"/>
                <a:cs typeface="Arial"/>
              </a:rPr>
              <a:t>an</a:t>
            </a:r>
            <a:r>
              <a:rPr lang="es-MX" sz="1050" b="1" dirty="0">
                <a:latin typeface="Arial"/>
                <a:cs typeface="Arial"/>
              </a:rPr>
              <a:t> Ecopetrol and Cenit </a:t>
            </a:r>
            <a:r>
              <a:rPr lang="es-MX" sz="1050" b="1" dirty="0" err="1">
                <a:latin typeface="Arial"/>
                <a:cs typeface="Arial"/>
              </a:rPr>
              <a:t>Supplier</a:t>
            </a:r>
            <a:r>
              <a:rPr lang="es-MX" sz="1050" b="1" dirty="0">
                <a:latin typeface="Arial"/>
                <a:cs typeface="Arial"/>
              </a:rPr>
              <a:t>:</a:t>
            </a:r>
            <a:r>
              <a:rPr lang="es-MX" sz="1050" dirty="0">
                <a:latin typeface="Arial"/>
                <a:cs typeface="Arial"/>
              </a:rPr>
              <a:t> Cenit participó en conjunto con Ecopetrol en un </a:t>
            </a:r>
            <a:r>
              <a:rPr lang="es-MX" sz="1050" dirty="0" err="1">
                <a:latin typeface="Arial"/>
                <a:cs typeface="Arial"/>
              </a:rPr>
              <a:t>webinar</a:t>
            </a:r>
            <a:r>
              <a:rPr lang="es-MX" sz="1050" dirty="0">
                <a:latin typeface="Arial"/>
                <a:cs typeface="Arial"/>
              </a:rPr>
              <a:t> para empresas internacionales interesadas en convertirse en proveedores de Ecopetrol y Cenit.</a:t>
            </a:r>
          </a:p>
          <a:p>
            <a:pPr marL="171450" indent="-171450" algn="just">
              <a:buFont typeface="Arial" panose="020B0604020202020204" pitchFamily="34" charset="0"/>
              <a:buChar char="•"/>
            </a:pPr>
            <a:r>
              <a:rPr lang="es-MX" sz="1050" b="1" dirty="0">
                <a:latin typeface="Arial"/>
                <a:cs typeface="Arial"/>
              </a:rPr>
              <a:t>Informe Semanal Función de Abastecimiento:</a:t>
            </a:r>
            <a:r>
              <a:rPr lang="es-MX" sz="1050" dirty="0">
                <a:latin typeface="Arial"/>
                <a:cs typeface="Arial"/>
              </a:rPr>
              <a:t> Se realizó una sesión en conjunto con las empresas del segmento de transporte y Ecopetrol, con el fin de exponer los aspectos principales y los requerimientos del informe semanal de la función de abastecimiento hacia el Grupo Empresarial.</a:t>
            </a:r>
          </a:p>
          <a:p>
            <a:pPr marL="171450" indent="-171450" algn="just">
              <a:buFont typeface="Arial" panose="020B0604020202020204" pitchFamily="34" charset="0"/>
              <a:buChar char="•"/>
            </a:pPr>
            <a:r>
              <a:rPr lang="es-MX" sz="1050" b="1" dirty="0">
                <a:latin typeface="Arial"/>
                <a:cs typeface="Arial"/>
              </a:rPr>
              <a:t>Sinergia Categoría Servicio Integral para Telecomunicaciones: </a:t>
            </a:r>
            <a:r>
              <a:rPr lang="es-MX" sz="1050" dirty="0">
                <a:latin typeface="Arial"/>
                <a:cs typeface="Arial"/>
              </a:rPr>
              <a:t>Durante el tercer trimestre del año se realizaron sesiones técnicas de trabajo con las filiales del segmento (Ocensa, ODL y ODC) para la construcción de la especificación técnica con la cual se está gestionando la Inteligencia de Mercado No. VD-2024-183</a:t>
            </a:r>
          </a:p>
          <a:p>
            <a:pPr marL="171450" indent="-171450" algn="just">
              <a:buFont typeface="Arial" panose="020B0604020202020204" pitchFamily="34" charset="0"/>
              <a:buChar char="•"/>
            </a:pPr>
            <a:r>
              <a:rPr lang="es-MX" sz="1050" b="1" dirty="0">
                <a:latin typeface="Arial"/>
                <a:cs typeface="Arial"/>
              </a:rPr>
              <a:t>Sinergia para la contratación del servicio de Inyección y Suministro de DRA: </a:t>
            </a:r>
            <a:r>
              <a:rPr lang="es-MX" sz="1050" dirty="0">
                <a:latin typeface="Arial"/>
                <a:cs typeface="Arial"/>
              </a:rPr>
              <a:t>nos encontramos realizando reuniones sistemáticas semanales con integrantes de las filiales ODC, ODL y OCENSA. se realiza una reunión de seguimiento a la estrategia cada dos meses con los gerentes de abastecimiento de las filiales.</a:t>
            </a:r>
          </a:p>
          <a:p>
            <a:pPr marL="171450" indent="-171450" algn="just">
              <a:buFont typeface="Arial" panose="020B0604020202020204" pitchFamily="34" charset="0"/>
              <a:buChar char="•"/>
            </a:pPr>
            <a:r>
              <a:rPr lang="es-MX" sz="1050" b="1" dirty="0">
                <a:latin typeface="Arial"/>
                <a:cs typeface="Arial"/>
              </a:rPr>
              <a:t>Célula Relacionamiento de Proveedores:</a:t>
            </a:r>
            <a:r>
              <a:rPr lang="es-MX" sz="1050" dirty="0">
                <a:latin typeface="Arial"/>
                <a:cs typeface="Arial"/>
              </a:rPr>
              <a:t> Con la presencia de las 4 empresas del segmento se desarrolló la sesión de trabajo de la célula de relacionamiento de proveedores priorizando compartir con el segmento las buenas prácticas y lecciones aprendidas en el proceso de alistamiento de proveedores y desarrollo de negocios en las regiones.</a:t>
            </a:r>
          </a:p>
          <a:p>
            <a:pPr marL="171450" indent="-171450" algn="just">
              <a:buFont typeface="Arial" panose="020B0604020202020204" pitchFamily="34" charset="0"/>
              <a:buChar char="•"/>
            </a:pPr>
            <a:endParaRPr lang="es-MX" sz="1050" b="1" dirty="0">
              <a:latin typeface="Arial"/>
              <a:cs typeface="Arial"/>
            </a:endParaRPr>
          </a:p>
          <a:p>
            <a:pPr marL="171450" indent="-171450" algn="just">
              <a:buFont typeface="Arial" panose="020B0604020202020204" pitchFamily="34" charset="0"/>
              <a:buChar char="•"/>
            </a:pPr>
            <a:endParaRPr lang="es-MX" sz="1050" dirty="0">
              <a:latin typeface="Arial" panose="020B0604020202020204" pitchFamily="34" charset="0"/>
              <a:cs typeface="Arial" panose="020B0604020202020204" pitchFamily="34" charset="0"/>
            </a:endParaRPr>
          </a:p>
        </p:txBody>
      </p:sp>
      <p:sp>
        <p:nvSpPr>
          <p:cNvPr id="8" name="Elipse 7">
            <a:extLst>
              <a:ext uri="{FF2B5EF4-FFF2-40B4-BE49-F238E27FC236}">
                <a16:creationId xmlns:a16="http://schemas.microsoft.com/office/drawing/2014/main" id="{1B1E84FA-A1C6-6FA7-428F-09B41CE745D7}"/>
              </a:ext>
            </a:extLst>
          </p:cNvPr>
          <p:cNvSpPr/>
          <p:nvPr/>
        </p:nvSpPr>
        <p:spPr>
          <a:xfrm>
            <a:off x="464752" y="1868067"/>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MX" sz="2000" b="1" dirty="0">
                <a:solidFill>
                  <a:schemeClr val="accent1">
                    <a:lumMod val="50000"/>
                  </a:schemeClr>
                </a:solidFill>
                <a:latin typeface="Arial"/>
                <a:cs typeface="Arial"/>
              </a:rPr>
              <a:t>5</a:t>
            </a:r>
          </a:p>
        </p:txBody>
      </p:sp>
      <p:sp>
        <p:nvSpPr>
          <p:cNvPr id="9" name="Botón 1 fechas">
            <a:extLst>
              <a:ext uri="{FF2B5EF4-FFF2-40B4-BE49-F238E27FC236}">
                <a16:creationId xmlns:a16="http://schemas.microsoft.com/office/drawing/2014/main" id="{0AB04B62-EECE-9987-F424-1049BAD885DE}"/>
              </a:ext>
            </a:extLst>
          </p:cNvPr>
          <p:cNvSpPr/>
          <p:nvPr/>
        </p:nvSpPr>
        <p:spPr>
          <a:xfrm>
            <a:off x="632476" y="4641577"/>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60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43887" y="4390016"/>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Participantes</a:t>
            </a:r>
          </a:p>
          <a:p>
            <a:pPr algn="ctr"/>
            <a:endParaRPr lang="es-ES_tradnl" sz="500" b="1">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45193" y="4271553"/>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1">
                    <a:lumMod val="75000"/>
                  </a:schemeClr>
                </a:solidFill>
                <a:latin typeface="Arial"/>
                <a:cs typeface="Arial"/>
              </a:rPr>
              <a:t>44</a:t>
            </a: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4238" y="4390016"/>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2000505"/>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81" y="6130167"/>
            <a:ext cx="986189" cy="273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uplos - Soluciones integrales de compra">
            <a:extLst>
              <a:ext uri="{FF2B5EF4-FFF2-40B4-BE49-F238E27FC236}">
                <a16:creationId xmlns:a16="http://schemas.microsoft.com/office/drawing/2014/main" id="{60BE7834-BD92-E8FD-9FCF-CE7E2BE5EA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26" t="20173" r="58699" b="25869"/>
          <a:stretch/>
        </p:blipFill>
        <p:spPr bwMode="auto">
          <a:xfrm>
            <a:off x="2679939" y="5498747"/>
            <a:ext cx="759639" cy="3766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499" b="13457"/>
          <a:stretch/>
        </p:blipFill>
        <p:spPr bwMode="auto">
          <a:xfrm>
            <a:off x="856669" y="5557880"/>
            <a:ext cx="1020363" cy="520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10"/>
          <a:srcRect l="10114" t="22231" r="11141" b="18252"/>
          <a:stretch/>
        </p:blipFill>
        <p:spPr>
          <a:xfrm>
            <a:off x="2759231" y="5888297"/>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30373" y="4977500"/>
            <a:ext cx="2656903" cy="646331"/>
          </a:xfrm>
          <a:prstGeom prst="rect">
            <a:avLst/>
          </a:prstGeom>
          <a:noFill/>
        </p:spPr>
        <p:txBody>
          <a:bodyPr wrap="square" lIns="91440" tIns="45720" rIns="91440" bIns="45720" rtlCol="0" anchor="t">
            <a:spAutoFit/>
          </a:bodyPr>
          <a:lstStyle/>
          <a:p>
            <a:pPr algn="ctr"/>
            <a:r>
              <a:rPr lang="es-ES" sz="1800" b="1" dirty="0">
                <a:solidFill>
                  <a:schemeClr val="accent1">
                    <a:lumMod val="50000"/>
                  </a:schemeClr>
                </a:solidFill>
                <a:latin typeface="Arial"/>
                <a:cs typeface="Arial"/>
              </a:rPr>
              <a:t>De las compañías del MID</a:t>
            </a:r>
            <a:endParaRPr lang="es-CO" dirty="0"/>
          </a:p>
        </p:txBody>
      </p:sp>
      <p:sp>
        <p:nvSpPr>
          <p:cNvPr id="33" name="CuadroTexto 32">
            <a:extLst>
              <a:ext uri="{FF2B5EF4-FFF2-40B4-BE49-F238E27FC236}">
                <a16:creationId xmlns:a16="http://schemas.microsoft.com/office/drawing/2014/main" id="{7A64C8AF-576E-6859-E694-25AD5C4CDBE1}"/>
              </a:ext>
            </a:extLst>
          </p:cNvPr>
          <p:cNvSpPr txBox="1"/>
          <p:nvPr/>
        </p:nvSpPr>
        <p:spPr>
          <a:xfrm>
            <a:off x="1552958" y="2946909"/>
            <a:ext cx="1491627" cy="132343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s-CO" sz="1600" dirty="0">
                <a:latin typeface="Arial"/>
                <a:cs typeface="Arial"/>
              </a:rPr>
              <a:t> 9.08.2024</a:t>
            </a:r>
          </a:p>
          <a:p>
            <a:pPr marL="285750" indent="-285750">
              <a:buFont typeface="Arial" panose="020B0604020202020204" pitchFamily="34" charset="0"/>
              <a:buChar char="•"/>
            </a:pPr>
            <a:r>
              <a:rPr lang="es-CO" sz="1600" dirty="0">
                <a:solidFill>
                  <a:schemeClr val="tx1"/>
                </a:solidFill>
                <a:latin typeface="Arial" panose="020B0604020202020204" pitchFamily="34" charset="0"/>
                <a:cs typeface="Arial" panose="020B0604020202020204" pitchFamily="34" charset="0"/>
              </a:rPr>
              <a:t>13.08.2024</a:t>
            </a:r>
          </a:p>
          <a:p>
            <a:pPr marL="28575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11.09.2024</a:t>
            </a:r>
          </a:p>
          <a:p>
            <a:pPr marL="28575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19.09.2024</a:t>
            </a:r>
          </a:p>
          <a:p>
            <a:pPr marL="28575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23.09.2024</a:t>
            </a:r>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2578286"/>
            <a:ext cx="1771109" cy="369332"/>
          </a:xfrm>
          <a:prstGeom prst="rect">
            <a:avLst/>
          </a:prstGeom>
          <a:noFill/>
        </p:spPr>
        <p:txBody>
          <a:bodyPr wrap="square" lIns="91440" tIns="45720" rIns="91440" bIns="45720" rtlCol="0" anchor="t">
            <a:spAutoFit/>
          </a:bodyPr>
          <a:lstStyle/>
          <a:p>
            <a:r>
              <a:rPr lang="es-CO" b="1">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80668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a:solidFill>
                  <a:schemeClr val="accent5">
                    <a:lumMod val="50000"/>
                  </a:schemeClr>
                </a:solidFill>
                <a:latin typeface="Arial" panose="020B0604020202020204" pitchFamily="34" charset="0"/>
                <a:cs typeface="Arial" panose="020B0604020202020204" pitchFamily="34" charset="0"/>
              </a:rPr>
              <a:t>8</a:t>
            </a:r>
            <a:endParaRPr lang="es-CO" sz="2000" b="1" dirty="0">
              <a:solidFill>
                <a:schemeClr val="accent5">
                  <a:lumMod val="50000"/>
                </a:schemeClr>
              </a:solidFill>
              <a:latin typeface="Arial" panose="020B0604020202020204" pitchFamily="34" charset="0"/>
              <a:cs typeface="Arial" panose="020B0604020202020204" pitchFamily="34" charset="0"/>
            </a:endParaRP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00759" y="1937553"/>
            <a:ext cx="523221" cy="523221"/>
          </a:xfrm>
          <a:prstGeom prst="rect">
            <a:avLst/>
          </a:prstGeom>
        </p:spPr>
      </p:pic>
      <p:sp>
        <p:nvSpPr>
          <p:cNvPr id="2" name="Rectángulo: esquinas redondeadas 1">
            <a:extLst>
              <a:ext uri="{FF2B5EF4-FFF2-40B4-BE49-F238E27FC236}">
                <a16:creationId xmlns:a16="http://schemas.microsoft.com/office/drawing/2014/main" id="{96E2F0EA-DA64-55DC-18B5-44B8C5797B34}"/>
              </a:ext>
            </a:extLst>
          </p:cNvPr>
          <p:cNvSpPr/>
          <p:nvPr/>
        </p:nvSpPr>
        <p:spPr>
          <a:xfrm>
            <a:off x="418995" y="1073163"/>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Abastecimiento y Servicios Administrativos</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2" name="CuadroTexto 11">
            <a:extLst>
              <a:ext uri="{FF2B5EF4-FFF2-40B4-BE49-F238E27FC236}">
                <a16:creationId xmlns:a16="http://schemas.microsoft.com/office/drawing/2014/main" id="{172986D4-EABC-3563-8EA3-E60FE8784F34}"/>
              </a:ext>
            </a:extLst>
          </p:cNvPr>
          <p:cNvSpPr txBox="1"/>
          <p:nvPr/>
        </p:nvSpPr>
        <p:spPr>
          <a:xfrm>
            <a:off x="387203" y="85662"/>
            <a:ext cx="10688445" cy="769441"/>
          </a:xfrm>
          <a:prstGeom prst="rect">
            <a:avLst/>
          </a:prstGeom>
          <a:noFill/>
        </p:spPr>
        <p:txBody>
          <a:bodyPr wrap="squar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fontAlgn="base"/>
            <a:r>
              <a:rPr lang="es-ES" sz="2000" b="1" i="0" u="none" strike="noStrike" dirty="0">
                <a:solidFill>
                  <a:schemeClr val="bg1">
                    <a:lumMod val="50000"/>
                  </a:schemeClr>
                </a:solidFill>
                <a:effectLst/>
                <a:latin typeface="Arial"/>
                <a:cs typeface="Arial"/>
              </a:rPr>
              <a:t>Macroproceso </a:t>
            </a:r>
            <a:r>
              <a:rPr lang="es-ES" sz="2000" b="1" dirty="0">
                <a:solidFill>
                  <a:schemeClr val="bg1">
                    <a:lumMod val="50000"/>
                  </a:schemeClr>
                </a:solidFill>
                <a:latin typeface="Arial"/>
                <a:cs typeface="Arial"/>
              </a:rPr>
              <a:t>de Abastecimiento y Servicios Administrativos</a:t>
            </a:r>
            <a:endParaRPr lang="en-US" sz="2000" b="1" i="0" dirty="0">
              <a:solidFill>
                <a:schemeClr val="bg1">
                  <a:lumMod val="50000"/>
                </a:schemeClr>
              </a:solidFill>
              <a:effectLst/>
              <a:highlight>
                <a:srgbClr val="FFFF00"/>
              </a:highlight>
              <a:latin typeface="Segoe UI" panose="020B0502040204020203" pitchFamily="34" charset="0"/>
            </a:endParaRPr>
          </a:p>
        </p:txBody>
      </p:sp>
    </p:spTree>
    <p:extLst>
      <p:ext uri="{BB962C8B-B14F-4D97-AF65-F5344CB8AC3E}">
        <p14:creationId xmlns:p14="http://schemas.microsoft.com/office/powerpoint/2010/main" val="323977098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66881" y="2168357"/>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algn="ctr" defTabSz="914217">
              <a:defRPr/>
            </a:pPr>
            <a:endParaRPr lang="en-US" b="1">
              <a:solidFill>
                <a:schemeClr val="bg1"/>
              </a:solidFill>
              <a:latin typeface="Arial" panose="020B0604020202020204" pitchFamily="34" charset="0"/>
              <a:cs typeface="Arial" panose="020B0604020202020204" pitchFamily="34" charset="0"/>
            </a:endParaRPr>
          </a:p>
        </p:txBody>
      </p:sp>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66879" y="4658386"/>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algn="ctr"/>
            <a:endParaRPr lang="es-ES_tradnl" sz="1800" b="1">
              <a:solidFill>
                <a:schemeClr val="accent1">
                  <a:lumMod val="50000"/>
                </a:schemeClr>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D3AA15B-FABB-BE65-6948-A3D71DC303B0}"/>
              </a:ext>
            </a:extLst>
          </p:cNvPr>
          <p:cNvSpPr txBox="1"/>
          <p:nvPr/>
        </p:nvSpPr>
        <p:spPr>
          <a:xfrm>
            <a:off x="130498" y="-31715"/>
            <a:ext cx="8019952" cy="769441"/>
          </a:xfrm>
          <a:prstGeom prst="rect">
            <a:avLst/>
          </a:prstGeom>
          <a:noFill/>
        </p:spPr>
        <p:txBody>
          <a:bodyPr wrap="non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fontAlgn="base"/>
            <a:r>
              <a:rPr lang="es-ES" sz="2000" b="1" i="0" u="none" strike="noStrike" dirty="0">
                <a:solidFill>
                  <a:schemeClr val="bg1">
                    <a:lumMod val="50000"/>
                  </a:schemeClr>
                </a:solidFill>
                <a:effectLst/>
                <a:latin typeface="Arial"/>
                <a:cs typeface="Arial"/>
              </a:rPr>
              <a:t>Macroproceso </a:t>
            </a:r>
            <a:r>
              <a:rPr lang="es-ES" sz="2000" b="1" dirty="0">
                <a:solidFill>
                  <a:schemeClr val="bg1">
                    <a:lumMod val="50000"/>
                  </a:schemeClr>
                </a:solidFill>
                <a:latin typeface="Arial"/>
                <a:cs typeface="Arial"/>
              </a:rPr>
              <a:t>de Abastecimiento y Servicios Administrativos</a:t>
            </a:r>
            <a:endParaRPr lang="en-US" sz="2000" b="1" i="0" dirty="0">
              <a:solidFill>
                <a:schemeClr val="bg1">
                  <a:lumMod val="50000"/>
                </a:schemeClr>
              </a:solidFill>
              <a:effectLst/>
              <a:highlight>
                <a:srgbClr val="FFFF00"/>
              </a:highlight>
              <a:latin typeface="Segoe UI" panose="020B0502040204020203" pitchFamily="34" charset="0"/>
            </a:endParaRP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58518" y="778217"/>
            <a:ext cx="11281765" cy="840201"/>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Abastecimiento y Servicios Administrativos,</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hemos adelantado las siguientes acciones:</a:t>
            </a:r>
            <a:endParaRPr lang="es-CO" sz="1600" dirty="0">
              <a:solidFill>
                <a:schemeClr val="tx1">
                  <a:lumMod val="95000"/>
                  <a:lumOff val="5000"/>
                </a:schemeClr>
              </a:solidFill>
              <a:latin typeface="Arial"/>
              <a:cs typeface="Arial"/>
            </a:endParaRPr>
          </a:p>
        </p:txBody>
      </p:sp>
      <p:sp>
        <p:nvSpPr>
          <p:cNvPr id="7" name="Elipse 6">
            <a:extLst>
              <a:ext uri="{FF2B5EF4-FFF2-40B4-BE49-F238E27FC236}">
                <a16:creationId xmlns:a16="http://schemas.microsoft.com/office/drawing/2014/main" id="{6FE16F3F-E937-9211-C630-596AD295E00D}"/>
              </a:ext>
            </a:extLst>
          </p:cNvPr>
          <p:cNvSpPr/>
          <p:nvPr/>
        </p:nvSpPr>
        <p:spPr>
          <a:xfrm>
            <a:off x="394670" y="2098291"/>
            <a:ext cx="1272209" cy="1254705"/>
          </a:xfrm>
          <a:prstGeom prst="ellipse">
            <a:avLst/>
          </a:prstGeom>
          <a:solidFill>
            <a:schemeClr val="bg1"/>
          </a:solidFill>
          <a:ln w="57150">
            <a:solidFill>
              <a:schemeClr val="accent1">
                <a:lumMod val="50000"/>
              </a:schemeClr>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sp>
        <p:nvSpPr>
          <p:cNvPr id="15" name="Elipse 14">
            <a:extLst>
              <a:ext uri="{FF2B5EF4-FFF2-40B4-BE49-F238E27FC236}">
                <a16:creationId xmlns:a16="http://schemas.microsoft.com/office/drawing/2014/main" id="{72F1B9A6-10FD-C969-C079-A461656B6FB1}"/>
              </a:ext>
            </a:extLst>
          </p:cNvPr>
          <p:cNvSpPr/>
          <p:nvPr/>
        </p:nvSpPr>
        <p:spPr>
          <a:xfrm>
            <a:off x="394671" y="4528625"/>
            <a:ext cx="1272209" cy="1254705"/>
          </a:xfrm>
          <a:prstGeom prst="ellipse">
            <a:avLst/>
          </a:prstGeom>
          <a:solidFill>
            <a:schemeClr val="bg1"/>
          </a:solidFill>
          <a:ln w="57150">
            <a:solidFill>
              <a:srgbClr val="C7DE27"/>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2"/>
          <a:stretch>
            <a:fillRect/>
          </a:stretch>
        </p:blipFill>
        <p:spPr>
          <a:xfrm>
            <a:off x="679592" y="4804794"/>
            <a:ext cx="702365" cy="702365"/>
          </a:xfrm>
          <a:prstGeom prst="rect">
            <a:avLst/>
          </a:prstGeom>
        </p:spPr>
      </p:pic>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3"/>
          <a:stretch>
            <a:fillRect/>
          </a:stretch>
        </p:blipFill>
        <p:spPr>
          <a:xfrm>
            <a:off x="636155" y="2293044"/>
            <a:ext cx="870491" cy="870491"/>
          </a:xfrm>
          <a:prstGeom prst="rect">
            <a:avLst/>
          </a:prstGeom>
        </p:spPr>
      </p:pic>
      <p:sp>
        <p:nvSpPr>
          <p:cNvPr id="22" name="CuadroTexto 21">
            <a:extLst>
              <a:ext uri="{FF2B5EF4-FFF2-40B4-BE49-F238E27FC236}">
                <a16:creationId xmlns:a16="http://schemas.microsoft.com/office/drawing/2014/main" id="{CC2DD932-1475-4612-B09D-DFCDCAC6105C}"/>
              </a:ext>
            </a:extLst>
          </p:cNvPr>
          <p:cNvSpPr txBox="1"/>
          <p:nvPr/>
        </p:nvSpPr>
        <p:spPr>
          <a:xfrm>
            <a:off x="5168348" y="1504583"/>
            <a:ext cx="6387497" cy="646331"/>
          </a:xfrm>
          <a:prstGeom prst="rect">
            <a:avLst/>
          </a:prstGeom>
          <a:solidFill>
            <a:schemeClr val="accent1">
              <a:lumMod val="20000"/>
              <a:lumOff val="80000"/>
            </a:schemeClr>
          </a:solidFill>
        </p:spPr>
        <p:txBody>
          <a:bodyPr wrap="square" lIns="91440" tIns="45720" rIns="91440" bIns="45720" rtlCol="0" anchor="t">
            <a:spAutoFit/>
          </a:bodyPr>
          <a:lstStyle/>
          <a:p>
            <a:pPr algn="just" fontAlgn="base"/>
            <a:r>
              <a:rPr lang="es-CO" sz="1200" b="1" dirty="0">
                <a:latin typeface="Arial"/>
                <a:cs typeface="Arial"/>
              </a:rPr>
              <a:t>Revisar </a:t>
            </a:r>
            <a:r>
              <a:rPr lang="es-CO" sz="1200" dirty="0">
                <a:latin typeface="Arial"/>
                <a:cs typeface="Arial"/>
              </a:rPr>
              <a:t>en Conjunto con Ecopetrol, el mecanismo de divulgación de la actualización del proceso de segmentación de contratos y su alineación con las empresas del segmento </a:t>
            </a:r>
            <a:r>
              <a:rPr lang="es-CO" sz="1200" dirty="0" err="1">
                <a:latin typeface="Arial"/>
                <a:cs typeface="Arial"/>
              </a:rPr>
              <a:t>Midstream</a:t>
            </a:r>
          </a:p>
        </p:txBody>
      </p:sp>
      <p:sp>
        <p:nvSpPr>
          <p:cNvPr id="24" name="CuadroTexto 23">
            <a:extLst>
              <a:ext uri="{FF2B5EF4-FFF2-40B4-BE49-F238E27FC236}">
                <a16:creationId xmlns:a16="http://schemas.microsoft.com/office/drawing/2014/main" id="{2BE3B88A-DEC7-1208-8E2F-E1AA069AEBEA}"/>
              </a:ext>
            </a:extLst>
          </p:cNvPr>
          <p:cNvSpPr txBox="1"/>
          <p:nvPr/>
        </p:nvSpPr>
        <p:spPr>
          <a:xfrm>
            <a:off x="5163003" y="2873884"/>
            <a:ext cx="6387498" cy="461665"/>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MX" sz="1200" b="1" dirty="0">
                <a:latin typeface="Arial"/>
                <a:cs typeface="Arial"/>
              </a:rPr>
              <a:t>Finalizar </a:t>
            </a:r>
            <a:r>
              <a:rPr lang="es-MX" sz="1200" dirty="0">
                <a:latin typeface="Arial"/>
                <a:cs typeface="Arial"/>
              </a:rPr>
              <a:t>el p</a:t>
            </a:r>
            <a:r>
              <a:rPr lang="es-MX" sz="1200" b="0" dirty="0">
                <a:latin typeface="Arial"/>
                <a:cs typeface="Arial"/>
              </a:rPr>
              <a:t>roceso de rediseño del modelo de abastecimiento de ODC en compañía con un equipo multidisciplinario desde Cenit</a:t>
            </a:r>
            <a:endParaRPr lang="es-CO" sz="1200" dirty="0">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id="{EAACDE87-4E1C-61B3-C367-BD25912AF3CD}"/>
              </a:ext>
            </a:extLst>
          </p:cNvPr>
          <p:cNvSpPr txBox="1"/>
          <p:nvPr/>
        </p:nvSpPr>
        <p:spPr>
          <a:xfrm>
            <a:off x="5137224" y="3460504"/>
            <a:ext cx="6387497" cy="461665"/>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MX" sz="1200" b="1" dirty="0">
                <a:latin typeface="Arial"/>
                <a:cs typeface="Arial"/>
              </a:rPr>
              <a:t>Madurar </a:t>
            </a:r>
            <a:r>
              <a:rPr lang="es-MX" sz="1200" dirty="0">
                <a:latin typeface="Arial"/>
                <a:cs typeface="Arial"/>
              </a:rPr>
              <a:t>el proceso de retroalimentación a la función de abastecimiento por parte del reporte de variables críticas y alertas tempranas del GEE.</a:t>
            </a:r>
            <a:endParaRPr lang="es-CO" sz="1200" dirty="0">
              <a:latin typeface="Arial"/>
              <a:cs typeface="Arial"/>
            </a:endParaRPr>
          </a:p>
        </p:txBody>
      </p:sp>
      <p:sp>
        <p:nvSpPr>
          <p:cNvPr id="28" name="CuadroTexto 27">
            <a:extLst>
              <a:ext uri="{FF2B5EF4-FFF2-40B4-BE49-F238E27FC236}">
                <a16:creationId xmlns:a16="http://schemas.microsoft.com/office/drawing/2014/main" id="{8FA66521-40AC-C500-9EF2-C885EB088193}"/>
              </a:ext>
            </a:extLst>
          </p:cNvPr>
          <p:cNvSpPr txBox="1"/>
          <p:nvPr/>
        </p:nvSpPr>
        <p:spPr>
          <a:xfrm>
            <a:off x="5152786" y="2226249"/>
            <a:ext cx="6387497" cy="461665"/>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MX" sz="1200" dirty="0">
                <a:latin typeface="Arial"/>
                <a:cs typeface="Arial"/>
              </a:rPr>
              <a:t>Se espera lograr la </a:t>
            </a:r>
            <a:r>
              <a:rPr lang="es-MX" sz="1200" b="1" dirty="0">
                <a:latin typeface="Arial"/>
                <a:cs typeface="Arial"/>
              </a:rPr>
              <a:t>adhesión </a:t>
            </a:r>
            <a:r>
              <a:rPr lang="es-MX" sz="1200" dirty="0">
                <a:latin typeface="Arial"/>
                <a:cs typeface="Arial"/>
              </a:rPr>
              <a:t>por parte de ODL al contrato vigente con Cenit y </a:t>
            </a:r>
            <a:r>
              <a:rPr lang="es-MX" sz="1200" dirty="0" err="1">
                <a:latin typeface="Arial"/>
                <a:cs typeface="Arial"/>
              </a:rPr>
              <a:t>UniMinuto</a:t>
            </a:r>
            <a:r>
              <a:rPr lang="es-MX" sz="1200" dirty="0">
                <a:latin typeface="Arial"/>
                <a:cs typeface="Arial"/>
              </a:rPr>
              <a:t> para el desarrollo de proveedores locales.</a:t>
            </a:r>
            <a:endParaRPr lang="es-ES" sz="1200" dirty="0">
              <a:latin typeface="Arial" panose="020B0604020202020204" pitchFamily="34" charset="0"/>
              <a:cs typeface="Arial" panose="020B0604020202020204" pitchFamily="34" charset="0"/>
            </a:endParaRPr>
          </a:p>
        </p:txBody>
      </p:sp>
      <p:cxnSp>
        <p:nvCxnSpPr>
          <p:cNvPr id="32" name="Conector: angular 31">
            <a:extLst>
              <a:ext uri="{FF2B5EF4-FFF2-40B4-BE49-F238E27FC236}">
                <a16:creationId xmlns:a16="http://schemas.microsoft.com/office/drawing/2014/main" id="{DD0CA449-8787-3346-DA7B-1DD7CAB11D6F}"/>
              </a:ext>
            </a:extLst>
          </p:cNvPr>
          <p:cNvCxnSpPr>
            <a:cxnSpLocks/>
            <a:stCxn id="20" idx="12"/>
          </p:cNvCxnSpPr>
          <p:nvPr/>
        </p:nvCxnSpPr>
        <p:spPr>
          <a:xfrm flipV="1">
            <a:off x="4280197" y="1861004"/>
            <a:ext cx="872588" cy="804480"/>
          </a:xfrm>
          <a:prstGeom prst="bentConnector3">
            <a:avLst>
              <a:gd name="adj1" fmla="val 5052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4F1E7F24-0FC8-D2CA-C2F0-B82D05FB97C6}"/>
              </a:ext>
            </a:extLst>
          </p:cNvPr>
          <p:cNvSpPr txBox="1"/>
          <p:nvPr/>
        </p:nvSpPr>
        <p:spPr>
          <a:xfrm>
            <a:off x="1815137" y="2342318"/>
            <a:ext cx="2613571" cy="646331"/>
          </a:xfrm>
          <a:prstGeom prst="rect">
            <a:avLst/>
          </a:prstGeom>
          <a:noFill/>
        </p:spPr>
        <p:txBody>
          <a:bodyPr wrap="square">
            <a:spAutoFit/>
          </a:bodyPr>
          <a:lstStyle/>
          <a:p>
            <a:pPr algn="ctr" defTabSz="914217">
              <a:defRPr/>
            </a:pPr>
            <a:r>
              <a:rPr lang="es-ES_tradnl" sz="1800" b="1">
                <a:solidFill>
                  <a:schemeClr val="bg1"/>
                </a:solidFill>
                <a:latin typeface="Arial" panose="020B0604020202020204" pitchFamily="34" charset="0"/>
                <a:cs typeface="Arial" panose="020B0604020202020204" pitchFamily="34" charset="0"/>
              </a:rPr>
              <a:t>Para el siguiente Q </a:t>
            </a:r>
          </a:p>
          <a:p>
            <a:pPr algn="ctr" defTabSz="914217">
              <a:defRPr/>
            </a:pPr>
            <a:r>
              <a:rPr lang="es-ES_tradnl" sz="1800" b="1">
                <a:solidFill>
                  <a:schemeClr val="bg1"/>
                </a:solidFill>
                <a:latin typeface="Arial" panose="020B0604020202020204" pitchFamily="34" charset="0"/>
                <a:cs typeface="Arial" panose="020B0604020202020204" pitchFamily="34" charset="0"/>
              </a:rPr>
              <a:t>Esperamos:</a:t>
            </a:r>
            <a:endParaRPr lang="en-US" b="1">
              <a:solidFill>
                <a:schemeClr val="bg1"/>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1CFB37C9-5A65-FBB0-B32C-90FB67065009}"/>
              </a:ext>
            </a:extLst>
          </p:cNvPr>
          <p:cNvSpPr txBox="1"/>
          <p:nvPr/>
        </p:nvSpPr>
        <p:spPr>
          <a:xfrm>
            <a:off x="1815824" y="4804075"/>
            <a:ext cx="2324649" cy="646331"/>
          </a:xfrm>
          <a:prstGeom prst="rect">
            <a:avLst/>
          </a:prstGeom>
          <a:noFill/>
        </p:spPr>
        <p:txBody>
          <a:bodyPr wrap="square">
            <a:spAutoFit/>
          </a:bodyPr>
          <a:lstStyle/>
          <a:p>
            <a:pPr algn="ctr"/>
            <a:r>
              <a:rPr lang="es-ES_tradnl" sz="1800" b="1">
                <a:solidFill>
                  <a:schemeClr val="accent1">
                    <a:lumMod val="50000"/>
                  </a:schemeClr>
                </a:solidFill>
                <a:latin typeface="Arial" panose="020B0604020202020204" pitchFamily="34" charset="0"/>
                <a:cs typeface="Arial" panose="020B0604020202020204" pitchFamily="34" charset="0"/>
              </a:rPr>
              <a:t>Sinergias</a:t>
            </a:r>
          </a:p>
          <a:p>
            <a:pPr algn="ctr"/>
            <a:r>
              <a:rPr lang="es-ES_tradnl" sz="1800" b="1">
                <a:solidFill>
                  <a:schemeClr val="accent1">
                    <a:lumMod val="50000"/>
                  </a:schemeClr>
                </a:solidFill>
                <a:latin typeface="Arial" panose="020B0604020202020204" pitchFamily="34" charset="0"/>
                <a:cs typeface="Arial" panose="020B0604020202020204" pitchFamily="34" charset="0"/>
              </a:rPr>
              <a:t> logradas:</a:t>
            </a:r>
          </a:p>
        </p:txBody>
      </p:sp>
      <p:cxnSp>
        <p:nvCxnSpPr>
          <p:cNvPr id="38" name="Conector: angular 37">
            <a:extLst>
              <a:ext uri="{FF2B5EF4-FFF2-40B4-BE49-F238E27FC236}">
                <a16:creationId xmlns:a16="http://schemas.microsoft.com/office/drawing/2014/main" id="{81141818-11CB-6140-26F9-ABAAC1840BD0}"/>
              </a:ext>
            </a:extLst>
          </p:cNvPr>
          <p:cNvCxnSpPr>
            <a:cxnSpLocks/>
          </p:cNvCxnSpPr>
          <p:nvPr/>
        </p:nvCxnSpPr>
        <p:spPr>
          <a:xfrm rot="16200000" flipH="1">
            <a:off x="4413728" y="2976031"/>
            <a:ext cx="1034043" cy="412950"/>
          </a:xfrm>
          <a:prstGeom prst="bentConnector3">
            <a:avLst>
              <a:gd name="adj1" fmla="val 10097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F9AA912F-9CCB-A2F8-117E-6490A343BC81}"/>
              </a:ext>
            </a:extLst>
          </p:cNvPr>
          <p:cNvCxnSpPr/>
          <p:nvPr/>
        </p:nvCxnSpPr>
        <p:spPr>
          <a:xfrm>
            <a:off x="4724272" y="2467271"/>
            <a:ext cx="444076"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10D224EC-0B7C-9322-865D-CBAF760F63A3}"/>
              </a:ext>
            </a:extLst>
          </p:cNvPr>
          <p:cNvCxnSpPr/>
          <p:nvPr/>
        </p:nvCxnSpPr>
        <p:spPr>
          <a:xfrm>
            <a:off x="4708710" y="3090154"/>
            <a:ext cx="444076"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1" name="CuadroTexto 50">
            <a:extLst>
              <a:ext uri="{FF2B5EF4-FFF2-40B4-BE49-F238E27FC236}">
                <a16:creationId xmlns:a16="http://schemas.microsoft.com/office/drawing/2014/main" id="{9F9B9320-B7DE-53B9-1979-9E4A8349E6DD}"/>
              </a:ext>
            </a:extLst>
          </p:cNvPr>
          <p:cNvSpPr txBox="1"/>
          <p:nvPr/>
        </p:nvSpPr>
        <p:spPr>
          <a:xfrm>
            <a:off x="5124909" y="4047124"/>
            <a:ext cx="6387497" cy="461665"/>
          </a:xfrm>
          <a:prstGeom prst="rect">
            <a:avLst/>
          </a:prstGeom>
          <a:solidFill>
            <a:srgbClr val="EDF4B6"/>
          </a:solidFill>
          <a:ln>
            <a:noFill/>
          </a:ln>
        </p:spPr>
        <p:txBody>
          <a:bodyPr wrap="square" lIns="91440" tIns="45720" rIns="91440" bIns="45720" rtlCol="0" anchor="t">
            <a:spAutoFit/>
          </a:bodyPr>
          <a:lstStyle/>
          <a:p>
            <a:pPr algn="just" fontAlgn="base"/>
            <a:r>
              <a:rPr lang="es-MX" sz="1200" dirty="0">
                <a:latin typeface="Arial"/>
                <a:cs typeface="Arial"/>
              </a:rPr>
              <a:t>Sesión de </a:t>
            </a:r>
            <a:r>
              <a:rPr lang="es-MX" sz="1200" b="1" dirty="0">
                <a:latin typeface="Arial"/>
                <a:cs typeface="Arial"/>
              </a:rPr>
              <a:t>seguimiento </a:t>
            </a:r>
            <a:r>
              <a:rPr lang="es-MX" sz="1200" dirty="0">
                <a:latin typeface="Arial"/>
                <a:cs typeface="Arial"/>
              </a:rPr>
              <a:t>para las estrategias de abastecimiento de las empresas del segmento</a:t>
            </a:r>
            <a:endParaRPr lang="es-CO" sz="1200" dirty="0">
              <a:latin typeface="Arial"/>
              <a:cs typeface="Arial"/>
            </a:endParaRPr>
          </a:p>
        </p:txBody>
      </p:sp>
      <p:sp>
        <p:nvSpPr>
          <p:cNvPr id="52" name="CuadroTexto 51">
            <a:extLst>
              <a:ext uri="{FF2B5EF4-FFF2-40B4-BE49-F238E27FC236}">
                <a16:creationId xmlns:a16="http://schemas.microsoft.com/office/drawing/2014/main" id="{AD0DA297-58B0-1D2C-35F3-91BFE2BB2B75}"/>
              </a:ext>
            </a:extLst>
          </p:cNvPr>
          <p:cNvSpPr txBox="1"/>
          <p:nvPr/>
        </p:nvSpPr>
        <p:spPr>
          <a:xfrm>
            <a:off x="5109346" y="6042967"/>
            <a:ext cx="6399813" cy="461665"/>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MX" sz="1200" b="0" dirty="0">
                <a:latin typeface="Arial"/>
                <a:cs typeface="Arial"/>
              </a:rPr>
              <a:t>Lo anterior, en conjunto con los Gerentes y Líderes de Categoría de las empresas del Segmento con el fin de compartir los </a:t>
            </a:r>
            <a:r>
              <a:rPr lang="es-MX" sz="1200" dirty="0">
                <a:latin typeface="Arial"/>
                <a:cs typeface="Arial"/>
              </a:rPr>
              <a:t>Calendario </a:t>
            </a:r>
            <a:r>
              <a:rPr lang="es-MX" sz="1200" b="0" dirty="0">
                <a:latin typeface="Arial"/>
                <a:cs typeface="Arial"/>
              </a:rPr>
              <a:t>de Estrategias y Sinergias</a:t>
            </a:r>
          </a:p>
        </p:txBody>
      </p:sp>
      <p:sp>
        <p:nvSpPr>
          <p:cNvPr id="53" name="CuadroTexto 52">
            <a:extLst>
              <a:ext uri="{FF2B5EF4-FFF2-40B4-BE49-F238E27FC236}">
                <a16:creationId xmlns:a16="http://schemas.microsoft.com/office/drawing/2014/main" id="{B0F16857-EE71-E860-24CA-372D706C6ADC}"/>
              </a:ext>
            </a:extLst>
          </p:cNvPr>
          <p:cNvSpPr txBox="1"/>
          <p:nvPr/>
        </p:nvSpPr>
        <p:spPr>
          <a:xfrm>
            <a:off x="5109346" y="5322166"/>
            <a:ext cx="6399813" cy="646331"/>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MX" sz="1200" b="0" dirty="0">
                <a:latin typeface="Arial"/>
                <a:cs typeface="Arial"/>
              </a:rPr>
              <a:t>Se desarrollaron </a:t>
            </a:r>
            <a:r>
              <a:rPr lang="es-MX" sz="1200" dirty="0">
                <a:latin typeface="Arial"/>
                <a:cs typeface="Arial"/>
              </a:rPr>
              <a:t>sesiones técnicas </a:t>
            </a:r>
            <a:r>
              <a:rPr lang="es-MX" sz="1200" b="0" dirty="0">
                <a:latin typeface="Arial"/>
                <a:cs typeface="Arial"/>
              </a:rPr>
              <a:t>de trabajo con las filiales del segmento (Ocensa, ODL y ODC) para la construcción de la especificación técnica de la categoría de telecomunicaciones</a:t>
            </a:r>
          </a:p>
        </p:txBody>
      </p:sp>
      <p:sp>
        <p:nvSpPr>
          <p:cNvPr id="54" name="CuadroTexto 53">
            <a:extLst>
              <a:ext uri="{FF2B5EF4-FFF2-40B4-BE49-F238E27FC236}">
                <a16:creationId xmlns:a16="http://schemas.microsoft.com/office/drawing/2014/main" id="{A5697C73-6DAF-AA03-38B2-C68C6D39F7FE}"/>
              </a:ext>
            </a:extLst>
          </p:cNvPr>
          <p:cNvSpPr txBox="1"/>
          <p:nvPr/>
        </p:nvSpPr>
        <p:spPr>
          <a:xfrm>
            <a:off x="5124909" y="4671235"/>
            <a:ext cx="6387497" cy="461665"/>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MX" sz="1200" dirty="0">
                <a:latin typeface="Arial"/>
                <a:cs typeface="Arial"/>
              </a:rPr>
              <a:t>Célula </a:t>
            </a:r>
            <a:r>
              <a:rPr lang="es-MX" sz="1200" b="0" dirty="0">
                <a:latin typeface="Arial"/>
                <a:cs typeface="Arial"/>
              </a:rPr>
              <a:t>de </a:t>
            </a:r>
            <a:r>
              <a:rPr lang="es-MX" sz="1200" dirty="0">
                <a:latin typeface="Arial"/>
                <a:cs typeface="Arial"/>
              </a:rPr>
              <a:t>relacionamiento </a:t>
            </a:r>
            <a:r>
              <a:rPr lang="es-MX" sz="1200" b="0" dirty="0">
                <a:latin typeface="Arial"/>
                <a:cs typeface="Arial"/>
              </a:rPr>
              <a:t>de proveedores priorizando compartir con el segmento las buenas prácticas y lecciones aprendidas en el proceso de alistamiento de proveedores </a:t>
            </a:r>
            <a:endParaRPr lang="es-ES" sz="1200" b="0" dirty="0">
              <a:latin typeface="Arial"/>
              <a:cs typeface="Arial"/>
            </a:endParaRPr>
          </a:p>
        </p:txBody>
      </p:sp>
      <p:cxnSp>
        <p:nvCxnSpPr>
          <p:cNvPr id="55" name="Conector: angular 54">
            <a:extLst>
              <a:ext uri="{FF2B5EF4-FFF2-40B4-BE49-F238E27FC236}">
                <a16:creationId xmlns:a16="http://schemas.microsoft.com/office/drawing/2014/main" id="{74184E8E-6500-5C8A-BA39-45E064E42D33}"/>
              </a:ext>
            </a:extLst>
          </p:cNvPr>
          <p:cNvCxnSpPr>
            <a:cxnSpLocks/>
          </p:cNvCxnSpPr>
          <p:nvPr/>
        </p:nvCxnSpPr>
        <p:spPr>
          <a:xfrm flipV="1">
            <a:off x="4236759" y="4294039"/>
            <a:ext cx="872588" cy="804480"/>
          </a:xfrm>
          <a:prstGeom prst="bentConnector3">
            <a:avLst>
              <a:gd name="adj1" fmla="val 50520"/>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6" name="Conector: angular 55">
            <a:extLst>
              <a:ext uri="{FF2B5EF4-FFF2-40B4-BE49-F238E27FC236}">
                <a16:creationId xmlns:a16="http://schemas.microsoft.com/office/drawing/2014/main" id="{787FDE83-722B-F809-82F9-8E2AD2C4F8AF}"/>
              </a:ext>
            </a:extLst>
          </p:cNvPr>
          <p:cNvCxnSpPr>
            <a:cxnSpLocks/>
          </p:cNvCxnSpPr>
          <p:nvPr/>
        </p:nvCxnSpPr>
        <p:spPr>
          <a:xfrm rot="16200000" flipH="1">
            <a:off x="4307451" y="5471903"/>
            <a:ext cx="1175281" cy="428512"/>
          </a:xfrm>
          <a:prstGeom prst="bentConnector3">
            <a:avLst>
              <a:gd name="adj1" fmla="val 100248"/>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309FA663-21BC-B67E-7D9F-3581CD626386}"/>
              </a:ext>
            </a:extLst>
          </p:cNvPr>
          <p:cNvCxnSpPr/>
          <p:nvPr/>
        </p:nvCxnSpPr>
        <p:spPr>
          <a:xfrm>
            <a:off x="4680834" y="4846644"/>
            <a:ext cx="444076"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33A7C2DD-A6E3-988A-BA31-EE419A1AA484}"/>
              </a:ext>
            </a:extLst>
          </p:cNvPr>
          <p:cNvCxnSpPr/>
          <p:nvPr/>
        </p:nvCxnSpPr>
        <p:spPr>
          <a:xfrm>
            <a:off x="4665271" y="5653565"/>
            <a:ext cx="444076"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5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6DFD4F62-27A7-46CA-4BBE-C460ED630414}"/>
              </a:ext>
            </a:extLst>
          </p:cNvPr>
          <p:cNvSpPr txBox="1"/>
          <p:nvPr/>
        </p:nvSpPr>
        <p:spPr>
          <a:xfrm>
            <a:off x="4472135" y="1729553"/>
            <a:ext cx="7197604" cy="523220"/>
          </a:xfrm>
          <a:prstGeom prst="rect">
            <a:avLst/>
          </a:prstGeom>
          <a:solidFill>
            <a:schemeClr val="accent5">
              <a:lumMod val="5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500" b="1" i="0" u="none" strike="noStrike" kern="1200" cap="none" spc="0" normalizeH="0" baseline="0" noProof="0">
              <a:ln>
                <a:noFill/>
              </a:ln>
              <a:solidFill>
                <a:prstClr val="white"/>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a:ln>
                  <a:noFill/>
                </a:ln>
                <a:solidFill>
                  <a:prstClr val="white"/>
                </a:solidFill>
                <a:effectLst/>
                <a:uLnTx/>
                <a:uFillTx/>
                <a:latin typeface="Arial"/>
                <a:ea typeface="+mn-ea"/>
                <a:cs typeface="Arial"/>
              </a:rPr>
              <a:t>Temas tratados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500" b="1" i="0" u="none" strike="noStrike" kern="1200" cap="none" spc="0" normalizeH="0" baseline="0" noProof="0">
              <a:ln>
                <a:noFill/>
              </a:ln>
              <a:solidFill>
                <a:prstClr val="white"/>
              </a:solidFill>
              <a:effectLst/>
              <a:uLnTx/>
              <a:uFillTx/>
              <a:latin typeface="Arial"/>
              <a:ea typeface="+mn-ea"/>
              <a:cs typeface="Arial"/>
            </a:endParaRPr>
          </a:p>
        </p:txBody>
      </p:sp>
      <p:sp>
        <p:nvSpPr>
          <p:cNvPr id="20" name="Fecha 1">
            <a:extLst>
              <a:ext uri="{FF2B5EF4-FFF2-40B4-BE49-F238E27FC236}">
                <a16:creationId xmlns:a16="http://schemas.microsoft.com/office/drawing/2014/main" id="{486652B0-437A-DA22-5D39-1BB2C2967C8E}"/>
              </a:ext>
            </a:extLst>
          </p:cNvPr>
          <p:cNvSpPr/>
          <p:nvPr/>
        </p:nvSpPr>
        <p:spPr>
          <a:xfrm>
            <a:off x="186672" y="2192277"/>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719031" y="1905893"/>
            <a:ext cx="2877600" cy="646331"/>
          </a:xfrm>
          <a:prstGeom prst="rect">
            <a:avLst/>
          </a:prstGeom>
          <a:solidFill>
            <a:schemeClr val="accent1">
              <a:lumMod val="5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a:ln>
                  <a:noFill/>
                </a:ln>
                <a:solidFill>
                  <a:prstClr val="white"/>
                </a:solidFill>
                <a:effectLst/>
                <a:uLnTx/>
                <a:uFillTx/>
                <a:latin typeface="Arial"/>
                <a:ea typeface="+mn-ea"/>
                <a:cs typeface="Arial"/>
              </a:rPr>
              <a:t>Sesiones 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a:ln>
                  <a:noFill/>
                </a:ln>
                <a:solidFill>
                  <a:prstClr val="white"/>
                </a:solidFill>
                <a:effectLst/>
                <a:uLnTx/>
                <a:uFillTx/>
                <a:latin typeface="Arial"/>
                <a:ea typeface="+mn-ea"/>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3595116" y="3109095"/>
            <a:ext cx="8241219" cy="3605735"/>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kumimoji="0" lang="es-CO" sz="1000" b="1" i="0" u="none" strike="noStrike" kern="1200" cap="none" spc="0" normalizeH="0" baseline="0" noProof="0" dirty="0">
                <a:ln>
                  <a:noFill/>
                </a:ln>
                <a:solidFill>
                  <a:prstClr val="black"/>
                </a:solidFill>
                <a:effectLst/>
                <a:uLnTx/>
                <a:uFillTx/>
                <a:latin typeface="Arial"/>
                <a:cs typeface="Arial"/>
              </a:rPr>
              <a:t>Planeación y Programación</a:t>
            </a:r>
            <a:endParaRPr lang="es-CO" sz="1000" b="1" i="0" u="none" strike="noStrike" kern="1200" cap="none" spc="0" normalizeH="0" baseline="0" noProof="0" dirty="0">
              <a:ln>
                <a:noFill/>
              </a:ln>
              <a:solidFill>
                <a:prstClr val="black"/>
              </a:solidFill>
              <a:effectLst/>
              <a:uLnTx/>
              <a:uFillTx/>
              <a:latin typeface="Arial"/>
              <a:cs typeface="Arial"/>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s-CO" sz="1000" b="1" i="0" u="none" strike="noStrike" kern="1200" cap="none" spc="0" normalizeH="0" baseline="0" noProof="0" dirty="0">
                <a:ln>
                  <a:noFill/>
                </a:ln>
                <a:solidFill>
                  <a:prstClr val="black"/>
                </a:solidFill>
                <a:effectLst/>
                <a:uLnTx/>
                <a:uFillTx/>
                <a:latin typeface="Arial"/>
                <a:cs typeface="Arial"/>
              </a:rPr>
              <a:t>Talleres </a:t>
            </a:r>
            <a:r>
              <a:rPr kumimoji="0" lang="es-CO" sz="1000" b="0" i="0" u="none" strike="noStrike" kern="1200" cap="none" spc="0" normalizeH="0" baseline="0" noProof="0" dirty="0">
                <a:ln>
                  <a:noFill/>
                </a:ln>
                <a:solidFill>
                  <a:prstClr val="black"/>
                </a:solidFill>
                <a:effectLst/>
                <a:uLnTx/>
                <a:uFillTx/>
                <a:latin typeface="Arial"/>
                <a:cs typeface="Arial"/>
              </a:rPr>
              <a:t>para verificación del proceso de nominaciones</a:t>
            </a:r>
            <a:endParaRPr lang="es-CO" sz="1000" b="0" i="0" u="none" strike="noStrike" kern="1200" cap="none" spc="0" normalizeH="0" baseline="0" noProof="0" dirty="0">
              <a:ln>
                <a:noFill/>
              </a:ln>
              <a:solidFill>
                <a:prstClr val="black"/>
              </a:solidFill>
              <a:effectLst/>
              <a:uLnTx/>
              <a:uFillTx/>
              <a:latin typeface="Arial"/>
              <a:cs typeface="Arial"/>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s-CO" sz="1000" b="1" i="0" u="none" strike="noStrike" kern="1200" cap="none" spc="0" normalizeH="0" baseline="0" noProof="0" dirty="0">
                <a:ln>
                  <a:noFill/>
                </a:ln>
                <a:solidFill>
                  <a:prstClr val="black"/>
                </a:solidFill>
                <a:effectLst/>
                <a:uLnTx/>
                <a:uFillTx/>
                <a:latin typeface="Arial"/>
                <a:cs typeface="Arial"/>
              </a:rPr>
              <a:t>Plan </a:t>
            </a:r>
            <a:r>
              <a:rPr kumimoji="0" lang="es-CO" sz="1000" b="0" i="0" u="none" strike="noStrike" kern="1200" cap="none" spc="0" normalizeH="0" baseline="0" noProof="0" dirty="0">
                <a:ln>
                  <a:noFill/>
                </a:ln>
                <a:solidFill>
                  <a:prstClr val="black"/>
                </a:solidFill>
                <a:effectLst/>
                <a:uLnTx/>
                <a:uFillTx/>
                <a:latin typeface="Arial"/>
                <a:cs typeface="Arial"/>
              </a:rPr>
              <a:t>de Transporte </a:t>
            </a:r>
            <a:r>
              <a:rPr kumimoji="0" lang="es-CO" sz="1000" b="0" i="0" u="none" strike="noStrike" kern="1200" cap="none" spc="0" normalizeH="0" baseline="0" noProof="0" dirty="0" err="1">
                <a:ln>
                  <a:noFill/>
                </a:ln>
                <a:solidFill>
                  <a:prstClr val="black"/>
                </a:solidFill>
                <a:effectLst/>
                <a:uLnTx/>
                <a:uFillTx/>
                <a:latin typeface="Arial"/>
                <a:cs typeface="Arial"/>
              </a:rPr>
              <a:t>Midstream</a:t>
            </a:r>
            <a:r>
              <a:rPr kumimoji="0" lang="es-CO" sz="1000" b="0" i="0" u="none" strike="noStrike" kern="1200" cap="none" spc="0" normalizeH="0" baseline="0" noProof="0" dirty="0">
                <a:ln>
                  <a:noFill/>
                </a:ln>
                <a:solidFill>
                  <a:prstClr val="black"/>
                </a:solidFill>
                <a:effectLst/>
                <a:uLnTx/>
                <a:uFillTx/>
                <a:latin typeface="Arial"/>
                <a:cs typeface="Arial"/>
              </a:rPr>
              <a:t>.</a:t>
            </a:r>
            <a:endParaRPr lang="es-CO" sz="1000" b="0" i="0" u="none" strike="noStrike" kern="1200" cap="none" spc="0" normalizeH="0" baseline="0" noProof="0" dirty="0">
              <a:ln>
                <a:noFill/>
              </a:ln>
              <a:solidFill>
                <a:prstClr val="black"/>
              </a:solidFill>
              <a:effectLst/>
              <a:uLnTx/>
              <a:uFillTx/>
              <a:latin typeface="Arial"/>
              <a:cs typeface="Arial"/>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CO" sz="1000" dirty="0">
                <a:solidFill>
                  <a:prstClr val="black"/>
                </a:solidFill>
                <a:latin typeface="Arial"/>
                <a:cs typeface="Arial"/>
              </a:rPr>
              <a:t>Solicitud premisas Plan de Suministro.</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CO" sz="1000" dirty="0">
                <a:solidFill>
                  <a:prstClr val="black"/>
                </a:solidFill>
                <a:latin typeface="Arial"/>
                <a:cs typeface="Arial"/>
              </a:rPr>
              <a:t>Comunicaciones de mantenimientos que afectan filiales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CO" sz="1000" dirty="0">
                <a:solidFill>
                  <a:prstClr val="black"/>
                </a:solidFill>
                <a:latin typeface="Arial"/>
                <a:cs typeface="Arial"/>
              </a:rPr>
              <a:t>Informe de cumplimiento de la prestación del servicio del ODC.</a:t>
            </a:r>
          </a:p>
          <a:p>
            <a:pPr marL="628650" lvl="1" indent="-171450" fontAlgn="base">
              <a:buFont typeface="Arial" panose="020B0604020202020204" pitchFamily="34" charset="0"/>
              <a:buChar char="•"/>
            </a:pPr>
            <a:r>
              <a:rPr lang="es-CO" sz="1000" dirty="0">
                <a:solidFill>
                  <a:prstClr val="black"/>
                </a:solidFill>
                <a:latin typeface="Arial"/>
                <a:cs typeface="Arial"/>
              </a:rPr>
              <a:t>Puerto Coveñas: Análisis posibilidad de realizar exportaciones de Castilla Norte por 800 </a:t>
            </a:r>
            <a:r>
              <a:rPr lang="es-CO" sz="1000" err="1">
                <a:solidFill>
                  <a:prstClr val="black"/>
                </a:solidFill>
                <a:latin typeface="Arial"/>
                <a:cs typeface="Arial"/>
              </a:rPr>
              <a:t>kbls</a:t>
            </a:r>
            <a:r>
              <a:rPr lang="es-CO" sz="1000" dirty="0">
                <a:solidFill>
                  <a:prstClr val="black"/>
                </a:solidFill>
                <a:latin typeface="Arial"/>
                <a:cs typeface="Arial"/>
              </a:rPr>
              <a:t>, revisión estrategias para el manejo de la Mezcla Norte que llega por el oleoducto Caño Limón - Coveñas al terminal, socialización OCS de los pilotos que permitieron aumentar a 50 ppm el límite de contenido de H2S en los crudos importados. </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kumimoji="0" lang="es-CO" sz="1000" b="1" i="0" u="none" strike="noStrike" kern="1200" cap="none" spc="0" normalizeH="0" baseline="0" noProof="0" dirty="0">
                <a:ln>
                  <a:noFill/>
                </a:ln>
                <a:solidFill>
                  <a:prstClr val="black"/>
                </a:solidFill>
                <a:effectLst/>
                <a:uLnTx/>
                <a:uFillTx/>
                <a:latin typeface="Arial"/>
                <a:cs typeface="Arial"/>
              </a:rPr>
              <a:t>CVC</a:t>
            </a:r>
            <a:endParaRPr lang="es-CO" sz="1000" b="1" i="0" u="none" strike="noStrike" kern="1200" cap="none" spc="0" normalizeH="0" baseline="0" noProof="0" dirty="0">
              <a:ln>
                <a:noFill/>
              </a:ln>
              <a:solidFill>
                <a:prstClr val="black"/>
              </a:solidFill>
              <a:effectLst/>
              <a:uLnTx/>
              <a:uFillTx/>
              <a:latin typeface="Arial"/>
              <a:cs typeface="Arial"/>
            </a:endParaRPr>
          </a:p>
          <a:p>
            <a:pPr marL="628650" lvl="1" indent="-171450" fontAlgn="base">
              <a:buFont typeface="Arial" panose="020B0604020202020204" pitchFamily="34" charset="0"/>
              <a:buChar char="•"/>
              <a:defRPr/>
            </a:pPr>
            <a:r>
              <a:rPr lang="es-CO" sz="1000" b="1" dirty="0">
                <a:solidFill>
                  <a:prstClr val="black"/>
                </a:solidFill>
                <a:latin typeface="Arial"/>
                <a:cs typeface="Arial"/>
              </a:rPr>
              <a:t>Gestión </a:t>
            </a:r>
            <a:r>
              <a:rPr lang="es-CO" sz="1000" dirty="0">
                <a:solidFill>
                  <a:prstClr val="black"/>
                </a:solidFill>
                <a:latin typeface="Arial"/>
                <a:cs typeface="Arial"/>
              </a:rPr>
              <a:t>de las acciones correspondientes a los PDM de la auditoria de balance, correspondientes a la construcción de tabla de homologación de productos que maneja cada compañía e indicador de gestión del proceso. </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kumimoji="0" lang="es-CO" sz="1000" b="1" i="0" u="none" strike="noStrike" kern="1200" cap="none" spc="0" normalizeH="0" baseline="0" noProof="0" dirty="0">
                <a:ln>
                  <a:noFill/>
                </a:ln>
                <a:solidFill>
                  <a:prstClr val="black"/>
                </a:solidFill>
                <a:effectLst/>
                <a:uLnTx/>
                <a:uFillTx/>
                <a:latin typeface="Arial"/>
                <a:cs typeface="Arial"/>
              </a:rPr>
              <a:t>Medición y Balance</a:t>
            </a:r>
            <a:endParaRPr lang="es-CO" sz="1000" b="1" i="0" u="none" strike="noStrike" kern="1200" cap="none" spc="0" normalizeH="0" baseline="0" noProof="0" dirty="0">
              <a:ln>
                <a:noFill/>
              </a:ln>
              <a:solidFill>
                <a:prstClr val="black"/>
              </a:solidFill>
              <a:effectLst/>
              <a:uLnTx/>
              <a:uFillTx/>
              <a:latin typeface="Arial"/>
              <a:cs typeface="Arial"/>
            </a:endParaRPr>
          </a:p>
          <a:p>
            <a:pPr marL="628650" lvl="1" indent="-171450" fontAlgn="base">
              <a:buFont typeface="Arial" panose="020B0604020202020204" pitchFamily="34" charset="0"/>
              <a:buChar char="•"/>
            </a:pPr>
            <a:r>
              <a:rPr lang="es-CO" sz="1000" b="1" dirty="0">
                <a:solidFill>
                  <a:prstClr val="black"/>
                </a:solidFill>
                <a:latin typeface="Arial"/>
                <a:cs typeface="Arial"/>
              </a:rPr>
              <a:t>Planeación </a:t>
            </a:r>
            <a:r>
              <a:rPr lang="es-CO" sz="1000" dirty="0">
                <a:solidFill>
                  <a:prstClr val="black"/>
                </a:solidFill>
                <a:latin typeface="Arial"/>
                <a:cs typeface="Arial"/>
              </a:rPr>
              <a:t>del </a:t>
            </a:r>
            <a:r>
              <a:rPr lang="es-CO" sz="1000" b="1" dirty="0">
                <a:solidFill>
                  <a:prstClr val="black"/>
                </a:solidFill>
                <a:latin typeface="Arial"/>
                <a:cs typeface="Arial"/>
              </a:rPr>
              <a:t>indicador </a:t>
            </a:r>
            <a:r>
              <a:rPr lang="es-CO" sz="1000" dirty="0">
                <a:solidFill>
                  <a:prstClr val="black"/>
                </a:solidFill>
                <a:latin typeface="Arial"/>
                <a:cs typeface="Arial"/>
              </a:rPr>
              <a:t>del programa de gestión de pérdidas, en el cual estamos trabajando como segmento en las métricas que aplicaría de cara a las responsabilidades y obligaciones como transportadores.</a:t>
            </a:r>
          </a:p>
          <a:p>
            <a:pPr marL="628650" lvl="1" indent="-171450" fontAlgn="base">
              <a:buFont typeface="Arial" panose="020B0604020202020204" pitchFamily="34" charset="0"/>
              <a:buChar char="•"/>
            </a:pPr>
            <a:r>
              <a:rPr lang="es-CO" sz="1000" dirty="0">
                <a:solidFill>
                  <a:prstClr val="black"/>
                </a:solidFill>
                <a:latin typeface="Arial"/>
                <a:cs typeface="Arial"/>
              </a:rPr>
              <a:t>ODC. Análisis de riesgo del proceso de implementación de </a:t>
            </a:r>
            <a:r>
              <a:rPr lang="es-CO" sz="1000" err="1">
                <a:solidFill>
                  <a:prstClr val="black"/>
                </a:solidFill>
                <a:latin typeface="Arial"/>
                <a:cs typeface="Arial"/>
              </a:rPr>
              <a:t>Synthesis</a:t>
            </a:r>
            <a:r>
              <a:rPr lang="es-CO" sz="1000" dirty="0">
                <a:solidFill>
                  <a:prstClr val="black"/>
                </a:solidFill>
                <a:latin typeface="Arial"/>
                <a:cs typeface="Arial"/>
              </a:rPr>
              <a:t>.</a:t>
            </a:r>
            <a:endParaRPr lang="es-ES" sz="1000">
              <a:solidFill>
                <a:prstClr val="black"/>
              </a:solidFill>
              <a:latin typeface="Arial"/>
              <a:cs typeface="Arial"/>
            </a:endParaRP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kumimoji="0" lang="es-CO" sz="1000" b="1" i="0" u="none" strike="noStrike" kern="1200" cap="none" spc="0" normalizeH="0" baseline="0" noProof="0" dirty="0">
                <a:ln>
                  <a:noFill/>
                </a:ln>
                <a:solidFill>
                  <a:prstClr val="black"/>
                </a:solidFill>
                <a:effectLst/>
                <a:uLnTx/>
                <a:uFillTx/>
                <a:latin typeface="Arial"/>
                <a:cs typeface="Arial"/>
              </a:rPr>
              <a:t>Calidad</a:t>
            </a:r>
            <a:endParaRPr lang="es-CO" sz="1000" b="0" i="0" u="none" strike="noStrike" kern="1200" cap="none" spc="0" normalizeH="0" baseline="0" noProof="0" dirty="0">
              <a:ln>
                <a:noFill/>
              </a:ln>
              <a:solidFill>
                <a:prstClr val="black"/>
              </a:solidFill>
              <a:effectLst/>
              <a:uLnTx/>
              <a:uFillTx/>
              <a:latin typeface="Arial"/>
              <a:cs typeface="Arial"/>
            </a:endParaRPr>
          </a:p>
          <a:p>
            <a:pPr marL="628650" marR="0" lvl="1" indent="-171450" fontAlgn="base">
              <a:lnSpc>
                <a:spcPct val="100000"/>
              </a:lnSpc>
              <a:spcBef>
                <a:spcPts val="0"/>
              </a:spcBef>
              <a:spcAft>
                <a:spcPts val="0"/>
              </a:spcAft>
              <a:buClrTx/>
              <a:buSzTx/>
              <a:buFont typeface="Arial" panose="020B0604020202020204" pitchFamily="34" charset="0"/>
              <a:buChar char="•"/>
              <a:tabLst/>
              <a:defRPr/>
            </a:pPr>
            <a:r>
              <a:rPr lang="es-CO" sz="1000" dirty="0">
                <a:solidFill>
                  <a:prstClr val="black"/>
                </a:solidFill>
                <a:latin typeface="Arial"/>
                <a:cs typeface="Arial"/>
              </a:rPr>
              <a:t>ODC: estamos trabajando en conjunto para el control de calidad de las corrientes de ingreso en Vasconia, evitando afectaciones de calidad en las entregas hacia Coveñas.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s-CO"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kumimoji="0" lang="es-ES" sz="1000" b="1" i="0" u="none" strike="noStrike" kern="1200" cap="none" spc="0" normalizeH="0" baseline="0" noProof="0" dirty="0">
                <a:ln>
                  <a:noFill/>
                </a:ln>
                <a:solidFill>
                  <a:prstClr val="black"/>
                </a:solidFill>
                <a:effectLst/>
                <a:uLnTx/>
                <a:uFillTx/>
                <a:latin typeface="Arial"/>
                <a:cs typeface="Arial"/>
              </a:rPr>
              <a:t>Energía</a:t>
            </a:r>
            <a:endParaRPr lang="es-ES" sz="1000" b="1" i="0" u="none" strike="noStrike" kern="1200" cap="none" spc="0" normalizeH="0" baseline="0" noProof="0" dirty="0">
              <a:ln>
                <a:noFill/>
              </a:ln>
              <a:solidFill>
                <a:prstClr val="black"/>
              </a:solidFill>
              <a:effectLst/>
              <a:uLnTx/>
              <a:uFillTx/>
              <a:latin typeface="Arial"/>
              <a:cs typeface="Arial"/>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CO" sz="1000" dirty="0">
                <a:solidFill>
                  <a:prstClr val="black"/>
                </a:solidFill>
                <a:latin typeface="Arial"/>
                <a:cs typeface="Arial"/>
              </a:rPr>
              <a:t>Seguimiento y Gestión Quark Programa Eficiencias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s-CO" sz="1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ts val="0"/>
              </a:spcBef>
              <a:spcAft>
                <a:spcPts val="0"/>
              </a:spcAft>
              <a:buClrTx/>
              <a:buSzTx/>
              <a:buFont typeface="+mj-lt"/>
              <a:buAutoNum type="arabicPeriod" startAt="6"/>
              <a:tabLst/>
              <a:defRPr/>
            </a:pPr>
            <a:r>
              <a:rPr kumimoji="0" lang="es-ES" sz="1000" b="1" i="0" u="none" strike="noStrike" kern="1200" cap="none" spc="0" normalizeH="0" baseline="0" noProof="0" dirty="0">
                <a:ln>
                  <a:noFill/>
                </a:ln>
                <a:solidFill>
                  <a:prstClr val="black"/>
                </a:solidFill>
                <a:effectLst/>
                <a:uLnTx/>
                <a:uFillTx/>
                <a:latin typeface="Arial"/>
                <a:cs typeface="Arial"/>
              </a:rPr>
              <a:t>Hidráulica y DRA </a:t>
            </a:r>
            <a:endParaRPr lang="es-ES" sz="1000" b="1" i="0" u="none" strike="noStrike" kern="1200" cap="none" spc="0" normalizeH="0" baseline="0" noProof="0" dirty="0">
              <a:ln>
                <a:noFill/>
              </a:ln>
              <a:solidFill>
                <a:prstClr val="black"/>
              </a:solidFill>
              <a:effectLst/>
              <a:uLnTx/>
              <a:uFillTx/>
              <a:latin typeface="Arial"/>
              <a:cs typeface="Arial"/>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s-CO" sz="1000" b="0" i="0" u="none" strike="noStrike" kern="1200" cap="none" spc="0" normalizeH="0" baseline="0" noProof="0" dirty="0">
                <a:ln>
                  <a:noFill/>
                </a:ln>
                <a:solidFill>
                  <a:prstClr val="black"/>
                </a:solidFill>
                <a:effectLst/>
                <a:uLnTx/>
                <a:uFillTx/>
                <a:latin typeface="Arial"/>
                <a:cs typeface="Arial"/>
              </a:rPr>
              <a:t>Bombeo Dual – ODL.</a:t>
            </a:r>
            <a:endParaRPr lang="es-CO" sz="1000" b="0" i="0" u="none" strike="noStrike" kern="1200" cap="none" spc="0" normalizeH="0" baseline="0" noProof="0" dirty="0">
              <a:ln>
                <a:noFill/>
              </a:ln>
              <a:solidFill>
                <a:prstClr val="black"/>
              </a:solidFill>
              <a:effectLst/>
              <a:uLnTx/>
              <a:uFillTx/>
              <a:latin typeface="Arial"/>
              <a:cs typeface="Arial"/>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s-CO" sz="1000" b="0" i="0" u="none" strike="noStrike" kern="1200" cap="none" spc="0" normalizeH="0" baseline="0" noProof="0" dirty="0">
                <a:ln>
                  <a:noFill/>
                </a:ln>
                <a:solidFill>
                  <a:prstClr val="black"/>
                </a:solidFill>
                <a:effectLst/>
                <a:uLnTx/>
                <a:uFillTx/>
                <a:latin typeface="Arial"/>
                <a:cs typeface="Arial"/>
              </a:rPr>
              <a:t>Reporte de cumplimiento de la prestación del servicio del ODC.</a:t>
            </a:r>
            <a:endParaRPr lang="es-CO" sz="1000" b="0" i="0" u="none" strike="noStrike" kern="1200" cap="none" spc="0" normalizeH="0" baseline="0" noProof="0" dirty="0">
              <a:ln>
                <a:noFill/>
              </a:ln>
              <a:solidFill>
                <a:prstClr val="black"/>
              </a:solidFill>
              <a:effectLst/>
              <a:uLnTx/>
              <a:uFillTx/>
              <a:latin typeface="Arial"/>
              <a:cs typeface="Arial"/>
            </a:endParaRPr>
          </a:p>
          <a:p>
            <a:pPr marL="628650" lvl="1" indent="-171450" fontAlgn="base">
              <a:buFont typeface="Arial" panose="020B0604020202020204" pitchFamily="34" charset="0"/>
              <a:buChar char="•"/>
            </a:pPr>
            <a:r>
              <a:rPr lang="es-CO" sz="1000" dirty="0">
                <a:solidFill>
                  <a:prstClr val="black"/>
                </a:solidFill>
                <a:latin typeface="Arial"/>
                <a:cs typeface="Arial"/>
              </a:rPr>
              <a:t>DRA: Procedimiento de asignación de puntos par le nuevo contrato. Especificaciones técnicas (en construcción). Memo de pruebas de inyección (en proceso de firmas)</a:t>
            </a:r>
          </a:p>
          <a:p>
            <a:pPr marL="628650" lvl="1" indent="-171450" fontAlgn="base">
              <a:buFont typeface="Arial" panose="020B0604020202020204" pitchFamily="34" charset="0"/>
              <a:buChar char="•"/>
            </a:pPr>
            <a:endParaRPr lang="es-CO" sz="900" dirty="0">
              <a:solidFill>
                <a:prstClr val="black"/>
              </a:solidFill>
              <a:latin typeface="Arial" panose="020B0604020202020204" pitchFamily="34" charset="0"/>
              <a:cs typeface="Arial" panose="020B0604020202020204" pitchFamily="34" charset="0"/>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s-C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s-CO" sz="9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Elipse 7">
            <a:extLst>
              <a:ext uri="{FF2B5EF4-FFF2-40B4-BE49-F238E27FC236}">
                <a16:creationId xmlns:a16="http://schemas.microsoft.com/office/drawing/2014/main" id="{1B1E84FA-A1C6-6FA7-428F-09B41CE745D7}"/>
              </a:ext>
            </a:extLst>
          </p:cNvPr>
          <p:cNvSpPr/>
          <p:nvPr/>
        </p:nvSpPr>
        <p:spPr>
          <a:xfrm>
            <a:off x="220337" y="1853690"/>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lumMod val="50000"/>
                  </a:srgbClr>
                </a:solidFill>
                <a:effectLst/>
                <a:uLnTx/>
                <a:uFillTx/>
                <a:latin typeface="Arial"/>
                <a:ea typeface="+mn-ea"/>
                <a:cs typeface="Arial"/>
              </a:rPr>
              <a:t>48</a:t>
            </a:r>
          </a:p>
        </p:txBody>
      </p:sp>
      <p:sp>
        <p:nvSpPr>
          <p:cNvPr id="9" name="Botón 1 fechas">
            <a:extLst>
              <a:ext uri="{FF2B5EF4-FFF2-40B4-BE49-F238E27FC236}">
                <a16:creationId xmlns:a16="http://schemas.microsoft.com/office/drawing/2014/main" id="{0AB04B62-EECE-9987-F424-1049BAD885DE}"/>
              </a:ext>
            </a:extLst>
          </p:cNvPr>
          <p:cNvSpPr/>
          <p:nvPr/>
        </p:nvSpPr>
        <p:spPr>
          <a:xfrm>
            <a:off x="373684" y="3405125"/>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0451A7"/>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685095" y="3153564"/>
            <a:ext cx="2877600" cy="523220"/>
          </a:xfrm>
          <a:prstGeom prst="rect">
            <a:avLst/>
          </a:prstGeom>
          <a:solidFill>
            <a:schemeClr val="accent1">
              <a:lumMod val="75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500" b="1" i="0" u="none" strike="noStrike" kern="1200" cap="none" spc="0" normalizeH="0" baseline="0" noProof="0">
              <a:ln>
                <a:noFill/>
              </a:ln>
              <a:solidFill>
                <a:prstClr val="white"/>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a:ln>
                  <a:noFill/>
                </a:ln>
                <a:solidFill>
                  <a:prstClr val="white"/>
                </a:solidFill>
                <a:effectLst/>
                <a:uLnTx/>
                <a:uFillTx/>
                <a:latin typeface="Arial"/>
                <a:ea typeface="+mn-ea"/>
                <a:cs typeface="Arial"/>
              </a:rPr>
              <a:t>Participantes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500" b="1" i="0" u="none" strike="noStrike" kern="1200" cap="none" spc="0" normalizeH="0" baseline="0" noProof="0">
              <a:ln>
                <a:noFill/>
              </a:ln>
              <a:solidFill>
                <a:prstClr val="white"/>
              </a:solidFill>
              <a:effectLst/>
              <a:uLnTx/>
              <a:uFillTx/>
              <a:latin typeface="Arial"/>
              <a:ea typeface="+mn-ea"/>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186401" y="3035100"/>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lumMod val="75000"/>
                  </a:srgbClr>
                </a:solidFill>
                <a:effectLst/>
                <a:uLnTx/>
                <a:uFillTx/>
                <a:latin typeface="Arial"/>
                <a:ea typeface="+mn-ea"/>
                <a:cs typeface="Arial"/>
              </a:rPr>
              <a:t>7</a:t>
            </a: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5446" y="3153564"/>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91454" y="1986128"/>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5289" y="4893715"/>
            <a:ext cx="986189" cy="273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uplos - Soluciones integrales de compra">
            <a:extLst>
              <a:ext uri="{FF2B5EF4-FFF2-40B4-BE49-F238E27FC236}">
                <a16:creationId xmlns:a16="http://schemas.microsoft.com/office/drawing/2014/main" id="{60BE7834-BD92-E8FD-9FCF-CE7E2BE5EA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26" t="20173" r="52416" b="16895"/>
          <a:stretch/>
        </p:blipFill>
        <p:spPr bwMode="auto">
          <a:xfrm>
            <a:off x="2421147" y="4262295"/>
            <a:ext cx="868540" cy="439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499" b="13457"/>
          <a:stretch/>
        </p:blipFill>
        <p:spPr bwMode="auto">
          <a:xfrm>
            <a:off x="597877" y="4321428"/>
            <a:ext cx="1020363" cy="520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10"/>
          <a:srcRect l="10114" t="22231" r="11141" b="18252"/>
          <a:stretch/>
        </p:blipFill>
        <p:spPr>
          <a:xfrm>
            <a:off x="2500439" y="4651845"/>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671581" y="3741047"/>
            <a:ext cx="2656903"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a:ln>
                  <a:noFill/>
                </a:ln>
                <a:solidFill>
                  <a:srgbClr val="4472C4">
                    <a:lumMod val="50000"/>
                  </a:srgbClr>
                </a:solidFill>
                <a:effectLst/>
                <a:uLnTx/>
                <a:uFillTx/>
                <a:latin typeface="Arial"/>
                <a:ea typeface="+mn-ea"/>
                <a:cs typeface="Arial"/>
              </a:rPr>
              <a:t>De las compañías del MID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13467" y="1713536"/>
            <a:ext cx="523221" cy="523221"/>
          </a:xfrm>
          <a:prstGeom prst="rect">
            <a:avLst/>
          </a:prstGeom>
        </p:spPr>
      </p:pic>
      <p:sp>
        <p:nvSpPr>
          <p:cNvPr id="2" name="Rectángulo: esquinas redondeadas 1">
            <a:extLst>
              <a:ext uri="{FF2B5EF4-FFF2-40B4-BE49-F238E27FC236}">
                <a16:creationId xmlns:a16="http://schemas.microsoft.com/office/drawing/2014/main" id="{96E2F0EA-DA64-55DC-18B5-44B8C5797B34}"/>
              </a:ext>
            </a:extLst>
          </p:cNvPr>
          <p:cNvSpPr/>
          <p:nvPr/>
        </p:nvSpPr>
        <p:spPr>
          <a:xfrm>
            <a:off x="418995" y="1073163"/>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lumMod val="95000"/>
                    <a:lumOff val="5000"/>
                  </a:prstClr>
                </a:solidFill>
                <a:effectLst/>
                <a:uLnTx/>
                <a:uFillTx/>
                <a:latin typeface="Arial"/>
                <a:ea typeface="+mn-ea"/>
                <a:cs typeface="Arial"/>
              </a:rPr>
              <a:t>Con el objetivo de lograr al menos una sinergia en el Modelo de Relacionamiento del Macroproceso de </a:t>
            </a:r>
            <a:r>
              <a:rPr kumimoji="0" lang="es-ES" sz="1600" b="0" i="0" u="none" strike="noStrike" kern="1200" cap="none" spc="0" normalizeH="0" baseline="0" noProof="0" dirty="0">
                <a:ln>
                  <a:noFill/>
                </a:ln>
                <a:solidFill>
                  <a:srgbClr val="0D0D0D"/>
                </a:solidFill>
                <a:effectLst/>
                <a:uLnTx/>
                <a:uFillTx/>
                <a:latin typeface="Arial"/>
                <a:ea typeface="+mn-ea"/>
                <a:cs typeface="Arial"/>
              </a:rPr>
              <a:t>Transporte de Hidrocarburos</a:t>
            </a:r>
            <a:r>
              <a:rPr kumimoji="0" lang="es-ES" sz="1600" b="0" i="0" u="none" strike="noStrike" kern="1200" cap="none" spc="0" normalizeH="0" baseline="0" noProof="0" dirty="0">
                <a:ln>
                  <a:noFill/>
                </a:ln>
                <a:solidFill>
                  <a:prstClr val="black">
                    <a:lumMod val="95000"/>
                    <a:lumOff val="5000"/>
                  </a:prstClr>
                </a:solidFill>
                <a:effectLst/>
                <a:uLnTx/>
                <a:uFillTx/>
                <a:latin typeface="Arial"/>
                <a:ea typeface="+mn-ea"/>
                <a:cs typeface="Arial"/>
              </a:rPr>
              <a:t>, </a:t>
            </a:r>
            <a:r>
              <a:rPr kumimoji="0" lang="es-ES" sz="1600" b="1" i="0" u="none" strike="noStrike" kern="1200" cap="none" spc="0" normalizeH="0" baseline="0" noProof="0" dirty="0">
                <a:ln>
                  <a:noFill/>
                </a:ln>
                <a:solidFill>
                  <a:prstClr val="black">
                    <a:lumMod val="95000"/>
                    <a:lumOff val="5000"/>
                  </a:prstClr>
                </a:solidFill>
                <a:effectLst/>
                <a:uLnTx/>
                <a:uFillTx/>
                <a:latin typeface="Arial"/>
                <a:ea typeface="+mn-ea"/>
                <a:cs typeface="Arial"/>
              </a:rPr>
              <a:t>durante el Q3 del 2024 </a:t>
            </a:r>
            <a:r>
              <a:rPr kumimoji="0" lang="es-ES" sz="1600" b="0" i="0" u="none" strike="noStrike" kern="1200" cap="none" spc="0" normalizeH="0" baseline="0" noProof="0" dirty="0">
                <a:ln>
                  <a:noFill/>
                </a:ln>
                <a:solidFill>
                  <a:prstClr val="black">
                    <a:lumMod val="95000"/>
                    <a:lumOff val="5000"/>
                  </a:prstClr>
                </a:solidFill>
                <a:effectLst/>
                <a:uLnTx/>
                <a:uFillTx/>
                <a:latin typeface="Arial"/>
                <a:ea typeface="+mn-ea"/>
                <a:cs typeface="Arial"/>
              </a:rPr>
              <a:t>se realizaron las siguientes acciones:</a:t>
            </a:r>
            <a:endParaRPr kumimoji="0" lang="es-CO" sz="1600" b="0" i="0" u="none" strike="noStrike" kern="1200" cap="none" spc="0" normalizeH="0" baseline="0" noProof="0" dirty="0">
              <a:ln>
                <a:noFill/>
              </a:ln>
              <a:solidFill>
                <a:prstClr val="black">
                  <a:lumMod val="95000"/>
                  <a:lumOff val="5000"/>
                </a:prstClr>
              </a:solidFill>
              <a:effectLst/>
              <a:uLnTx/>
              <a:uFillTx/>
              <a:latin typeface="Arial"/>
              <a:ea typeface="+mn-ea"/>
              <a:cs typeface="Arial"/>
            </a:endParaRPr>
          </a:p>
        </p:txBody>
      </p:sp>
      <p:sp>
        <p:nvSpPr>
          <p:cNvPr id="12" name="CuadroTexto 11">
            <a:extLst>
              <a:ext uri="{FF2B5EF4-FFF2-40B4-BE49-F238E27FC236}">
                <a16:creationId xmlns:a16="http://schemas.microsoft.com/office/drawing/2014/main" id="{172986D4-EABC-3563-8EA3-E60FE8784F34}"/>
              </a:ext>
            </a:extLst>
          </p:cNvPr>
          <p:cNvSpPr txBox="1"/>
          <p:nvPr/>
        </p:nvSpPr>
        <p:spPr>
          <a:xfrm>
            <a:off x="387203" y="85662"/>
            <a:ext cx="10688445" cy="769441"/>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1E4E79"/>
                </a:solidFill>
                <a:effectLst/>
                <a:uLnTx/>
                <a:uFillTx/>
                <a:latin typeface="Arial"/>
                <a:ea typeface="+mn-ea"/>
                <a:cs typeface="Arial"/>
              </a:rPr>
              <a:t>Avances Implementación Modelo de Relacionamiento</a:t>
            </a:r>
            <a:r>
              <a:rPr kumimoji="0" lang="en-US" sz="2400" b="0" i="0" u="none" strike="noStrike" kern="1200" cap="none" spc="0" normalizeH="0" baseline="0" noProof="0" dirty="0">
                <a:ln>
                  <a:noFill/>
                </a:ln>
                <a:solidFill>
                  <a:srgbClr val="1E4E79"/>
                </a:solidFill>
                <a:effectLst/>
                <a:uLnTx/>
                <a:uFillTx/>
                <a:latin typeface="Arial"/>
                <a:ea typeface="+mn-ea"/>
                <a:cs typeface="Arial"/>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lumMod val="50000"/>
                  </a:prstClr>
                </a:solidFill>
                <a:effectLst/>
                <a:uLnTx/>
                <a:uFillTx/>
                <a:latin typeface="Arial"/>
                <a:ea typeface="+mn-ea"/>
                <a:cs typeface="Arial"/>
              </a:rPr>
              <a:t>Macroproceso de Transporte de Hidrocarburos</a:t>
            </a:r>
            <a:endParaRPr kumimoji="0" lang="en-US" sz="2000" b="1" i="0" u="none" strike="noStrike" kern="1200" cap="none" spc="0" normalizeH="0" baseline="0" noProof="0" dirty="0">
              <a:ln>
                <a:noFill/>
              </a:ln>
              <a:solidFill>
                <a:prstClr val="white">
                  <a:lumMod val="50000"/>
                </a:prstClr>
              </a:solidFill>
              <a:effectLst/>
              <a:uLnTx/>
              <a:uFillTx/>
              <a:latin typeface="Segoe UI" panose="020B0502040204020203" pitchFamily="34" charset="0"/>
              <a:ea typeface="+mn-ea"/>
              <a:cs typeface="+mn-cs"/>
            </a:endParaRPr>
          </a:p>
        </p:txBody>
      </p:sp>
      <p:sp>
        <p:nvSpPr>
          <p:cNvPr id="7" name="Rectángulo: esquinas redondeadas 6">
            <a:extLst>
              <a:ext uri="{FF2B5EF4-FFF2-40B4-BE49-F238E27FC236}">
                <a16:creationId xmlns:a16="http://schemas.microsoft.com/office/drawing/2014/main" id="{2B1BA483-A1E8-B164-BFBF-F6D9E0D77F9E}"/>
              </a:ext>
            </a:extLst>
          </p:cNvPr>
          <p:cNvSpPr/>
          <p:nvPr/>
        </p:nvSpPr>
        <p:spPr>
          <a:xfrm>
            <a:off x="9115993" y="517617"/>
            <a:ext cx="2369532" cy="253189"/>
          </a:xfrm>
          <a:prstGeom prst="roundRect">
            <a:avLst/>
          </a:prstGeom>
          <a:solidFill>
            <a:srgbClr val="C7DE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Actividades de Dirección</a:t>
            </a:r>
          </a:p>
        </p:txBody>
      </p:sp>
    </p:spTree>
    <p:extLst>
      <p:ext uri="{BB962C8B-B14F-4D97-AF65-F5344CB8AC3E}">
        <p14:creationId xmlns:p14="http://schemas.microsoft.com/office/powerpoint/2010/main" val="67920271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Shape 98">
            <a:extLst>
              <a:ext uri="{FF2B5EF4-FFF2-40B4-BE49-F238E27FC236}">
                <a16:creationId xmlns:a16="http://schemas.microsoft.com/office/drawing/2014/main" id="{4B15826D-983E-4A97-8296-3B185925396E}"/>
              </a:ext>
            </a:extLst>
          </p:cNvPr>
          <p:cNvSpPr/>
          <p:nvPr/>
        </p:nvSpPr>
        <p:spPr>
          <a:xfrm>
            <a:off x="4072638" y="1862107"/>
            <a:ext cx="850876" cy="880150"/>
          </a:xfrm>
          <a:custGeom>
            <a:avLst/>
            <a:gdLst/>
            <a:ahLst/>
            <a:cxnLst>
              <a:cxn ang="3cd4">
                <a:pos x="hc" y="t"/>
              </a:cxn>
              <a:cxn ang="cd2">
                <a:pos x="l" y="vc"/>
              </a:cxn>
              <a:cxn ang="cd4">
                <a:pos x="hc" y="b"/>
              </a:cxn>
              <a:cxn ang="0">
                <a:pos x="r" y="vc"/>
              </a:cxn>
            </a:cxnLst>
            <a:rect l="l" t="t" r="r" b="b"/>
            <a:pathLst>
              <a:path w="1367" h="1414">
                <a:moveTo>
                  <a:pt x="959" y="0"/>
                </a:moveTo>
                <a:lnTo>
                  <a:pt x="578" y="0"/>
                </a:lnTo>
                <a:lnTo>
                  <a:pt x="143" y="0"/>
                </a:lnTo>
                <a:lnTo>
                  <a:pt x="0" y="0"/>
                </a:lnTo>
                <a:lnTo>
                  <a:pt x="0" y="1414"/>
                </a:lnTo>
                <a:lnTo>
                  <a:pt x="143" y="1414"/>
                </a:lnTo>
                <a:lnTo>
                  <a:pt x="578" y="1414"/>
                </a:lnTo>
                <a:lnTo>
                  <a:pt x="959" y="1414"/>
                </a:lnTo>
                <a:lnTo>
                  <a:pt x="1367" y="707"/>
                </a:ln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100" name="Freeform: Shape 99">
            <a:extLst>
              <a:ext uri="{FF2B5EF4-FFF2-40B4-BE49-F238E27FC236}">
                <a16:creationId xmlns:a16="http://schemas.microsoft.com/office/drawing/2014/main" id="{0620A91D-E923-40E1-800C-37DEA77079AE}"/>
              </a:ext>
            </a:extLst>
          </p:cNvPr>
          <p:cNvSpPr/>
          <p:nvPr/>
        </p:nvSpPr>
        <p:spPr>
          <a:xfrm>
            <a:off x="1091460" y="1696415"/>
            <a:ext cx="3460187" cy="1211533"/>
          </a:xfrm>
          <a:custGeom>
            <a:avLst/>
            <a:gdLst/>
            <a:ahLst/>
            <a:cxnLst>
              <a:cxn ang="3cd4">
                <a:pos x="hc" y="t"/>
              </a:cxn>
              <a:cxn ang="cd2">
                <a:pos x="l" y="vc"/>
              </a:cxn>
              <a:cxn ang="cd4">
                <a:pos x="hc" y="b"/>
              </a:cxn>
              <a:cxn ang="0">
                <a:pos x="r" y="vc"/>
              </a:cxn>
            </a:cxnLst>
            <a:rect l="l" t="t" r="r" b="b"/>
            <a:pathLst>
              <a:path w="5556" h="1946">
                <a:moveTo>
                  <a:pt x="4994" y="0"/>
                </a:moveTo>
                <a:lnTo>
                  <a:pt x="4469" y="0"/>
                </a:lnTo>
                <a:lnTo>
                  <a:pt x="3870" y="0"/>
                </a:lnTo>
                <a:lnTo>
                  <a:pt x="0" y="0"/>
                </a:lnTo>
                <a:lnTo>
                  <a:pt x="0" y="1946"/>
                </a:lnTo>
                <a:lnTo>
                  <a:pt x="3870" y="1946"/>
                </a:lnTo>
                <a:lnTo>
                  <a:pt x="4469" y="1946"/>
                </a:lnTo>
                <a:lnTo>
                  <a:pt x="4994" y="1946"/>
                </a:lnTo>
                <a:lnTo>
                  <a:pt x="5556" y="973"/>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172" name="Freeform: Shape 171">
            <a:extLst>
              <a:ext uri="{FF2B5EF4-FFF2-40B4-BE49-F238E27FC236}">
                <a16:creationId xmlns:a16="http://schemas.microsoft.com/office/drawing/2014/main" id="{759387F8-979D-4612-838E-447ABC9625D0}"/>
              </a:ext>
            </a:extLst>
          </p:cNvPr>
          <p:cNvSpPr/>
          <p:nvPr/>
        </p:nvSpPr>
        <p:spPr>
          <a:xfrm>
            <a:off x="311594" y="1627275"/>
            <a:ext cx="1558484" cy="1349193"/>
          </a:xfrm>
          <a:custGeom>
            <a:avLst/>
            <a:gdLst/>
            <a:ahLst/>
            <a:cxnLst>
              <a:cxn ang="3cd4">
                <a:pos x="hc" y="t"/>
              </a:cxn>
              <a:cxn ang="cd2">
                <a:pos x="l" y="vc"/>
              </a:cxn>
              <a:cxn ang="cd4">
                <a:pos x="hc" y="b"/>
              </a:cxn>
              <a:cxn ang="0">
                <a:pos x="r" y="vc"/>
              </a:cxn>
            </a:cxnLst>
            <a:rect l="l" t="t" r="r" b="b"/>
            <a:pathLst>
              <a:path w="2503" h="2167">
                <a:moveTo>
                  <a:pt x="1877" y="0"/>
                </a:moveTo>
                <a:lnTo>
                  <a:pt x="626" y="0"/>
                </a:lnTo>
                <a:lnTo>
                  <a:pt x="0" y="1084"/>
                </a:lnTo>
                <a:lnTo>
                  <a:pt x="626" y="2167"/>
                </a:lnTo>
                <a:lnTo>
                  <a:pt x="1877" y="2167"/>
                </a:lnTo>
                <a:lnTo>
                  <a:pt x="2503" y="1084"/>
                </a:ln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174" name="Freeform: Shape 173">
            <a:extLst>
              <a:ext uri="{FF2B5EF4-FFF2-40B4-BE49-F238E27FC236}">
                <a16:creationId xmlns:a16="http://schemas.microsoft.com/office/drawing/2014/main" id="{32FAEFA4-4823-4A53-B2C7-90724084E00C}"/>
              </a:ext>
            </a:extLst>
          </p:cNvPr>
          <p:cNvSpPr/>
          <p:nvPr/>
        </p:nvSpPr>
        <p:spPr>
          <a:xfrm>
            <a:off x="6825414" y="2382795"/>
            <a:ext cx="850253" cy="1224352"/>
          </a:xfrm>
          <a:custGeom>
            <a:avLst/>
            <a:gdLst/>
            <a:ahLst/>
            <a:cxnLst>
              <a:cxn ang="3cd4">
                <a:pos x="hc" y="t"/>
              </a:cxn>
              <a:cxn ang="cd2">
                <a:pos x="l" y="vc"/>
              </a:cxn>
              <a:cxn ang="cd4">
                <a:pos x="hc" y="b"/>
              </a:cxn>
              <a:cxn ang="0">
                <a:pos x="r" y="vc"/>
              </a:cxn>
            </a:cxnLst>
            <a:rect l="l" t="t" r="r" b="b"/>
            <a:pathLst>
              <a:path w="1366" h="1414">
                <a:moveTo>
                  <a:pt x="408" y="0"/>
                </a:moveTo>
                <a:lnTo>
                  <a:pt x="788" y="0"/>
                </a:lnTo>
                <a:lnTo>
                  <a:pt x="1223" y="0"/>
                </a:lnTo>
                <a:lnTo>
                  <a:pt x="1366" y="0"/>
                </a:lnTo>
                <a:lnTo>
                  <a:pt x="1366" y="1414"/>
                </a:lnTo>
                <a:lnTo>
                  <a:pt x="1223" y="1414"/>
                </a:lnTo>
                <a:lnTo>
                  <a:pt x="788" y="1414"/>
                </a:lnTo>
                <a:lnTo>
                  <a:pt x="408" y="1414"/>
                </a:lnTo>
                <a:lnTo>
                  <a:pt x="0" y="707"/>
                </a:ln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175" name="Freeform: Shape 174">
            <a:extLst>
              <a:ext uri="{FF2B5EF4-FFF2-40B4-BE49-F238E27FC236}">
                <a16:creationId xmlns:a16="http://schemas.microsoft.com/office/drawing/2014/main" id="{482B9B08-CE90-4A00-B2D2-C38F538F567E}"/>
              </a:ext>
            </a:extLst>
          </p:cNvPr>
          <p:cNvSpPr/>
          <p:nvPr/>
        </p:nvSpPr>
        <p:spPr>
          <a:xfrm>
            <a:off x="7196660" y="2265610"/>
            <a:ext cx="3460810" cy="1507230"/>
          </a:xfrm>
          <a:custGeom>
            <a:avLst/>
            <a:gdLst/>
            <a:ahLst/>
            <a:cxnLst>
              <a:cxn ang="3cd4">
                <a:pos x="hc" y="t"/>
              </a:cxn>
              <a:cxn ang="cd2">
                <a:pos x="l" y="vc"/>
              </a:cxn>
              <a:cxn ang="cd4">
                <a:pos x="hc" y="b"/>
              </a:cxn>
              <a:cxn ang="0">
                <a:pos x="r" y="vc"/>
              </a:cxn>
            </a:cxnLst>
            <a:rect l="l" t="t" r="r" b="b"/>
            <a:pathLst>
              <a:path w="5557" h="1947">
                <a:moveTo>
                  <a:pt x="562" y="0"/>
                </a:moveTo>
                <a:lnTo>
                  <a:pt x="1087" y="0"/>
                </a:lnTo>
                <a:lnTo>
                  <a:pt x="1686" y="0"/>
                </a:lnTo>
                <a:lnTo>
                  <a:pt x="5557" y="0"/>
                </a:lnTo>
                <a:lnTo>
                  <a:pt x="5557" y="1947"/>
                </a:lnTo>
                <a:lnTo>
                  <a:pt x="1686" y="1947"/>
                </a:lnTo>
                <a:lnTo>
                  <a:pt x="1087" y="1947"/>
                </a:lnTo>
                <a:lnTo>
                  <a:pt x="562" y="1947"/>
                </a:lnTo>
                <a:lnTo>
                  <a:pt x="0" y="974"/>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247" name="Freeform: Shape 246">
            <a:extLst>
              <a:ext uri="{FF2B5EF4-FFF2-40B4-BE49-F238E27FC236}">
                <a16:creationId xmlns:a16="http://schemas.microsoft.com/office/drawing/2014/main" id="{CCBD8A39-C12B-4360-9490-953B5C145430}"/>
              </a:ext>
            </a:extLst>
          </p:cNvPr>
          <p:cNvSpPr/>
          <p:nvPr/>
        </p:nvSpPr>
        <p:spPr>
          <a:xfrm>
            <a:off x="9878226" y="2163579"/>
            <a:ext cx="1795809" cy="1678401"/>
          </a:xfrm>
          <a:custGeom>
            <a:avLst/>
            <a:gdLst/>
            <a:ahLst/>
            <a:cxnLst>
              <a:cxn ang="3cd4">
                <a:pos x="hc" y="t"/>
              </a:cxn>
              <a:cxn ang="cd2">
                <a:pos x="l" y="vc"/>
              </a:cxn>
              <a:cxn ang="cd4">
                <a:pos x="hc" y="b"/>
              </a:cxn>
              <a:cxn ang="0">
                <a:pos x="r" y="vc"/>
              </a:cxn>
            </a:cxnLst>
            <a:rect l="l" t="t" r="r" b="b"/>
            <a:pathLst>
              <a:path w="2503" h="2168">
                <a:moveTo>
                  <a:pt x="626" y="0"/>
                </a:moveTo>
                <a:lnTo>
                  <a:pt x="1877" y="0"/>
                </a:lnTo>
                <a:lnTo>
                  <a:pt x="2503" y="1084"/>
                </a:lnTo>
                <a:lnTo>
                  <a:pt x="1877" y="2168"/>
                </a:lnTo>
                <a:lnTo>
                  <a:pt x="626" y="2168"/>
                </a:lnTo>
                <a:lnTo>
                  <a:pt x="0" y="1084"/>
                </a:ln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74" name="Freeform: Shape 473">
            <a:extLst>
              <a:ext uri="{FF2B5EF4-FFF2-40B4-BE49-F238E27FC236}">
                <a16:creationId xmlns:a16="http://schemas.microsoft.com/office/drawing/2014/main" id="{2AE5C3D4-27FE-4D7B-B11D-904EE03385D1}"/>
              </a:ext>
            </a:extLst>
          </p:cNvPr>
          <p:cNvSpPr/>
          <p:nvPr/>
        </p:nvSpPr>
        <p:spPr>
          <a:xfrm>
            <a:off x="6045827" y="1166020"/>
            <a:ext cx="91956" cy="5565158"/>
          </a:xfrm>
          <a:custGeom>
            <a:avLst/>
            <a:gdLst/>
            <a:ahLst/>
            <a:cxnLst>
              <a:cxn ang="3cd4">
                <a:pos x="hc" y="t"/>
              </a:cxn>
              <a:cxn ang="cd2">
                <a:pos x="l" y="vc"/>
              </a:cxn>
              <a:cxn ang="cd4">
                <a:pos x="hc" y="b"/>
              </a:cxn>
              <a:cxn ang="0">
                <a:pos x="r" y="vc"/>
              </a:cxn>
            </a:cxnLst>
            <a:rect l="l" t="t" r="r" b="b"/>
            <a:pathLst>
              <a:path w="174" h="8371">
                <a:moveTo>
                  <a:pt x="0" y="8371"/>
                </a:moveTo>
                <a:lnTo>
                  <a:pt x="174" y="8371"/>
                </a:lnTo>
                <a:lnTo>
                  <a:pt x="174" y="0"/>
                </a:lnTo>
                <a:lnTo>
                  <a:pt x="0" y="0"/>
                </a:lnTo>
                <a:close/>
              </a:path>
            </a:pathLst>
          </a:custGeom>
          <a:solidFill>
            <a:schemeClr val="accent1">
              <a:lumMod val="50000"/>
            </a:scheme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75" name="Freeform: Shape 474">
            <a:extLst>
              <a:ext uri="{FF2B5EF4-FFF2-40B4-BE49-F238E27FC236}">
                <a16:creationId xmlns:a16="http://schemas.microsoft.com/office/drawing/2014/main" id="{955BC2AE-924E-4141-B296-E82F37232EAE}"/>
              </a:ext>
            </a:extLst>
          </p:cNvPr>
          <p:cNvSpPr/>
          <p:nvPr/>
        </p:nvSpPr>
        <p:spPr>
          <a:xfrm>
            <a:off x="6012535" y="2215236"/>
            <a:ext cx="167559" cy="167559"/>
          </a:xfrm>
          <a:custGeom>
            <a:avLst/>
            <a:gdLst/>
            <a:ahLst/>
            <a:cxnLst>
              <a:cxn ang="3cd4">
                <a:pos x="hc" y="t"/>
              </a:cxn>
              <a:cxn ang="cd2">
                <a:pos x="l" y="vc"/>
              </a:cxn>
              <a:cxn ang="cd4">
                <a:pos x="hc" y="b"/>
              </a:cxn>
              <a:cxn ang="0">
                <a:pos x="r" y="vc"/>
              </a:cxn>
            </a:cxnLst>
            <a:rect l="l" t="t" r="r" b="b"/>
            <a:pathLst>
              <a:path w="270" h="270">
                <a:moveTo>
                  <a:pt x="270" y="135"/>
                </a:moveTo>
                <a:cubicBezTo>
                  <a:pt x="270" y="210"/>
                  <a:pt x="210" y="270"/>
                  <a:pt x="135" y="270"/>
                </a:cubicBezTo>
                <a:cubicBezTo>
                  <a:pt x="61" y="270"/>
                  <a:pt x="0" y="210"/>
                  <a:pt x="0" y="135"/>
                </a:cubicBezTo>
                <a:cubicBezTo>
                  <a:pt x="0" y="61"/>
                  <a:pt x="61" y="0"/>
                  <a:pt x="135" y="0"/>
                </a:cubicBezTo>
                <a:cubicBezTo>
                  <a:pt x="210" y="0"/>
                  <a:pt x="270" y="61"/>
                  <a:pt x="270" y="135"/>
                </a:cubicBez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77" name="Freeform: Shape 476">
            <a:extLst>
              <a:ext uri="{FF2B5EF4-FFF2-40B4-BE49-F238E27FC236}">
                <a16:creationId xmlns:a16="http://schemas.microsoft.com/office/drawing/2014/main" id="{0BC65DB6-9E97-48F8-8CFE-5E079981C7FE}"/>
              </a:ext>
            </a:extLst>
          </p:cNvPr>
          <p:cNvSpPr/>
          <p:nvPr/>
        </p:nvSpPr>
        <p:spPr>
          <a:xfrm>
            <a:off x="6012535" y="2911843"/>
            <a:ext cx="167559" cy="167559"/>
          </a:xfrm>
          <a:custGeom>
            <a:avLst/>
            <a:gdLst/>
            <a:ahLst/>
            <a:cxnLst>
              <a:cxn ang="3cd4">
                <a:pos x="hc" y="t"/>
              </a:cxn>
              <a:cxn ang="cd2">
                <a:pos x="l" y="vc"/>
              </a:cxn>
              <a:cxn ang="cd4">
                <a:pos x="hc" y="b"/>
              </a:cxn>
              <a:cxn ang="0">
                <a:pos x="r" y="vc"/>
              </a:cxn>
            </a:cxnLst>
            <a:rect l="l" t="t" r="r" b="b"/>
            <a:pathLst>
              <a:path w="270" h="270">
                <a:moveTo>
                  <a:pt x="270" y="135"/>
                </a:moveTo>
                <a:cubicBezTo>
                  <a:pt x="270" y="209"/>
                  <a:pt x="210" y="270"/>
                  <a:pt x="135" y="270"/>
                </a:cubicBezTo>
                <a:cubicBezTo>
                  <a:pt x="61" y="270"/>
                  <a:pt x="0" y="209"/>
                  <a:pt x="0" y="135"/>
                </a:cubicBezTo>
                <a:cubicBezTo>
                  <a:pt x="0" y="60"/>
                  <a:pt x="61" y="0"/>
                  <a:pt x="135" y="0"/>
                </a:cubicBezTo>
                <a:cubicBezTo>
                  <a:pt x="210" y="0"/>
                  <a:pt x="270" y="60"/>
                  <a:pt x="270" y="135"/>
                </a:cubicBez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78" name="Freeform: Shape 477">
            <a:extLst>
              <a:ext uri="{FF2B5EF4-FFF2-40B4-BE49-F238E27FC236}">
                <a16:creationId xmlns:a16="http://schemas.microsoft.com/office/drawing/2014/main" id="{371A2E1F-E0EF-4574-A739-82386AA3ED7B}"/>
              </a:ext>
            </a:extLst>
          </p:cNvPr>
          <p:cNvSpPr/>
          <p:nvPr/>
        </p:nvSpPr>
        <p:spPr>
          <a:xfrm>
            <a:off x="6096626" y="2979739"/>
            <a:ext cx="776750" cy="31768"/>
          </a:xfrm>
          <a:custGeom>
            <a:avLst/>
            <a:gdLst/>
            <a:ahLst/>
            <a:cxnLst>
              <a:cxn ang="3cd4">
                <a:pos x="hc" y="t"/>
              </a:cxn>
              <a:cxn ang="cd2">
                <a:pos x="l" y="vc"/>
              </a:cxn>
              <a:cxn ang="cd4">
                <a:pos x="hc" y="b"/>
              </a:cxn>
              <a:cxn ang="0">
                <a:pos x="r" y="vc"/>
              </a:cxn>
            </a:cxnLst>
            <a:rect l="l" t="t" r="r" b="b"/>
            <a:pathLst>
              <a:path w="1248" h="52">
                <a:moveTo>
                  <a:pt x="1248" y="52"/>
                </a:moveTo>
                <a:lnTo>
                  <a:pt x="0" y="52"/>
                </a:lnTo>
                <a:lnTo>
                  <a:pt x="0" y="0"/>
                </a:lnTo>
                <a:lnTo>
                  <a:pt x="1248" y="0"/>
                </a:ln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87" name="TextBox 486">
            <a:extLst>
              <a:ext uri="{FF2B5EF4-FFF2-40B4-BE49-F238E27FC236}">
                <a16:creationId xmlns:a16="http://schemas.microsoft.com/office/drawing/2014/main" id="{9E9DDF1E-5184-41EB-AAE0-9A68879F5DE1}"/>
              </a:ext>
            </a:extLst>
          </p:cNvPr>
          <p:cNvSpPr txBox="1"/>
          <p:nvPr/>
        </p:nvSpPr>
        <p:spPr>
          <a:xfrm>
            <a:off x="469521" y="1679342"/>
            <a:ext cx="1219947" cy="1246495"/>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7500" spc="-145">
                <a:solidFill>
                  <a:srgbClr val="FFFFFF"/>
                </a:solidFill>
                <a:latin typeface="Arial" panose="020B0604020202020204" pitchFamily="34" charset="0"/>
                <a:cs typeface="Arial" panose="020B0604020202020204" pitchFamily="34" charset="0"/>
              </a:rPr>
              <a:t>1</a:t>
            </a:r>
          </a:p>
        </p:txBody>
      </p:sp>
      <p:sp>
        <p:nvSpPr>
          <p:cNvPr id="490" name="TextBox 489">
            <a:extLst>
              <a:ext uri="{FF2B5EF4-FFF2-40B4-BE49-F238E27FC236}">
                <a16:creationId xmlns:a16="http://schemas.microsoft.com/office/drawing/2014/main" id="{EF1A98BA-8BFA-4685-B346-9DDF40EC0F11}"/>
              </a:ext>
            </a:extLst>
          </p:cNvPr>
          <p:cNvSpPr txBox="1"/>
          <p:nvPr/>
        </p:nvSpPr>
        <p:spPr>
          <a:xfrm>
            <a:off x="10187612" y="2399206"/>
            <a:ext cx="1219947" cy="1246495"/>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7500" spc="-145">
                <a:solidFill>
                  <a:srgbClr val="FFFFFF"/>
                </a:solidFill>
                <a:latin typeface="Arial" panose="020B0604020202020204" pitchFamily="34" charset="0"/>
                <a:cs typeface="Arial" panose="020B0604020202020204" pitchFamily="34" charset="0"/>
              </a:rPr>
              <a:t>2</a:t>
            </a:r>
          </a:p>
        </p:txBody>
      </p:sp>
      <p:sp>
        <p:nvSpPr>
          <p:cNvPr id="492" name="TextBox 491">
            <a:extLst>
              <a:ext uri="{FF2B5EF4-FFF2-40B4-BE49-F238E27FC236}">
                <a16:creationId xmlns:a16="http://schemas.microsoft.com/office/drawing/2014/main" id="{94864619-F969-4EBF-BB7B-559501B421C4}"/>
              </a:ext>
            </a:extLst>
          </p:cNvPr>
          <p:cNvSpPr txBox="1"/>
          <p:nvPr/>
        </p:nvSpPr>
        <p:spPr>
          <a:xfrm>
            <a:off x="1554234" y="1844378"/>
            <a:ext cx="2948235" cy="923330"/>
          </a:xfrm>
          <a:prstGeom prst="rect">
            <a:avLst/>
          </a:prstGeom>
          <a:noFill/>
        </p:spPr>
        <p:txBody>
          <a:bodyPr wrap="square" lIns="91440" tIns="45720" rIns="91440" bIns="45720" rtlCol="0" anchor="b">
            <a:spAutoFit/>
          </a:bodyPr>
          <a:lstStyle/>
          <a:p>
            <a:pPr algn="ctr"/>
            <a:r>
              <a:rPr lang="es-CO" sz="1800" b="1" dirty="0">
                <a:solidFill>
                  <a:schemeClr val="accent5">
                    <a:lumMod val="50000"/>
                  </a:schemeClr>
                </a:solidFill>
                <a:latin typeface="Arial"/>
                <a:cs typeface="Arial"/>
              </a:rPr>
              <a:t>Esquema de</a:t>
            </a:r>
          </a:p>
          <a:p>
            <a:pPr algn="ctr"/>
            <a:r>
              <a:rPr lang="es-CO" b="1" dirty="0">
                <a:solidFill>
                  <a:schemeClr val="accent5">
                    <a:lumMod val="50000"/>
                  </a:schemeClr>
                </a:solidFill>
                <a:latin typeface="Arial"/>
                <a:cs typeface="Arial"/>
              </a:rPr>
              <a:t> </a:t>
            </a:r>
            <a:r>
              <a:rPr lang="es-CO" sz="1800" b="1" dirty="0">
                <a:solidFill>
                  <a:schemeClr val="accent5">
                    <a:lumMod val="50000"/>
                  </a:schemeClr>
                </a:solidFill>
                <a:latin typeface="Arial"/>
                <a:cs typeface="Arial"/>
              </a:rPr>
              <a:t>Gobierno</a:t>
            </a:r>
            <a:r>
              <a:rPr lang="es-CO" b="1" dirty="0">
                <a:solidFill>
                  <a:schemeClr val="accent5">
                    <a:lumMod val="50000"/>
                  </a:schemeClr>
                </a:solidFill>
                <a:latin typeface="Arial"/>
                <a:cs typeface="Arial"/>
              </a:rPr>
              <a:t> </a:t>
            </a:r>
            <a:endParaRPr lang="es-CO" sz="1800" b="1" dirty="0">
              <a:solidFill>
                <a:schemeClr val="accent5">
                  <a:lumMod val="50000"/>
                </a:schemeClr>
              </a:solidFill>
              <a:latin typeface="Arial" panose="020B0604020202020204" pitchFamily="34" charset="0"/>
              <a:cs typeface="Arial" panose="020B0604020202020204" pitchFamily="34" charset="0"/>
            </a:endParaRPr>
          </a:p>
          <a:p>
            <a:pPr algn="ctr"/>
            <a:r>
              <a:rPr lang="es-CO" sz="1800" b="1" dirty="0">
                <a:solidFill>
                  <a:schemeClr val="accent5">
                    <a:lumMod val="50000"/>
                  </a:schemeClr>
                </a:solidFill>
                <a:latin typeface="Arial"/>
                <a:cs typeface="Arial"/>
              </a:rPr>
              <a:t>Corporativo</a:t>
            </a:r>
            <a:endParaRPr lang="es-CO" sz="1800" dirty="0">
              <a:solidFill>
                <a:schemeClr val="accent5">
                  <a:lumMod val="50000"/>
                </a:schemeClr>
              </a:solidFill>
              <a:latin typeface="Arial"/>
              <a:cs typeface="Arial"/>
            </a:endParaRPr>
          </a:p>
        </p:txBody>
      </p:sp>
      <p:sp>
        <p:nvSpPr>
          <p:cNvPr id="3" name="CuadroTexto 2">
            <a:extLst>
              <a:ext uri="{FF2B5EF4-FFF2-40B4-BE49-F238E27FC236}">
                <a16:creationId xmlns:a16="http://schemas.microsoft.com/office/drawing/2014/main" id="{8034DBDF-3495-28EB-C118-B82197D2ECD4}"/>
              </a:ext>
            </a:extLst>
          </p:cNvPr>
          <p:cNvSpPr txBox="1"/>
          <p:nvPr/>
        </p:nvSpPr>
        <p:spPr>
          <a:xfrm>
            <a:off x="670674" y="3201934"/>
            <a:ext cx="4845169" cy="3323987"/>
          </a:xfrm>
          <a:prstGeom prst="rect">
            <a:avLst/>
          </a:prstGeom>
          <a:solidFill>
            <a:srgbClr val="DCE5F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400" b="1" dirty="0">
                <a:solidFill>
                  <a:schemeClr val="accent5">
                    <a:lumMod val="50000"/>
                  </a:schemeClr>
                </a:solidFill>
                <a:latin typeface="Arial"/>
                <a:cs typeface="Arial"/>
              </a:rPr>
              <a:t>Avances: </a:t>
            </a:r>
          </a:p>
          <a:p>
            <a:pPr algn="just"/>
            <a:endParaRPr lang="es-ES" sz="1400" b="1" dirty="0">
              <a:solidFill>
                <a:schemeClr val="accent5">
                  <a:lumMod val="50000"/>
                </a:schemeClr>
              </a:solidFill>
              <a:latin typeface="Arial"/>
              <a:cs typeface="Arial"/>
            </a:endParaRPr>
          </a:p>
          <a:p>
            <a:pPr marL="285750" indent="-285750" algn="just">
              <a:buFont typeface="Arial" panose="020B0604020202020204" pitchFamily="34" charset="0"/>
              <a:buChar char="•"/>
            </a:pPr>
            <a:r>
              <a:rPr lang="es-MX" sz="1400" dirty="0">
                <a:solidFill>
                  <a:schemeClr val="accent5">
                    <a:lumMod val="50000"/>
                  </a:schemeClr>
                </a:solidFill>
                <a:latin typeface="Arial"/>
                <a:cs typeface="Arial"/>
              </a:rPr>
              <a:t>Se </a:t>
            </a:r>
            <a:r>
              <a:rPr lang="es-MX" sz="1400" b="1" dirty="0">
                <a:solidFill>
                  <a:schemeClr val="accent5">
                    <a:lumMod val="50000"/>
                  </a:schemeClr>
                </a:solidFill>
                <a:latin typeface="Arial"/>
                <a:cs typeface="Arial"/>
              </a:rPr>
              <a:t>actualizaron </a:t>
            </a:r>
            <a:r>
              <a:rPr lang="es-MX" sz="1400" dirty="0">
                <a:solidFill>
                  <a:schemeClr val="accent5">
                    <a:lumMod val="50000"/>
                  </a:schemeClr>
                </a:solidFill>
                <a:latin typeface="Arial"/>
                <a:cs typeface="Arial"/>
              </a:rPr>
              <a:t>las actividades de dirección dentro marco del Modelo de Relacionamiento en el marco del Modelo de Gobierno Corporativo.</a:t>
            </a:r>
          </a:p>
          <a:p>
            <a:pPr marL="285750" indent="-285750" algn="just">
              <a:buFont typeface="Arial" panose="020B0604020202020204" pitchFamily="34" charset="0"/>
              <a:buChar char="•"/>
            </a:pPr>
            <a:endParaRPr lang="es-MX" sz="1400" dirty="0">
              <a:solidFill>
                <a:schemeClr val="accent5">
                  <a:lumMod val="50000"/>
                </a:schemeClr>
              </a:solidFill>
              <a:latin typeface="Arial"/>
              <a:cs typeface="Arial"/>
            </a:endParaRPr>
          </a:p>
          <a:p>
            <a:pPr marL="285750" indent="-285750" algn="just">
              <a:buFont typeface="Arial" panose="020B0604020202020204" pitchFamily="34" charset="0"/>
              <a:buChar char="•"/>
            </a:pPr>
            <a:r>
              <a:rPr lang="es-MX" sz="1400" dirty="0">
                <a:solidFill>
                  <a:schemeClr val="accent5">
                    <a:lumMod val="50000"/>
                  </a:schemeClr>
                </a:solidFill>
                <a:latin typeface="Arial"/>
                <a:cs typeface="Arial"/>
              </a:rPr>
              <a:t>Se mantienen los </a:t>
            </a:r>
            <a:r>
              <a:rPr lang="es-MX" sz="1400" b="1" dirty="0">
                <a:solidFill>
                  <a:schemeClr val="accent5">
                    <a:lumMod val="50000"/>
                  </a:schemeClr>
                </a:solidFill>
                <a:latin typeface="Arial"/>
                <a:cs typeface="Arial"/>
              </a:rPr>
              <a:t>enfoques </a:t>
            </a:r>
            <a:r>
              <a:rPr lang="es-MX" sz="1400" dirty="0">
                <a:solidFill>
                  <a:schemeClr val="accent5">
                    <a:lumMod val="50000"/>
                  </a:schemeClr>
                </a:solidFill>
                <a:latin typeface="Arial"/>
                <a:cs typeface="Arial"/>
              </a:rPr>
              <a:t>que se venían trabajando:</a:t>
            </a:r>
          </a:p>
          <a:p>
            <a:pPr marL="742950" lvl="1" indent="-285750" algn="just">
              <a:buFont typeface="Arial" panose="020B0604020202020204" pitchFamily="34" charset="0"/>
              <a:buChar char="•"/>
            </a:pPr>
            <a:r>
              <a:rPr lang="es-MX" sz="1400" dirty="0">
                <a:solidFill>
                  <a:schemeClr val="accent5">
                    <a:lumMod val="50000"/>
                  </a:schemeClr>
                </a:solidFill>
                <a:latin typeface="Arial"/>
                <a:cs typeface="Arial"/>
              </a:rPr>
              <a:t>Gestión de Contratos</a:t>
            </a:r>
          </a:p>
          <a:p>
            <a:pPr marL="742950" lvl="1" indent="-285750" algn="just">
              <a:buFont typeface="Arial" panose="020B0604020202020204" pitchFamily="34" charset="0"/>
              <a:buChar char="•"/>
            </a:pPr>
            <a:r>
              <a:rPr lang="es-MX" sz="1400" dirty="0">
                <a:solidFill>
                  <a:schemeClr val="accent5">
                    <a:lumMod val="50000"/>
                  </a:schemeClr>
                </a:solidFill>
                <a:latin typeface="Arial"/>
                <a:cs typeface="Arial"/>
              </a:rPr>
              <a:t>Gestión de Riesgos</a:t>
            </a:r>
          </a:p>
          <a:p>
            <a:pPr marL="742950" lvl="1" indent="-285750" algn="just">
              <a:buFont typeface="Arial" panose="020B0604020202020204" pitchFamily="34" charset="0"/>
              <a:buChar char="•"/>
            </a:pPr>
            <a:r>
              <a:rPr lang="es-MX" sz="1400" dirty="0">
                <a:solidFill>
                  <a:schemeClr val="accent5">
                    <a:lumMod val="50000"/>
                  </a:schemeClr>
                </a:solidFill>
                <a:latin typeface="Arial"/>
                <a:cs typeface="Arial"/>
              </a:rPr>
              <a:t>Gestión Laboral de Contratistas</a:t>
            </a:r>
          </a:p>
          <a:p>
            <a:pPr marL="742950" lvl="1" indent="-285750" algn="just">
              <a:buFont typeface="Arial" panose="020B0604020202020204" pitchFamily="34" charset="0"/>
              <a:buChar char="•"/>
            </a:pPr>
            <a:r>
              <a:rPr lang="es-MX" sz="1400" dirty="0">
                <a:solidFill>
                  <a:schemeClr val="accent5">
                    <a:lumMod val="50000"/>
                  </a:schemeClr>
                </a:solidFill>
                <a:latin typeface="Arial"/>
                <a:cs typeface="Arial"/>
              </a:rPr>
              <a:t>Logística y Gestión de Inventarios</a:t>
            </a:r>
          </a:p>
          <a:p>
            <a:pPr marL="742950" lvl="1" indent="-285750" algn="just">
              <a:buFont typeface="Arial" panose="020B0604020202020204" pitchFamily="34" charset="0"/>
              <a:buChar char="•"/>
            </a:pPr>
            <a:r>
              <a:rPr lang="es-MX" sz="1400" dirty="0">
                <a:solidFill>
                  <a:schemeClr val="accent5">
                    <a:lumMod val="50000"/>
                  </a:schemeClr>
                </a:solidFill>
                <a:latin typeface="Arial"/>
                <a:cs typeface="Arial"/>
              </a:rPr>
              <a:t>Gestión de Proveedores</a:t>
            </a:r>
          </a:p>
          <a:p>
            <a:pPr marL="742950" lvl="1" indent="-285750" algn="just">
              <a:buFont typeface="Arial" panose="020B0604020202020204" pitchFamily="34" charset="0"/>
              <a:buChar char="•"/>
            </a:pPr>
            <a:r>
              <a:rPr lang="es-MX" sz="1400" dirty="0">
                <a:solidFill>
                  <a:schemeClr val="accent5">
                    <a:lumMod val="50000"/>
                  </a:schemeClr>
                </a:solidFill>
                <a:latin typeface="Arial"/>
                <a:cs typeface="Arial"/>
              </a:rPr>
              <a:t>Transversales Habilitadores</a:t>
            </a:r>
          </a:p>
          <a:p>
            <a:pPr marL="742950" lvl="1" indent="-285750" algn="just">
              <a:buFont typeface="Arial" panose="020B0604020202020204" pitchFamily="34" charset="0"/>
              <a:buChar char="•"/>
            </a:pPr>
            <a:r>
              <a:rPr lang="es-MX" sz="1400" dirty="0">
                <a:solidFill>
                  <a:schemeClr val="accent5">
                    <a:lumMod val="50000"/>
                  </a:schemeClr>
                </a:solidFill>
                <a:latin typeface="Arial"/>
                <a:cs typeface="Arial"/>
              </a:rPr>
              <a:t>Planeación Estratégica</a:t>
            </a:r>
          </a:p>
          <a:p>
            <a:pPr marL="742950" lvl="1" indent="-285750" algn="just">
              <a:buFont typeface="Arial" panose="020B0604020202020204" pitchFamily="34" charset="0"/>
              <a:buChar char="•"/>
            </a:pPr>
            <a:r>
              <a:rPr lang="es-MX" sz="1400" dirty="0">
                <a:solidFill>
                  <a:schemeClr val="accent5">
                    <a:lumMod val="50000"/>
                  </a:schemeClr>
                </a:solidFill>
                <a:latin typeface="Arial"/>
                <a:cs typeface="Arial"/>
              </a:rPr>
              <a:t>Gestión de la información.</a:t>
            </a:r>
            <a:endParaRPr lang="es-CO" sz="1400" dirty="0">
              <a:solidFill>
                <a:schemeClr val="dk1"/>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6D61F23C-89FF-DC1C-3907-4C04DC78ED90}"/>
              </a:ext>
            </a:extLst>
          </p:cNvPr>
          <p:cNvSpPr txBox="1"/>
          <p:nvPr/>
        </p:nvSpPr>
        <p:spPr>
          <a:xfrm>
            <a:off x="194629" y="117323"/>
            <a:ext cx="11416217" cy="1077218"/>
          </a:xfrm>
          <a:prstGeom prst="rect">
            <a:avLst/>
          </a:prstGeom>
          <a:noFill/>
        </p:spPr>
        <p:txBody>
          <a:bodyPr wrap="square" lIns="91440" tIns="45720" rIns="91440" bIns="45720" rtlCol="0" anchor="t">
            <a:spAutoFit/>
          </a:bodyPr>
          <a:lstStyle/>
          <a:p>
            <a:r>
              <a:rPr lang="es-ES" sz="2400" b="1" dirty="0">
                <a:solidFill>
                  <a:srgbClr val="1E4E79"/>
                </a:solidFill>
                <a:latin typeface="Arial"/>
                <a:cs typeface="Arial"/>
              </a:rPr>
              <a:t>Avances Sinergias Relacionamiento presentadas por los VPS 2024</a:t>
            </a:r>
            <a:endParaRPr lang="es-ES" sz="2400" dirty="0">
              <a:solidFill>
                <a:srgbClr val="1E4E79"/>
              </a:solidFill>
              <a:latin typeface="Arial"/>
              <a:cs typeface="Arial"/>
            </a:endParaRPr>
          </a:p>
          <a:p>
            <a:r>
              <a:rPr lang="es-ES" sz="2000" b="1" dirty="0">
                <a:solidFill>
                  <a:schemeClr val="bg1">
                    <a:lumMod val="50000"/>
                  </a:schemeClr>
                </a:solidFill>
                <a:latin typeface="Arial"/>
                <a:cs typeface="Arial"/>
              </a:rPr>
              <a:t>Tomando como base la Presentación llevada al Comité </a:t>
            </a:r>
            <a:r>
              <a:rPr lang="es-ES" sz="2000" b="1" dirty="0" err="1">
                <a:solidFill>
                  <a:schemeClr val="bg1">
                    <a:lumMod val="50000"/>
                  </a:schemeClr>
                </a:solidFill>
                <a:latin typeface="Arial"/>
                <a:cs typeface="Arial"/>
              </a:rPr>
              <a:t>Exco</a:t>
            </a:r>
            <a:r>
              <a:rPr lang="es-ES" sz="2000" b="1" dirty="0">
                <a:solidFill>
                  <a:schemeClr val="bg1">
                    <a:lumMod val="50000"/>
                  </a:schemeClr>
                </a:solidFill>
                <a:latin typeface="Arial"/>
                <a:cs typeface="Arial"/>
              </a:rPr>
              <a:t> del mes de mayo 2023, el status de las sinergias es: </a:t>
            </a:r>
            <a:endParaRPr lang="es-ES" sz="2000" b="1" dirty="0">
              <a:solidFill>
                <a:schemeClr val="bg1">
                  <a:lumMod val="50000"/>
                </a:schemeClr>
              </a:solidFill>
              <a:highlight>
                <a:srgbClr val="FFFF00"/>
              </a:highlight>
              <a:latin typeface="Arial"/>
              <a:cs typeface="Arial"/>
            </a:endParaRPr>
          </a:p>
        </p:txBody>
      </p:sp>
      <p:cxnSp>
        <p:nvCxnSpPr>
          <p:cNvPr id="6" name="Conector recto 5">
            <a:extLst>
              <a:ext uri="{FF2B5EF4-FFF2-40B4-BE49-F238E27FC236}">
                <a16:creationId xmlns:a16="http://schemas.microsoft.com/office/drawing/2014/main" id="{59F12B0B-AAB8-E76F-ABFC-DC81FF6803E9}"/>
              </a:ext>
            </a:extLst>
          </p:cNvPr>
          <p:cNvCxnSpPr>
            <a:cxnSpLocks/>
            <a:stCxn id="99" idx="3"/>
            <a:endCxn id="475" idx="1"/>
          </p:cNvCxnSpPr>
          <p:nvPr/>
        </p:nvCxnSpPr>
        <p:spPr>
          <a:xfrm flipV="1">
            <a:off x="4923514" y="2299016"/>
            <a:ext cx="1089021" cy="31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491">
            <a:extLst>
              <a:ext uri="{FF2B5EF4-FFF2-40B4-BE49-F238E27FC236}">
                <a16:creationId xmlns:a16="http://schemas.microsoft.com/office/drawing/2014/main" id="{44ADA49F-50C5-1E5C-02F0-CD8950EDF66E}"/>
              </a:ext>
            </a:extLst>
          </p:cNvPr>
          <p:cNvSpPr txBox="1"/>
          <p:nvPr/>
        </p:nvSpPr>
        <p:spPr>
          <a:xfrm>
            <a:off x="7440536" y="2333251"/>
            <a:ext cx="2691414" cy="1323439"/>
          </a:xfrm>
          <a:prstGeom prst="rect">
            <a:avLst/>
          </a:prstGeom>
          <a:noFill/>
        </p:spPr>
        <p:txBody>
          <a:bodyPr wrap="square" lIns="91440" tIns="45720" rIns="91440" bIns="45720" rtlCol="0" anchor="b">
            <a:spAutoFit/>
          </a:bodyPr>
          <a:lstStyle/>
          <a:p>
            <a:pPr algn="ctr"/>
            <a:r>
              <a:rPr lang="es-ES" sz="1600" b="1" dirty="0">
                <a:solidFill>
                  <a:schemeClr val="accent5">
                    <a:lumMod val="50000"/>
                  </a:schemeClr>
                </a:solidFill>
                <a:latin typeface="Arial"/>
                <a:cs typeface="Arial"/>
              </a:rPr>
              <a:t>Articular herramienta </a:t>
            </a:r>
          </a:p>
          <a:p>
            <a:pPr algn="ctr"/>
            <a:r>
              <a:rPr lang="es-ES" sz="1600" b="1" dirty="0">
                <a:solidFill>
                  <a:schemeClr val="accent5">
                    <a:lumMod val="50000"/>
                  </a:schemeClr>
                </a:solidFill>
                <a:latin typeface="Arial"/>
                <a:cs typeface="Arial"/>
              </a:rPr>
              <a:t>tecnológica SAP Ariba manejo función Abastecimiento entre el </a:t>
            </a:r>
            <a:r>
              <a:rPr lang="es-ES" sz="1600" b="1" dirty="0" err="1">
                <a:solidFill>
                  <a:schemeClr val="accent5">
                    <a:lumMod val="50000"/>
                  </a:schemeClr>
                </a:solidFill>
                <a:latin typeface="Arial"/>
                <a:cs typeface="Arial"/>
              </a:rPr>
              <a:t>Midstream</a:t>
            </a:r>
            <a:r>
              <a:rPr lang="es-ES" sz="1600" b="1" dirty="0">
                <a:solidFill>
                  <a:schemeClr val="accent5">
                    <a:lumMod val="50000"/>
                  </a:schemeClr>
                </a:solidFill>
                <a:latin typeface="Arial"/>
                <a:cs typeface="Arial"/>
              </a:rPr>
              <a:t> </a:t>
            </a:r>
          </a:p>
        </p:txBody>
      </p:sp>
      <p:sp>
        <p:nvSpPr>
          <p:cNvPr id="10" name="CuadroTexto 9">
            <a:extLst>
              <a:ext uri="{FF2B5EF4-FFF2-40B4-BE49-F238E27FC236}">
                <a16:creationId xmlns:a16="http://schemas.microsoft.com/office/drawing/2014/main" id="{3A5B3FAC-BC21-A2EF-D1D3-2D14B8D2E5FD}"/>
              </a:ext>
            </a:extLst>
          </p:cNvPr>
          <p:cNvSpPr txBox="1"/>
          <p:nvPr/>
        </p:nvSpPr>
        <p:spPr>
          <a:xfrm>
            <a:off x="6565711" y="4124579"/>
            <a:ext cx="4682835" cy="1600438"/>
          </a:xfrm>
          <a:prstGeom prst="rect">
            <a:avLst/>
          </a:prstGeom>
          <a:solidFill>
            <a:srgbClr val="EDF4B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400" b="1" dirty="0">
                <a:solidFill>
                  <a:schemeClr val="accent5">
                    <a:lumMod val="50000"/>
                  </a:schemeClr>
                </a:solidFill>
                <a:latin typeface="Arial"/>
                <a:cs typeface="Arial"/>
              </a:rPr>
              <a:t>Avances:</a:t>
            </a:r>
          </a:p>
          <a:p>
            <a:pPr algn="just"/>
            <a:endParaRPr lang="es-ES" sz="1400" b="1" dirty="0">
              <a:solidFill>
                <a:schemeClr val="accent5">
                  <a:lumMod val="50000"/>
                </a:schemeClr>
              </a:solidFill>
              <a:latin typeface="Arial"/>
              <a:cs typeface="Arial"/>
            </a:endParaRPr>
          </a:p>
          <a:p>
            <a:pPr marL="285750" indent="-285750" algn="just">
              <a:buFont typeface="Arial" panose="020B0604020202020204" pitchFamily="34" charset="0"/>
              <a:buChar char="•"/>
            </a:pPr>
            <a:r>
              <a:rPr lang="es-MX" sz="1400" dirty="0">
                <a:solidFill>
                  <a:schemeClr val="accent5">
                    <a:lumMod val="50000"/>
                  </a:schemeClr>
                </a:solidFill>
                <a:latin typeface="Arial"/>
                <a:cs typeface="Arial"/>
              </a:rPr>
              <a:t>Se realizó un </a:t>
            </a:r>
            <a:r>
              <a:rPr lang="es-MX" sz="1400" b="1" dirty="0">
                <a:solidFill>
                  <a:schemeClr val="accent5">
                    <a:lumMod val="50000"/>
                  </a:schemeClr>
                </a:solidFill>
                <a:latin typeface="Arial"/>
                <a:cs typeface="Arial"/>
              </a:rPr>
              <a:t>sondeo </a:t>
            </a:r>
            <a:r>
              <a:rPr lang="es-MX" sz="1400" dirty="0">
                <a:solidFill>
                  <a:schemeClr val="accent5">
                    <a:lumMod val="50000"/>
                  </a:schemeClr>
                </a:solidFill>
                <a:latin typeface="Arial"/>
                <a:cs typeface="Arial"/>
              </a:rPr>
              <a:t>del estado actual, así como de las herramientas utilizadas por cada empresa del segmento, donde se evidencia que Ocensa se encuentra en desarrollo del caso de negocio para la implementación de SAP Ariba.</a:t>
            </a:r>
            <a:endParaRPr lang="es-ES" sz="1400" b="1" dirty="0">
              <a:solidFill>
                <a:schemeClr val="accent5">
                  <a:lumMod val="50000"/>
                </a:schemeClr>
              </a:solidFill>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F16F186B-2900-09B3-B671-CD605E781183}"/>
              </a:ext>
            </a:extLst>
          </p:cNvPr>
          <p:cNvCxnSpPr>
            <a:stCxn id="172" idx="2"/>
          </p:cNvCxnSpPr>
          <p:nvPr/>
        </p:nvCxnSpPr>
        <p:spPr>
          <a:xfrm>
            <a:off x="1090836" y="2976468"/>
            <a:ext cx="624" cy="225466"/>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3D440460-996A-C5A8-0A13-2F0E5B07EF9C}"/>
              </a:ext>
            </a:extLst>
          </p:cNvPr>
          <p:cNvCxnSpPr/>
          <p:nvPr/>
        </p:nvCxnSpPr>
        <p:spPr>
          <a:xfrm>
            <a:off x="10797585" y="3862843"/>
            <a:ext cx="624" cy="225466"/>
          </a:xfrm>
          <a:prstGeom prst="straightConnector1">
            <a:avLst/>
          </a:prstGeom>
          <a:ln>
            <a:solidFill>
              <a:srgbClr val="C7DE27"/>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87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TextBox 547">
            <a:extLst>
              <a:ext uri="{FF2B5EF4-FFF2-40B4-BE49-F238E27FC236}">
                <a16:creationId xmlns:a16="http://schemas.microsoft.com/office/drawing/2014/main" id="{4F379416-49F1-4195-925D-F46FA004DBD3}"/>
              </a:ext>
            </a:extLst>
          </p:cNvPr>
          <p:cNvSpPr txBox="1"/>
          <p:nvPr/>
        </p:nvSpPr>
        <p:spPr>
          <a:xfrm>
            <a:off x="804021" y="1432155"/>
            <a:ext cx="5621716" cy="584775"/>
          </a:xfrm>
          <a:prstGeom prst="rect">
            <a:avLst/>
          </a:prstGeom>
          <a:noFill/>
        </p:spPr>
        <p:txBody>
          <a:bodyPr wrap="square" lIns="91440" tIns="45720" rIns="91440" bIns="45720" rtlCol="0" anchor="b">
            <a:spAutoFit/>
          </a:bodyPr>
          <a:lstStyle/>
          <a:p>
            <a:pPr algn="ctr" defTabSz="914217">
              <a:defRPr/>
            </a:pPr>
            <a:r>
              <a:rPr lang="es-MX" sz="1600" b="1" dirty="0">
                <a:solidFill>
                  <a:srgbClr val="C7DE27"/>
                </a:solidFill>
                <a:latin typeface="Arial"/>
                <a:cs typeface="Arial"/>
              </a:rPr>
              <a:t>Consejo Rector de Abastecimiento del </a:t>
            </a:r>
            <a:r>
              <a:rPr lang="es-MX" sz="1600" b="1" dirty="0" err="1">
                <a:solidFill>
                  <a:srgbClr val="C7DE27"/>
                </a:solidFill>
                <a:latin typeface="Arial"/>
                <a:cs typeface="Arial"/>
              </a:rPr>
              <a:t>Midstream</a:t>
            </a:r>
            <a:r>
              <a:rPr lang="es-MX" sz="1600" b="1" dirty="0">
                <a:solidFill>
                  <a:srgbClr val="C7DE27"/>
                </a:solidFill>
                <a:latin typeface="Arial"/>
                <a:cs typeface="Arial"/>
              </a:rPr>
              <a:t>: Fortaleciendo el futuro del Segmento</a:t>
            </a:r>
            <a:endParaRPr lang="es-ES" b="1" dirty="0">
              <a:solidFill>
                <a:srgbClr val="C7DE27"/>
              </a:solidFill>
              <a:ea typeface="Calibri"/>
              <a:cs typeface="Calibri"/>
            </a:endParaRPr>
          </a:p>
        </p:txBody>
      </p:sp>
      <p:sp>
        <p:nvSpPr>
          <p:cNvPr id="555" name="TextBox 554">
            <a:extLst>
              <a:ext uri="{FF2B5EF4-FFF2-40B4-BE49-F238E27FC236}">
                <a16:creationId xmlns:a16="http://schemas.microsoft.com/office/drawing/2014/main" id="{14ACD725-F6AB-4818-B2FB-2F93FEC503DB}"/>
              </a:ext>
            </a:extLst>
          </p:cNvPr>
          <p:cNvSpPr txBox="1"/>
          <p:nvPr/>
        </p:nvSpPr>
        <p:spPr>
          <a:xfrm>
            <a:off x="520547" y="2132567"/>
            <a:ext cx="6188666" cy="4616648"/>
          </a:xfrm>
          <a:prstGeom prst="rect">
            <a:avLst/>
          </a:prstGeom>
          <a:noFill/>
        </p:spPr>
        <p:txBody>
          <a:bodyPr wrap="square" lIns="91440" tIns="45720" rIns="91440" bIns="45720" rtlCol="0" anchor="t">
            <a:spAutoFit/>
          </a:bodyPr>
          <a:lstStyle/>
          <a:p>
            <a:pPr algn="just" defTabSz="914217">
              <a:defRPr/>
            </a:pPr>
            <a:r>
              <a:rPr lang="es-MX" sz="1400" dirty="0">
                <a:solidFill>
                  <a:srgbClr val="1F3864"/>
                </a:solidFill>
                <a:latin typeface="Arial"/>
                <a:cs typeface="Arial"/>
              </a:rPr>
              <a:t>El pasado </a:t>
            </a:r>
            <a:r>
              <a:rPr lang="es-MX" sz="1400" b="1" dirty="0">
                <a:solidFill>
                  <a:srgbClr val="1F3864"/>
                </a:solidFill>
                <a:latin typeface="Arial"/>
                <a:cs typeface="Arial"/>
              </a:rPr>
              <a:t>13 de agosto</a:t>
            </a:r>
            <a:r>
              <a:rPr lang="es-MX" sz="1400" dirty="0">
                <a:solidFill>
                  <a:srgbClr val="1F3864"/>
                </a:solidFill>
                <a:latin typeface="Arial"/>
                <a:cs typeface="Arial"/>
              </a:rPr>
              <a:t> se llevó a cabo una nueva sesión del </a:t>
            </a:r>
            <a:r>
              <a:rPr lang="es-MX" sz="1400" b="1" dirty="0">
                <a:solidFill>
                  <a:srgbClr val="1F3864"/>
                </a:solidFill>
                <a:latin typeface="Arial"/>
                <a:cs typeface="Arial"/>
              </a:rPr>
              <a:t>Consejo Rector Midstream</a:t>
            </a:r>
            <a:r>
              <a:rPr lang="es-MX" sz="1400" dirty="0">
                <a:solidFill>
                  <a:srgbClr val="1F3864"/>
                </a:solidFill>
                <a:latin typeface="Arial"/>
                <a:cs typeface="Arial"/>
              </a:rPr>
              <a:t>, donde se abordaron temas estratégicos para el fortalecimiento y optimización de las operaciones del segmento. Durante la reunión, se realizó un exhaustivo análisis del plan de trabajo para los años 2024 y 2025, con el objetivo de alinear las acciones a las metas corporativas y asegurar el cumplimiento de los objetivos trazados.</a:t>
            </a:r>
          </a:p>
          <a:p>
            <a:pPr algn="just" defTabSz="914217">
              <a:defRPr/>
            </a:pPr>
            <a:endParaRPr lang="es-MX" sz="1400" dirty="0">
              <a:solidFill>
                <a:srgbClr val="1F3864"/>
              </a:solidFill>
              <a:latin typeface="Arial"/>
              <a:cs typeface="Arial"/>
            </a:endParaRPr>
          </a:p>
          <a:p>
            <a:pPr algn="just" defTabSz="914217">
              <a:defRPr/>
            </a:pPr>
            <a:r>
              <a:rPr lang="es-MX" sz="1400" dirty="0">
                <a:solidFill>
                  <a:srgbClr val="1F3864"/>
                </a:solidFill>
                <a:latin typeface="Arial"/>
                <a:cs typeface="Arial"/>
              </a:rPr>
              <a:t>Asimismo, se realizó un seguimiento detallado de los </a:t>
            </a:r>
            <a:r>
              <a:rPr lang="es-MX" sz="1400" b="1" dirty="0">
                <a:solidFill>
                  <a:srgbClr val="1F3864"/>
                </a:solidFill>
                <a:latin typeface="Arial"/>
                <a:cs typeface="Arial"/>
              </a:rPr>
              <a:t>indicadores </a:t>
            </a:r>
            <a:r>
              <a:rPr lang="es-MX" sz="1400" dirty="0">
                <a:solidFill>
                  <a:srgbClr val="1F3864"/>
                </a:solidFill>
                <a:latin typeface="Arial"/>
                <a:cs typeface="Arial"/>
              </a:rPr>
              <a:t>clave de desempeño de la función de abastecimiento en todas las empresas del Segmento. En este sentido, se evaluaron aspectos como </a:t>
            </a:r>
            <a:r>
              <a:rPr lang="es-MX" sz="1400" b="1" dirty="0">
                <a:solidFill>
                  <a:srgbClr val="1F3864"/>
                </a:solidFill>
                <a:latin typeface="Arial"/>
                <a:cs typeface="Arial"/>
              </a:rPr>
              <a:t>eficiencia en los procesos, niveles de inventario, contratación local y gestión de la mano de obra, </a:t>
            </a:r>
            <a:r>
              <a:rPr lang="es-MX" sz="1400" dirty="0">
                <a:solidFill>
                  <a:srgbClr val="1F3864"/>
                </a:solidFill>
                <a:latin typeface="Arial"/>
                <a:cs typeface="Arial"/>
              </a:rPr>
              <a:t>con el fin de identificar oportunidades de mejora y garantizar la optimización de los recursos. Por otra parte, se </a:t>
            </a:r>
            <a:r>
              <a:rPr lang="es-MX" sz="1400" b="1" dirty="0">
                <a:solidFill>
                  <a:srgbClr val="1F3864"/>
                </a:solidFill>
                <a:latin typeface="Arial"/>
                <a:cs typeface="Arial"/>
              </a:rPr>
              <a:t>revisaron </a:t>
            </a:r>
            <a:r>
              <a:rPr lang="es-MX" sz="1400" dirty="0">
                <a:solidFill>
                  <a:srgbClr val="1F3864"/>
                </a:solidFill>
                <a:latin typeface="Arial"/>
                <a:cs typeface="Arial"/>
              </a:rPr>
              <a:t>los avances y próximos pasos del proyecto Quark, una iniciativa estratégica para el Segmento </a:t>
            </a:r>
            <a:r>
              <a:rPr lang="es-MX" sz="1400" err="1">
                <a:solidFill>
                  <a:srgbClr val="1F3864"/>
                </a:solidFill>
                <a:latin typeface="Arial"/>
                <a:cs typeface="Arial"/>
              </a:rPr>
              <a:t>Midstream</a:t>
            </a:r>
            <a:r>
              <a:rPr lang="es-MX" sz="1400" dirty="0">
                <a:solidFill>
                  <a:srgbClr val="1F3864"/>
                </a:solidFill>
                <a:latin typeface="Arial"/>
                <a:cs typeface="Arial"/>
              </a:rPr>
              <a:t>.</a:t>
            </a:r>
          </a:p>
          <a:p>
            <a:pPr algn="just" defTabSz="914217">
              <a:defRPr/>
            </a:pPr>
            <a:endParaRPr lang="es-MX" sz="1400" dirty="0">
              <a:solidFill>
                <a:srgbClr val="1F3864"/>
              </a:solidFill>
              <a:latin typeface="Arial"/>
              <a:cs typeface="Arial"/>
            </a:endParaRPr>
          </a:p>
          <a:p>
            <a:pPr algn="just" defTabSz="914217">
              <a:defRPr/>
            </a:pPr>
            <a:r>
              <a:rPr lang="es-MX" sz="1400" dirty="0">
                <a:solidFill>
                  <a:srgbClr val="1F3864"/>
                </a:solidFill>
                <a:latin typeface="Arial"/>
                <a:cs typeface="Arial"/>
              </a:rPr>
              <a:t>Finalmente, se </a:t>
            </a:r>
            <a:r>
              <a:rPr lang="es-MX" sz="1400" b="1" dirty="0">
                <a:solidFill>
                  <a:srgbClr val="1F3864"/>
                </a:solidFill>
                <a:latin typeface="Arial"/>
                <a:cs typeface="Arial"/>
              </a:rPr>
              <a:t>socializaron </a:t>
            </a:r>
            <a:r>
              <a:rPr lang="es-MX" sz="1400" dirty="0">
                <a:solidFill>
                  <a:srgbClr val="1F3864"/>
                </a:solidFill>
                <a:latin typeface="Arial"/>
                <a:cs typeface="Arial"/>
              </a:rPr>
              <a:t>los objetivos y la metodología del plan financiero 2025 para el segmento, el cual se encuentra alineado con las directrices del Grupo Empresarial Ecopetrol. Este </a:t>
            </a:r>
            <a:r>
              <a:rPr lang="es-MX" sz="1400" b="1" dirty="0">
                <a:solidFill>
                  <a:srgbClr val="1F3864"/>
                </a:solidFill>
                <a:latin typeface="Arial"/>
                <a:cs typeface="Arial"/>
              </a:rPr>
              <a:t>plan financiero </a:t>
            </a:r>
            <a:r>
              <a:rPr lang="es-MX" sz="1400" dirty="0">
                <a:solidFill>
                  <a:srgbClr val="1F3864"/>
                </a:solidFill>
                <a:latin typeface="Arial"/>
                <a:cs typeface="Arial"/>
              </a:rPr>
              <a:t>busca asegurar la sostenibilidad financiera del Segmento y optimizar la asignación de recursos para los proyectos estratégicos</a:t>
            </a:r>
            <a:r>
              <a:rPr lang="en-US" sz="1400" spc="-10" dirty="0">
                <a:solidFill>
                  <a:srgbClr val="1F3864"/>
                </a:solidFill>
                <a:latin typeface="Arial"/>
                <a:cs typeface="Arial"/>
              </a:rPr>
              <a:t>.</a:t>
            </a:r>
          </a:p>
        </p:txBody>
      </p:sp>
      <p:sp>
        <p:nvSpPr>
          <p:cNvPr id="9" name="CuadroTexto 8">
            <a:extLst>
              <a:ext uri="{FF2B5EF4-FFF2-40B4-BE49-F238E27FC236}">
                <a16:creationId xmlns:a16="http://schemas.microsoft.com/office/drawing/2014/main" id="{890215B2-A9F4-3AA2-409E-D6CB40A7DCF6}"/>
              </a:ext>
            </a:extLst>
          </p:cNvPr>
          <p:cNvSpPr txBox="1"/>
          <p:nvPr/>
        </p:nvSpPr>
        <p:spPr>
          <a:xfrm>
            <a:off x="-3981" y="6209"/>
            <a:ext cx="11653622" cy="1077218"/>
          </a:xfrm>
          <a:prstGeom prst="rect">
            <a:avLst/>
          </a:prstGeom>
          <a:noFill/>
        </p:spPr>
        <p:txBody>
          <a:bodyPr wrap="square" lIns="91440" tIns="45720" rIns="91440" bIns="45720" rtlCol="0" anchor="t">
            <a:spAutoFit/>
          </a:bodyPr>
          <a:lstStyle/>
          <a:p>
            <a:r>
              <a:rPr lang="es-ES" sz="2400" b="1">
                <a:solidFill>
                  <a:srgbClr val="1E4E79"/>
                </a:solidFill>
                <a:latin typeface="Arial" panose="020B0604020202020204" pitchFamily="34" charset="0"/>
                <a:cs typeface="Arial" panose="020B0604020202020204" pitchFamily="34" charset="0"/>
              </a:rPr>
              <a:t>Novedades del Macroproceso</a:t>
            </a:r>
          </a:p>
          <a:p>
            <a:r>
              <a:rPr lang="es-ES" sz="2000" b="1">
                <a:solidFill>
                  <a:schemeClr val="bg1">
                    <a:lumMod val="50000"/>
                  </a:schemeClr>
                </a:solidFill>
                <a:latin typeface="Arial"/>
                <a:cs typeface="Arial"/>
              </a:rPr>
              <a:t>¿Cuáles son esas novedades que desde el área se buscan resaltar para plasmarlas en el Periódico </a:t>
            </a:r>
            <a:r>
              <a:rPr lang="es-ES" sz="2000" b="1" i="1">
                <a:solidFill>
                  <a:schemeClr val="bg1">
                    <a:lumMod val="50000"/>
                  </a:schemeClr>
                </a:solidFill>
                <a:latin typeface="Arial"/>
                <a:cs typeface="Arial"/>
              </a:rPr>
              <a:t>Conectados </a:t>
            </a:r>
            <a:r>
              <a:rPr lang="es-ES" sz="2000" b="1">
                <a:solidFill>
                  <a:schemeClr val="bg1">
                    <a:lumMod val="50000"/>
                  </a:schemeClr>
                </a:solidFill>
                <a:latin typeface="Arial"/>
                <a:cs typeface="Arial"/>
              </a:rPr>
              <a:t>con alcance a Segmento?</a:t>
            </a:r>
          </a:p>
        </p:txBody>
      </p:sp>
      <p:pic>
        <p:nvPicPr>
          <p:cNvPr id="1026" name="Picture 2">
            <a:extLst>
              <a:ext uri="{FF2B5EF4-FFF2-40B4-BE49-F238E27FC236}">
                <a16:creationId xmlns:a16="http://schemas.microsoft.com/office/drawing/2014/main" id="{87D857BB-D7FF-F45D-3C96-3A6144A2A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017" y="3946766"/>
            <a:ext cx="4557458" cy="25635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1770C6-DA05-3A06-5FDF-0F9BA3F37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017" y="1255955"/>
            <a:ext cx="4557458" cy="256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160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5D56C24-6DAC-B5B8-E960-B80C06FF0B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4" name="think-cell data - do not delete" hidden="1">
                        <a:extLst>
                          <a:ext uri="{FF2B5EF4-FFF2-40B4-BE49-F238E27FC236}">
                            <a16:creationId xmlns:a16="http://schemas.microsoft.com/office/drawing/2014/main" id="{25D56C24-6DAC-B5B8-E960-B80C06FF0B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3E20E765-5A55-CEB3-23E7-5A1ABFA83E06}"/>
              </a:ext>
            </a:extLst>
          </p:cNvPr>
          <p:cNvSpPr txBox="1"/>
          <p:nvPr/>
        </p:nvSpPr>
        <p:spPr>
          <a:xfrm>
            <a:off x="6377424" y="2983740"/>
            <a:ext cx="5343787" cy="1424270"/>
          </a:xfrm>
          <a:prstGeom prst="rect">
            <a:avLst/>
          </a:prstGeom>
          <a:noFill/>
        </p:spPr>
        <p:txBody>
          <a:bodyPr wrap="square" lIns="0" tIns="0" rIns="0" bIns="0" rtlCol="0" anchor="ctr" anchorCtr="0">
            <a:noAutofit/>
          </a:bodyPr>
          <a:lstStyle/>
          <a:p>
            <a:pPr algn="ctr">
              <a:tabLst>
                <a:tab pos="699770" algn="l"/>
              </a:tabLst>
            </a:pPr>
            <a:r>
              <a:rPr lang="es-ES" sz="3200" b="1" spc="5">
                <a:solidFill>
                  <a:schemeClr val="accent1">
                    <a:lumMod val="50000"/>
                  </a:schemeClr>
                </a:solidFill>
                <a:latin typeface="Arial"/>
                <a:cs typeface="Arial"/>
              </a:rPr>
              <a:t>Talento Humano y Excelencia Empresarial</a:t>
            </a:r>
            <a:endParaRPr lang="es-ES"/>
          </a:p>
          <a:p>
            <a:pPr marL="12700" algn="ctr">
              <a:tabLst>
                <a:tab pos="699770" algn="l"/>
              </a:tabLst>
            </a:pPr>
            <a:endParaRPr lang="es-ES" sz="3200" b="1" spc="5" dirty="0">
              <a:solidFill>
                <a:schemeClr val="accent1">
                  <a:lumMod val="50000"/>
                </a:schemeClr>
              </a:solidFill>
              <a:latin typeface="Arial" panose="020B0604020202020204" pitchFamily="34" charset="0"/>
              <a:cs typeface="Arial" panose="020B0604020202020204" pitchFamily="34" charset="0"/>
            </a:endParaRPr>
          </a:p>
        </p:txBody>
      </p:sp>
      <p:sp>
        <p:nvSpPr>
          <p:cNvPr id="2" name="object 15">
            <a:extLst>
              <a:ext uri="{FF2B5EF4-FFF2-40B4-BE49-F238E27FC236}">
                <a16:creationId xmlns:a16="http://schemas.microsoft.com/office/drawing/2014/main" id="{B265E378-26E9-2A35-CD4C-BAA0EE451A83}"/>
              </a:ext>
            </a:extLst>
          </p:cNvPr>
          <p:cNvSpPr/>
          <p:nvPr/>
        </p:nvSpPr>
        <p:spPr>
          <a:xfrm>
            <a:off x="5548046" y="3173933"/>
            <a:ext cx="832935" cy="812712"/>
          </a:xfrm>
          <a:custGeom>
            <a:avLst/>
            <a:gdLst/>
            <a:ahLst/>
            <a:cxnLst/>
            <a:rect l="l" t="t" r="r" b="b"/>
            <a:pathLst>
              <a:path w="789939" h="789939">
                <a:moveTo>
                  <a:pt x="394715" y="789431"/>
                </a:moveTo>
                <a:lnTo>
                  <a:pt x="348695" y="786775"/>
                </a:lnTo>
                <a:lnTo>
                  <a:pt x="304231" y="779003"/>
                </a:lnTo>
                <a:lnTo>
                  <a:pt x="261619" y="766413"/>
                </a:lnTo>
                <a:lnTo>
                  <a:pt x="221157" y="749301"/>
                </a:lnTo>
                <a:lnTo>
                  <a:pt x="183141" y="727963"/>
                </a:lnTo>
                <a:lnTo>
                  <a:pt x="147867" y="702697"/>
                </a:lnTo>
                <a:lnTo>
                  <a:pt x="115633" y="673798"/>
                </a:lnTo>
                <a:lnTo>
                  <a:pt x="86734" y="641563"/>
                </a:lnTo>
                <a:lnTo>
                  <a:pt x="61468" y="606290"/>
                </a:lnTo>
                <a:lnTo>
                  <a:pt x="40130" y="568274"/>
                </a:lnTo>
                <a:lnTo>
                  <a:pt x="23018" y="527812"/>
                </a:lnTo>
                <a:lnTo>
                  <a:pt x="10428" y="485200"/>
                </a:lnTo>
                <a:lnTo>
                  <a:pt x="2656" y="440736"/>
                </a:lnTo>
                <a:lnTo>
                  <a:pt x="0" y="394715"/>
                </a:lnTo>
                <a:lnTo>
                  <a:pt x="2656" y="348695"/>
                </a:lnTo>
                <a:lnTo>
                  <a:pt x="10428" y="304231"/>
                </a:lnTo>
                <a:lnTo>
                  <a:pt x="23018" y="261619"/>
                </a:lnTo>
                <a:lnTo>
                  <a:pt x="40130" y="221157"/>
                </a:lnTo>
                <a:lnTo>
                  <a:pt x="61468" y="183141"/>
                </a:lnTo>
                <a:lnTo>
                  <a:pt x="86734" y="147867"/>
                </a:lnTo>
                <a:lnTo>
                  <a:pt x="115633" y="115633"/>
                </a:lnTo>
                <a:lnTo>
                  <a:pt x="147867" y="86734"/>
                </a:lnTo>
                <a:lnTo>
                  <a:pt x="183141" y="61468"/>
                </a:lnTo>
                <a:lnTo>
                  <a:pt x="221157" y="40130"/>
                </a:lnTo>
                <a:lnTo>
                  <a:pt x="261619" y="23018"/>
                </a:lnTo>
                <a:lnTo>
                  <a:pt x="304231" y="10428"/>
                </a:lnTo>
                <a:lnTo>
                  <a:pt x="348695" y="2656"/>
                </a:lnTo>
                <a:lnTo>
                  <a:pt x="394715" y="0"/>
                </a:lnTo>
                <a:lnTo>
                  <a:pt x="440736" y="2656"/>
                </a:lnTo>
                <a:lnTo>
                  <a:pt x="485200" y="10428"/>
                </a:lnTo>
                <a:lnTo>
                  <a:pt x="527812" y="23018"/>
                </a:lnTo>
                <a:lnTo>
                  <a:pt x="568274" y="40130"/>
                </a:lnTo>
                <a:lnTo>
                  <a:pt x="606290" y="61468"/>
                </a:lnTo>
                <a:lnTo>
                  <a:pt x="641563" y="86734"/>
                </a:lnTo>
                <a:lnTo>
                  <a:pt x="673798" y="115633"/>
                </a:lnTo>
                <a:lnTo>
                  <a:pt x="702697" y="147867"/>
                </a:lnTo>
                <a:lnTo>
                  <a:pt x="727963" y="183141"/>
                </a:lnTo>
                <a:lnTo>
                  <a:pt x="749301" y="221157"/>
                </a:lnTo>
                <a:lnTo>
                  <a:pt x="766413" y="261619"/>
                </a:lnTo>
                <a:lnTo>
                  <a:pt x="779003" y="304231"/>
                </a:lnTo>
                <a:lnTo>
                  <a:pt x="786775" y="348695"/>
                </a:lnTo>
                <a:lnTo>
                  <a:pt x="789431" y="394715"/>
                </a:lnTo>
                <a:lnTo>
                  <a:pt x="786775" y="440736"/>
                </a:lnTo>
                <a:lnTo>
                  <a:pt x="779003" y="485200"/>
                </a:lnTo>
                <a:lnTo>
                  <a:pt x="766413" y="527812"/>
                </a:lnTo>
                <a:lnTo>
                  <a:pt x="749301" y="568274"/>
                </a:lnTo>
                <a:lnTo>
                  <a:pt x="727963" y="606290"/>
                </a:lnTo>
                <a:lnTo>
                  <a:pt x="702697" y="641563"/>
                </a:lnTo>
                <a:lnTo>
                  <a:pt x="673798" y="673798"/>
                </a:lnTo>
                <a:lnTo>
                  <a:pt x="641563" y="702697"/>
                </a:lnTo>
                <a:lnTo>
                  <a:pt x="606290" y="727963"/>
                </a:lnTo>
                <a:lnTo>
                  <a:pt x="568274" y="749301"/>
                </a:lnTo>
                <a:lnTo>
                  <a:pt x="527812" y="766413"/>
                </a:lnTo>
                <a:lnTo>
                  <a:pt x="485200" y="779003"/>
                </a:lnTo>
                <a:lnTo>
                  <a:pt x="440736" y="786775"/>
                </a:lnTo>
                <a:lnTo>
                  <a:pt x="394715" y="789431"/>
                </a:lnTo>
                <a:close/>
              </a:path>
            </a:pathLst>
          </a:custGeom>
          <a:solidFill>
            <a:srgbClr val="FFFFFF"/>
          </a:solidFill>
          <a:ln w="38100">
            <a:solidFill>
              <a:schemeClr val="tx2">
                <a:lumMod val="90000"/>
                <a:lumOff val="10000"/>
              </a:schemeClr>
            </a:solidFill>
          </a:ln>
        </p:spPr>
        <p:txBody>
          <a:bodyPr wrap="square" lIns="0" tIns="0" rIns="0" bIns="0" rtlCol="0" anchor="t"/>
          <a:lstStyle/>
          <a:p>
            <a:pPr algn="ctr"/>
            <a:r>
              <a:rPr lang="es-CO" sz="5400" b="1" dirty="0">
                <a:solidFill>
                  <a:schemeClr val="tx2">
                    <a:lumMod val="90000"/>
                    <a:lumOff val="10000"/>
                  </a:schemeClr>
                </a:solidFill>
                <a:cs typeface="Calibri"/>
              </a:rPr>
              <a:t>5</a:t>
            </a:r>
          </a:p>
        </p:txBody>
      </p:sp>
    </p:spTree>
    <p:extLst>
      <p:ext uri="{BB962C8B-B14F-4D97-AF65-F5344CB8AC3E}">
        <p14:creationId xmlns:p14="http://schemas.microsoft.com/office/powerpoint/2010/main" val="205132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6DFD4F62-27A7-46CA-4BBE-C460ED630414}"/>
              </a:ext>
            </a:extLst>
          </p:cNvPr>
          <p:cNvSpPr txBox="1"/>
          <p:nvPr/>
        </p:nvSpPr>
        <p:spPr>
          <a:xfrm>
            <a:off x="4798951" y="1959591"/>
            <a:ext cx="6439638"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Temas tratados</a:t>
            </a:r>
          </a:p>
          <a:p>
            <a:pPr algn="ctr"/>
            <a:endParaRPr lang="es-ES_tradnl" sz="500" b="1">
              <a:solidFill>
                <a:schemeClr val="bg1"/>
              </a:solidFill>
              <a:latin typeface="Arial"/>
              <a:cs typeface="Arial"/>
            </a:endParaRPr>
          </a:p>
        </p:txBody>
      </p:sp>
      <p:sp>
        <p:nvSpPr>
          <p:cNvPr id="18" name="Temas 3">
            <a:extLst>
              <a:ext uri="{FF2B5EF4-FFF2-40B4-BE49-F238E27FC236}">
                <a16:creationId xmlns:a16="http://schemas.microsoft.com/office/drawing/2014/main" id="{2DEDD8C7-BCE8-2C1B-E2B3-C10CF6B9C04C}"/>
              </a:ext>
            </a:extLst>
          </p:cNvPr>
          <p:cNvSpPr/>
          <p:nvPr/>
        </p:nvSpPr>
        <p:spPr>
          <a:xfrm>
            <a:off x="7574281" y="3986172"/>
            <a:ext cx="3654273" cy="3306168"/>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algn="just" fontAlgn="base"/>
            <a:endParaRPr lang="es-CO" sz="950" b="1">
              <a:latin typeface="Century Gothic"/>
            </a:endParaRPr>
          </a:p>
        </p:txBody>
      </p:sp>
      <p:sp>
        <p:nvSpPr>
          <p:cNvPr id="20" name="Fecha 1">
            <a:extLst>
              <a:ext uri="{FF2B5EF4-FFF2-40B4-BE49-F238E27FC236}">
                <a16:creationId xmlns:a16="http://schemas.microsoft.com/office/drawing/2014/main" id="{486652B0-437A-DA22-5D39-1BB2C2967C8E}"/>
              </a:ext>
            </a:extLst>
          </p:cNvPr>
          <p:cNvSpPr/>
          <p:nvPr/>
        </p:nvSpPr>
        <p:spPr>
          <a:xfrm>
            <a:off x="445464" y="3428729"/>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632476" y="2385009"/>
            <a:ext cx="3208570" cy="1763168"/>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60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920270"/>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a:solidFill>
                  <a:schemeClr val="bg1"/>
                </a:solidFill>
                <a:latin typeface="Arial"/>
                <a:cs typeface="Arial"/>
              </a:rPr>
              <a:t>Sesiones de </a:t>
            </a:r>
          </a:p>
          <a:p>
            <a:pPr algn="ctr"/>
            <a:r>
              <a:rPr lang="es-ES_tradnl" b="1">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4391693" y="2528573"/>
            <a:ext cx="7335555" cy="3693233"/>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marL="171450" indent="-171450" algn="just">
              <a:buFont typeface="Arial" panose="020B0604020202020204" pitchFamily="34" charset="0"/>
              <a:buChar char="•"/>
            </a:pPr>
            <a:r>
              <a:rPr lang="es-MX" sz="1200" b="1" dirty="0">
                <a:latin typeface="Arial"/>
                <a:cs typeface="Arial"/>
              </a:rPr>
              <a:t>09 Julio: </a:t>
            </a:r>
            <a:r>
              <a:rPr lang="es-MX" sz="1200" dirty="0">
                <a:latin typeface="Arial"/>
                <a:cs typeface="Arial"/>
              </a:rPr>
              <a:t>Gasto laboral Midstream Junio - CB </a:t>
            </a:r>
          </a:p>
          <a:p>
            <a:pPr marL="171450" indent="-171450" algn="just">
              <a:buFont typeface="Arial" panose="020B0604020202020204" pitchFamily="34" charset="0"/>
              <a:buChar char="•"/>
            </a:pPr>
            <a:r>
              <a:rPr lang="es-MX" sz="1200" b="1" dirty="0">
                <a:latin typeface="Arial"/>
                <a:cs typeface="Arial"/>
              </a:rPr>
              <a:t>11 Julio: </a:t>
            </a:r>
            <a:r>
              <a:rPr lang="es-MX" sz="1200" dirty="0">
                <a:latin typeface="Arial"/>
                <a:cs typeface="Arial"/>
              </a:rPr>
              <a:t>Desarrollo contrato de movilidad Cenit – ODL – CB.</a:t>
            </a:r>
          </a:p>
          <a:p>
            <a:pPr marL="171450" indent="-171450" algn="just">
              <a:buFont typeface="Arial" panose="020B0604020202020204" pitchFamily="34" charset="0"/>
              <a:buChar char="•"/>
            </a:pPr>
            <a:r>
              <a:rPr lang="es-MX" sz="1200" b="1" dirty="0">
                <a:latin typeface="Arial"/>
                <a:cs typeface="Arial"/>
              </a:rPr>
              <a:t>11 Julio: </a:t>
            </a:r>
            <a:r>
              <a:rPr lang="es-MX" sz="1200" dirty="0">
                <a:latin typeface="Arial"/>
                <a:cs typeface="Arial"/>
              </a:rPr>
              <a:t>Revisión propuesta de acciones salariales ODL – GCB.</a:t>
            </a:r>
          </a:p>
          <a:p>
            <a:pPr marL="171450" indent="-171450" algn="just">
              <a:buFont typeface="Arial" panose="020B0604020202020204" pitchFamily="34" charset="0"/>
              <a:buChar char="•"/>
            </a:pPr>
            <a:r>
              <a:rPr lang="es-MX" sz="1200" b="1" dirty="0">
                <a:latin typeface="Arial"/>
                <a:cs typeface="Arial"/>
              </a:rPr>
              <a:t>17- 22 Julio: </a:t>
            </a:r>
            <a:r>
              <a:rPr lang="es-ES" sz="1200" dirty="0">
                <a:latin typeface="Arial"/>
                <a:cs typeface="Arial"/>
              </a:rPr>
              <a:t>Presentación </a:t>
            </a:r>
            <a:r>
              <a:rPr lang="es-ES" sz="1200" dirty="0" err="1">
                <a:latin typeface="Arial"/>
                <a:cs typeface="Arial"/>
              </a:rPr>
              <a:t>Kick</a:t>
            </a:r>
            <a:r>
              <a:rPr lang="es-ES" sz="1200" dirty="0">
                <a:latin typeface="Arial"/>
                <a:cs typeface="Arial"/>
              </a:rPr>
              <a:t> off - Plan Financiero 2025 al 2027</a:t>
            </a:r>
            <a:r>
              <a:rPr lang="es-MX" sz="1200" dirty="0">
                <a:latin typeface="Arial"/>
                <a:cs typeface="Arial"/>
              </a:rPr>
              <a:t> y lineamientos incremento salarial GE Ocensa, ODL y ODC - CB</a:t>
            </a:r>
          </a:p>
          <a:p>
            <a:pPr marL="171450" indent="-171450" algn="just">
              <a:buFont typeface="Arial" panose="020B0604020202020204" pitchFamily="34" charset="0"/>
              <a:buChar char="•"/>
            </a:pPr>
            <a:r>
              <a:rPr lang="es-MX" sz="1200" b="1" dirty="0">
                <a:latin typeface="Arial"/>
                <a:cs typeface="Arial"/>
              </a:rPr>
              <a:t>11-22 Julio:</a:t>
            </a:r>
            <a:r>
              <a:rPr lang="es-MX" sz="1200" dirty="0">
                <a:latin typeface="Arial"/>
                <a:cs typeface="Arial"/>
              </a:rPr>
              <a:t> Proceso de movilidad entre Ocensa – Cenit – CB.</a:t>
            </a:r>
          </a:p>
          <a:p>
            <a:pPr marL="171450" indent="-171450" algn="just">
              <a:buFont typeface="Arial" panose="020B0604020202020204" pitchFamily="34" charset="0"/>
              <a:buChar char="•"/>
            </a:pPr>
            <a:r>
              <a:rPr lang="es-MX" sz="1200" b="1" dirty="0">
                <a:latin typeface="Arial"/>
                <a:cs typeface="Arial"/>
              </a:rPr>
              <a:t>09 Agosto: </a:t>
            </a:r>
            <a:r>
              <a:rPr lang="es-MX" sz="1200" dirty="0">
                <a:latin typeface="Arial"/>
                <a:cs typeface="Arial"/>
              </a:rPr>
              <a:t>Aplicación de acciones salariales Midstream a Ecopetrol – GCB.</a:t>
            </a:r>
          </a:p>
          <a:p>
            <a:pPr marL="171450" indent="-171450" algn="just">
              <a:buFont typeface="Arial" panose="020B0604020202020204" pitchFamily="34" charset="0"/>
              <a:buChar char="•"/>
            </a:pPr>
            <a:r>
              <a:rPr lang="es-MX" sz="1200" b="1" dirty="0">
                <a:latin typeface="Arial"/>
                <a:cs typeface="Arial"/>
              </a:rPr>
              <a:t>13 Agosto:</a:t>
            </a:r>
            <a:r>
              <a:rPr lang="es-MX" sz="1200" dirty="0">
                <a:latin typeface="Arial"/>
                <a:cs typeface="Arial"/>
              </a:rPr>
              <a:t> </a:t>
            </a:r>
            <a:r>
              <a:rPr lang="es-ES" sz="1200" dirty="0">
                <a:latin typeface="Arial"/>
                <a:cs typeface="Arial"/>
              </a:rPr>
              <a:t> Propuesta incremento Comité Directivo ODL – GCB.</a:t>
            </a:r>
            <a:endParaRPr lang="es-MX" sz="1200" dirty="0">
              <a:latin typeface="Arial"/>
              <a:cs typeface="Arial"/>
            </a:endParaRPr>
          </a:p>
          <a:p>
            <a:pPr marL="171450" indent="-171450" algn="just">
              <a:buFont typeface="Arial" panose="020B0604020202020204" pitchFamily="34" charset="0"/>
              <a:buChar char="•"/>
            </a:pPr>
            <a:r>
              <a:rPr lang="es-MX" sz="1200" b="1" dirty="0">
                <a:latin typeface="Arial"/>
                <a:cs typeface="Arial"/>
              </a:rPr>
              <a:t>13 Agosto</a:t>
            </a:r>
            <a:r>
              <a:rPr lang="es-MX" sz="1200" dirty="0">
                <a:latin typeface="Arial"/>
                <a:cs typeface="Arial"/>
              </a:rPr>
              <a:t>: Gasto laboral Midstream Julio – CB. </a:t>
            </a:r>
          </a:p>
          <a:p>
            <a:pPr marL="171450" indent="-171450" algn="just">
              <a:buFont typeface="Arial" panose="020B0604020202020204" pitchFamily="34" charset="0"/>
              <a:buChar char="•"/>
            </a:pPr>
            <a:r>
              <a:rPr lang="es-MX" sz="1200" b="1" dirty="0">
                <a:latin typeface="Arial"/>
                <a:cs typeface="Arial"/>
              </a:rPr>
              <a:t>16 - 26 de agosto</a:t>
            </a:r>
            <a:r>
              <a:rPr lang="es-MX" sz="1200" dirty="0">
                <a:latin typeface="Arial"/>
                <a:cs typeface="Arial"/>
              </a:rPr>
              <a:t>: Pasantía entre Cenit – ODL – GCB.</a:t>
            </a:r>
          </a:p>
          <a:p>
            <a:pPr marL="171450" indent="-171450" algn="just">
              <a:buFont typeface="Arial" panose="020B0604020202020204" pitchFamily="34" charset="0"/>
              <a:buChar char="•"/>
            </a:pPr>
            <a:r>
              <a:rPr lang="es-MX" sz="1200" b="1" dirty="0">
                <a:latin typeface="Arial"/>
                <a:cs typeface="Arial"/>
              </a:rPr>
              <a:t>02 Septiembre</a:t>
            </a:r>
            <a:r>
              <a:rPr lang="es-MX" sz="1200" dirty="0">
                <a:latin typeface="Arial"/>
                <a:cs typeface="Arial"/>
              </a:rPr>
              <a:t>: </a:t>
            </a:r>
            <a:r>
              <a:rPr lang="es-ES" sz="1200" dirty="0">
                <a:latin typeface="Arial"/>
                <a:cs typeface="Arial"/>
              </a:rPr>
              <a:t>Presupuesto Laboral 2025 - 2027 alcance GEE - Empresas Midstream – CB.</a:t>
            </a:r>
          </a:p>
          <a:p>
            <a:pPr marL="171450" indent="-171450" algn="just">
              <a:buFont typeface="Arial" panose="020B0604020202020204" pitchFamily="34" charset="0"/>
              <a:buChar char="•"/>
            </a:pPr>
            <a:r>
              <a:rPr lang="es-MX" sz="1200" b="1" dirty="0">
                <a:latin typeface="Arial"/>
                <a:cs typeface="Arial"/>
              </a:rPr>
              <a:t>04 Septiembre: </a:t>
            </a:r>
            <a:r>
              <a:rPr lang="es-MX" sz="1200" dirty="0">
                <a:latin typeface="Arial"/>
                <a:cs typeface="Arial"/>
              </a:rPr>
              <a:t>Información Ejercicios Unidad de Empresa Midstream - CB</a:t>
            </a:r>
          </a:p>
          <a:p>
            <a:pPr marL="171450" indent="-171450" algn="just">
              <a:buFont typeface="Arial" panose="020B0604020202020204" pitchFamily="34" charset="0"/>
              <a:buChar char="•"/>
            </a:pPr>
            <a:r>
              <a:rPr lang="es-MX" sz="1200" b="1" dirty="0">
                <a:latin typeface="Arial"/>
                <a:cs typeface="Arial"/>
              </a:rPr>
              <a:t>10 Septiembre:</a:t>
            </a:r>
            <a:r>
              <a:rPr lang="es-MX" sz="1200" dirty="0">
                <a:latin typeface="Arial"/>
                <a:cs typeface="Arial"/>
              </a:rPr>
              <a:t> Gasto laboral Midstream Agosto - CB</a:t>
            </a:r>
          </a:p>
          <a:p>
            <a:pPr marL="171450" indent="-171450" algn="just">
              <a:buFont typeface="Arial" panose="020B0604020202020204" pitchFamily="34" charset="0"/>
              <a:buChar char="•"/>
            </a:pPr>
            <a:r>
              <a:rPr lang="es-MX" sz="1200" b="1" dirty="0">
                <a:latin typeface="Arial"/>
                <a:cs typeface="Arial"/>
              </a:rPr>
              <a:t> Septiembre:</a:t>
            </a:r>
            <a:r>
              <a:rPr lang="es-MX" sz="1200" dirty="0">
                <a:latin typeface="Arial"/>
                <a:cs typeface="Arial"/>
              </a:rPr>
              <a:t> Alineación </a:t>
            </a:r>
            <a:r>
              <a:rPr lang="es-MX" sz="1200" dirty="0" err="1">
                <a:latin typeface="Arial"/>
                <a:cs typeface="Arial"/>
              </a:rPr>
              <a:t>Ppto</a:t>
            </a:r>
            <a:r>
              <a:rPr lang="es-MX" sz="1200" dirty="0">
                <a:latin typeface="Arial"/>
                <a:cs typeface="Arial"/>
              </a:rPr>
              <a:t> 2025 2027 ODL - CB </a:t>
            </a:r>
          </a:p>
          <a:p>
            <a:pPr marL="171450" indent="-171450" algn="just">
              <a:buFont typeface="Arial" panose="020B0604020202020204" pitchFamily="34" charset="0"/>
              <a:buChar char="•"/>
            </a:pPr>
            <a:r>
              <a:rPr lang="es-MX" sz="1200" b="1" dirty="0">
                <a:latin typeface="Arial"/>
                <a:cs typeface="Arial"/>
              </a:rPr>
              <a:t>16 Septiembre</a:t>
            </a:r>
            <a:r>
              <a:rPr lang="es-MX" sz="1200" dirty="0">
                <a:latin typeface="Arial"/>
                <a:cs typeface="Arial"/>
              </a:rPr>
              <a:t>: Proceso nivelación ODL - GCB</a:t>
            </a:r>
          </a:p>
          <a:p>
            <a:pPr marL="171450" indent="-171450" algn="just">
              <a:buFont typeface="Arial" panose="020B0604020202020204" pitchFamily="34" charset="0"/>
              <a:buChar char="•"/>
            </a:pPr>
            <a:r>
              <a:rPr lang="es-MX" sz="1200" b="1" dirty="0">
                <a:latin typeface="Arial"/>
                <a:cs typeface="Arial"/>
              </a:rPr>
              <a:t>16 - 18 Septiembre</a:t>
            </a:r>
            <a:r>
              <a:rPr lang="es-MX" sz="1200" dirty="0">
                <a:latin typeface="Arial"/>
                <a:cs typeface="Arial"/>
              </a:rPr>
              <a:t>: </a:t>
            </a:r>
            <a:r>
              <a:rPr lang="es-ES" sz="1200" dirty="0">
                <a:latin typeface="Arial"/>
                <a:cs typeface="Arial"/>
              </a:rPr>
              <a:t>Cuentas Filiales vs nueva estructura gasto laboral – CB.</a:t>
            </a:r>
            <a:endParaRPr lang="es-MX" sz="1200" dirty="0">
              <a:latin typeface="Arial"/>
              <a:cs typeface="Arial"/>
            </a:endParaRPr>
          </a:p>
          <a:p>
            <a:pPr marL="171450" indent="-171450" algn="just">
              <a:buFont typeface="Arial" panose="020B0604020202020204" pitchFamily="34" charset="0"/>
              <a:buChar char="•"/>
            </a:pPr>
            <a:r>
              <a:rPr lang="es-MX" sz="1200" b="1" dirty="0">
                <a:latin typeface="Arial"/>
                <a:cs typeface="Arial"/>
              </a:rPr>
              <a:t>30 Septiembre:</a:t>
            </a:r>
            <a:r>
              <a:rPr lang="es-MX" sz="1200" dirty="0">
                <a:latin typeface="Arial"/>
                <a:cs typeface="Arial"/>
              </a:rPr>
              <a:t> Reto Presupuesto </a:t>
            </a:r>
            <a:r>
              <a:rPr lang="es-MX" sz="1200" dirty="0" err="1">
                <a:latin typeface="Arial"/>
                <a:cs typeface="Arial"/>
              </a:rPr>
              <a:t>py</a:t>
            </a:r>
            <a:r>
              <a:rPr lang="es-MX" sz="1200" dirty="0">
                <a:latin typeface="Arial"/>
                <a:cs typeface="Arial"/>
              </a:rPr>
              <a:t> 2024 vs </a:t>
            </a:r>
            <a:r>
              <a:rPr lang="es-MX" sz="1200" dirty="0" err="1">
                <a:latin typeface="Arial"/>
                <a:cs typeface="Arial"/>
              </a:rPr>
              <a:t>Ppto</a:t>
            </a:r>
            <a:r>
              <a:rPr lang="es-MX" sz="1200" dirty="0">
                <a:latin typeface="Arial"/>
                <a:cs typeface="Arial"/>
              </a:rPr>
              <a:t> 2025 Midstream  –  CB.</a:t>
            </a:r>
          </a:p>
        </p:txBody>
      </p:sp>
      <p:sp>
        <p:nvSpPr>
          <p:cNvPr id="8" name="Elipse 7">
            <a:extLst>
              <a:ext uri="{FF2B5EF4-FFF2-40B4-BE49-F238E27FC236}">
                <a16:creationId xmlns:a16="http://schemas.microsoft.com/office/drawing/2014/main" id="{1B1E84FA-A1C6-6FA7-428F-09B41CE745D7}"/>
              </a:ext>
            </a:extLst>
          </p:cNvPr>
          <p:cNvSpPr/>
          <p:nvPr/>
        </p:nvSpPr>
        <p:spPr>
          <a:xfrm>
            <a:off x="464752" y="1868067"/>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1">
                    <a:lumMod val="50000"/>
                  </a:schemeClr>
                </a:solidFill>
                <a:latin typeface="Arial"/>
                <a:cs typeface="Arial"/>
              </a:rPr>
              <a:t>14</a:t>
            </a:r>
          </a:p>
        </p:txBody>
      </p:sp>
      <p:sp>
        <p:nvSpPr>
          <p:cNvPr id="9" name="Botón 1 fechas">
            <a:extLst>
              <a:ext uri="{FF2B5EF4-FFF2-40B4-BE49-F238E27FC236}">
                <a16:creationId xmlns:a16="http://schemas.microsoft.com/office/drawing/2014/main" id="{0AB04B62-EECE-9987-F424-1049BAD885DE}"/>
              </a:ext>
            </a:extLst>
          </p:cNvPr>
          <p:cNvSpPr/>
          <p:nvPr/>
        </p:nvSpPr>
        <p:spPr>
          <a:xfrm>
            <a:off x="632476" y="4641577"/>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CO" sz="1600" dirty="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43887" y="4390016"/>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Participantes</a:t>
            </a:r>
          </a:p>
          <a:p>
            <a:pPr algn="ctr"/>
            <a:endParaRPr lang="es-ES_tradnl" sz="500" b="1">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45193" y="4271553"/>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1">
                    <a:lumMod val="75000"/>
                  </a:schemeClr>
                </a:solidFill>
                <a:latin typeface="Arial"/>
                <a:cs typeface="Arial"/>
              </a:rPr>
              <a:t>40</a:t>
            </a: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4238" y="4390016"/>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2000505"/>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81" y="6130167"/>
            <a:ext cx="986189" cy="273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uplos - Soluciones integrales de compra">
            <a:extLst>
              <a:ext uri="{FF2B5EF4-FFF2-40B4-BE49-F238E27FC236}">
                <a16:creationId xmlns:a16="http://schemas.microsoft.com/office/drawing/2014/main" id="{60BE7834-BD92-E8FD-9FCF-CE7E2BE5EA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26" t="20173" r="52416" b="16895"/>
          <a:stretch/>
        </p:blipFill>
        <p:spPr bwMode="auto">
          <a:xfrm>
            <a:off x="2679939" y="5498747"/>
            <a:ext cx="868540" cy="439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499" b="13457"/>
          <a:stretch/>
        </p:blipFill>
        <p:spPr bwMode="auto">
          <a:xfrm>
            <a:off x="856669" y="5557880"/>
            <a:ext cx="1020363" cy="520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10"/>
          <a:srcRect l="10114" t="22231" r="11141" b="18252"/>
          <a:stretch/>
        </p:blipFill>
        <p:spPr>
          <a:xfrm>
            <a:off x="2759231" y="5888297"/>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30373" y="4977500"/>
            <a:ext cx="2656903" cy="923330"/>
          </a:xfrm>
          <a:prstGeom prst="rect">
            <a:avLst/>
          </a:prstGeom>
          <a:noFill/>
        </p:spPr>
        <p:txBody>
          <a:bodyPr wrap="square" lIns="91440" tIns="45720" rIns="91440" bIns="45720" rtlCol="0" anchor="t">
            <a:spAutoFit/>
          </a:bodyPr>
          <a:lstStyle/>
          <a:p>
            <a:pPr algn="ctr"/>
            <a:r>
              <a:rPr lang="es-ES" sz="1800" b="1" dirty="0">
                <a:solidFill>
                  <a:schemeClr val="accent1">
                    <a:lumMod val="50000"/>
                  </a:schemeClr>
                </a:solidFill>
                <a:latin typeface="Arial"/>
                <a:cs typeface="Arial"/>
              </a:rPr>
              <a:t>De las compañías del MID</a:t>
            </a:r>
          </a:p>
          <a:p>
            <a:pPr algn="ctr"/>
            <a:endParaRPr lang="es-CO" dirty="0"/>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2578286"/>
            <a:ext cx="1771109" cy="369332"/>
          </a:xfrm>
          <a:prstGeom prst="rect">
            <a:avLst/>
          </a:prstGeom>
          <a:noFill/>
        </p:spPr>
        <p:txBody>
          <a:bodyPr wrap="square" lIns="91440" tIns="45720" rIns="91440" bIns="45720" rtlCol="0" anchor="t">
            <a:spAutoFit/>
          </a:bodyPr>
          <a:lstStyle/>
          <a:p>
            <a:r>
              <a:rPr lang="es-CO" b="1">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80668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5">
                    <a:lumMod val="50000"/>
                  </a:schemeClr>
                </a:solidFill>
                <a:latin typeface="Arial" panose="020B0604020202020204" pitchFamily="34" charset="0"/>
                <a:cs typeface="Arial" panose="020B0604020202020204" pitchFamily="34" charset="0"/>
              </a:rPr>
              <a:t>16</a:t>
            </a: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00759" y="1937553"/>
            <a:ext cx="523221" cy="523221"/>
          </a:xfrm>
          <a:prstGeom prst="rect">
            <a:avLst/>
          </a:prstGeom>
        </p:spPr>
      </p:pic>
      <p:sp>
        <p:nvSpPr>
          <p:cNvPr id="2" name="Rectángulo: esquinas redondeadas 1">
            <a:extLst>
              <a:ext uri="{FF2B5EF4-FFF2-40B4-BE49-F238E27FC236}">
                <a16:creationId xmlns:a16="http://schemas.microsoft.com/office/drawing/2014/main" id="{96E2F0EA-DA64-55DC-18B5-44B8C5797B34}"/>
              </a:ext>
            </a:extLst>
          </p:cNvPr>
          <p:cNvSpPr/>
          <p:nvPr/>
        </p:nvSpPr>
        <p:spPr>
          <a:xfrm>
            <a:off x="418995" y="1073163"/>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MX" sz="1600" dirty="0">
                <a:solidFill>
                  <a:srgbClr val="0D0D0D"/>
                </a:solidFill>
                <a:latin typeface="Arial"/>
                <a:cs typeface="Arial"/>
              </a:rPr>
              <a:t>Talento Humano y Excelencia Empresarial</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2" name="CuadroTexto 11">
            <a:extLst>
              <a:ext uri="{FF2B5EF4-FFF2-40B4-BE49-F238E27FC236}">
                <a16:creationId xmlns:a16="http://schemas.microsoft.com/office/drawing/2014/main" id="{172986D4-EABC-3563-8EA3-E60FE8784F34}"/>
              </a:ext>
            </a:extLst>
          </p:cNvPr>
          <p:cNvSpPr txBox="1"/>
          <p:nvPr/>
        </p:nvSpPr>
        <p:spPr>
          <a:xfrm>
            <a:off x="387203" y="85662"/>
            <a:ext cx="10688445" cy="769441"/>
          </a:xfrm>
          <a:prstGeom prst="rect">
            <a:avLst/>
          </a:prstGeom>
          <a:noFill/>
        </p:spPr>
        <p:txBody>
          <a:bodyPr wrap="squar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fontAlgn="base"/>
            <a:r>
              <a:rPr lang="es-ES" sz="2000" b="1" i="0" u="none" strike="noStrike" dirty="0">
                <a:solidFill>
                  <a:schemeClr val="bg1">
                    <a:lumMod val="50000"/>
                  </a:schemeClr>
                </a:solidFill>
                <a:effectLst/>
                <a:latin typeface="Arial"/>
                <a:cs typeface="Arial"/>
              </a:rPr>
              <a:t>Macroproceso </a:t>
            </a:r>
            <a:r>
              <a:rPr lang="es-ES" sz="2000" b="1" dirty="0">
                <a:solidFill>
                  <a:schemeClr val="bg1">
                    <a:lumMod val="50000"/>
                  </a:schemeClr>
                </a:solidFill>
                <a:latin typeface="Arial"/>
                <a:cs typeface="Arial"/>
              </a:rPr>
              <a:t>de </a:t>
            </a:r>
            <a:r>
              <a:rPr lang="es-MX" sz="2000" b="1" dirty="0">
                <a:solidFill>
                  <a:schemeClr val="bg1">
                    <a:lumMod val="50000"/>
                  </a:schemeClr>
                </a:solidFill>
                <a:latin typeface="Arial"/>
                <a:cs typeface="Arial"/>
              </a:rPr>
              <a:t>Talento Humano y Excelencia Empresarial</a:t>
            </a:r>
          </a:p>
        </p:txBody>
      </p:sp>
      <p:sp>
        <p:nvSpPr>
          <p:cNvPr id="7" name="CuadroTexto 6">
            <a:extLst>
              <a:ext uri="{FF2B5EF4-FFF2-40B4-BE49-F238E27FC236}">
                <a16:creationId xmlns:a16="http://schemas.microsoft.com/office/drawing/2014/main" id="{94FDB25E-BD9E-78E6-D3D0-FE3DA1182D68}"/>
              </a:ext>
            </a:extLst>
          </p:cNvPr>
          <p:cNvSpPr txBox="1"/>
          <p:nvPr/>
        </p:nvSpPr>
        <p:spPr>
          <a:xfrm>
            <a:off x="4527771" y="6442003"/>
            <a:ext cx="4952608" cy="230832"/>
          </a:xfrm>
          <a:prstGeom prst="rect">
            <a:avLst/>
          </a:prstGeom>
          <a:solidFill>
            <a:schemeClr val="accent1">
              <a:lumMod val="20000"/>
              <a:lumOff val="80000"/>
            </a:schemeClr>
          </a:solidFill>
          <a:ln>
            <a:noFill/>
          </a:ln>
        </p:spPr>
        <p:txBody>
          <a:bodyPr wrap="square" rtlCol="0">
            <a:spAutoFit/>
          </a:bodyPr>
          <a:lstStyle/>
          <a:p>
            <a:r>
              <a:rPr lang="es-CO" sz="900" b="1" dirty="0">
                <a:solidFill>
                  <a:srgbClr val="002060"/>
                </a:solidFill>
                <a:latin typeface="Arial" panose="020B0604020202020204" pitchFamily="34" charset="0"/>
                <a:cs typeface="Arial" panose="020B0604020202020204" pitchFamily="34" charset="0"/>
              </a:rPr>
              <a:t>CB; </a:t>
            </a:r>
            <a:r>
              <a:rPr lang="es-CO" sz="900" dirty="0">
                <a:solidFill>
                  <a:srgbClr val="002060"/>
                </a:solidFill>
                <a:latin typeface="Arial" panose="020B0604020202020204" pitchFamily="34" charset="0"/>
                <a:cs typeface="Arial" panose="020B0604020202020204" pitchFamily="34" charset="0"/>
              </a:rPr>
              <a:t>Compensación y </a:t>
            </a:r>
            <a:r>
              <a:rPr lang="es-CO" sz="900" dirty="0" err="1">
                <a:solidFill>
                  <a:srgbClr val="002060"/>
                </a:solidFill>
                <a:latin typeface="Arial" panose="020B0604020202020204" pitchFamily="34" charset="0"/>
                <a:cs typeface="Arial" panose="020B0604020202020204" pitchFamily="34" charset="0"/>
              </a:rPr>
              <a:t>Beeneficios</a:t>
            </a:r>
            <a:endParaRPr lang="es-CO" sz="900" dirty="0">
              <a:solidFill>
                <a:srgbClr val="002060"/>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AE43EAEF-975F-460E-B075-294EE6FBC3F4}"/>
              </a:ext>
            </a:extLst>
          </p:cNvPr>
          <p:cNvSpPr txBox="1"/>
          <p:nvPr/>
        </p:nvSpPr>
        <p:spPr>
          <a:xfrm>
            <a:off x="716129" y="2814371"/>
            <a:ext cx="1568856" cy="1384995"/>
          </a:xfrm>
          <a:prstGeom prst="rect">
            <a:avLst/>
          </a:prstGeom>
          <a:noFill/>
        </p:spPr>
        <p:txBody>
          <a:bodyPr wrap="square">
            <a:spAutoFit/>
          </a:bodyPr>
          <a:lstStyle/>
          <a:p>
            <a:pPr marL="285750" indent="-285750">
              <a:buFont typeface="Arial" panose="020B0604020202020204" pitchFamily="34" charset="0"/>
              <a:buChar char="•"/>
            </a:pPr>
            <a:r>
              <a:rPr lang="es-CO" sz="1200" dirty="0">
                <a:latin typeface="Arial" panose="020B0604020202020204" pitchFamily="34" charset="0"/>
                <a:cs typeface="Arial" panose="020B0604020202020204" pitchFamily="34" charset="0"/>
              </a:rPr>
              <a:t>09</a:t>
            </a:r>
            <a:r>
              <a:rPr lang="es-CO" sz="1200" dirty="0">
                <a:solidFill>
                  <a:schemeClr val="tx1"/>
                </a:solidFill>
                <a:latin typeface="Arial" panose="020B0604020202020204" pitchFamily="34" charset="0"/>
                <a:cs typeface="Arial" panose="020B0604020202020204" pitchFamily="34" charset="0"/>
              </a:rPr>
              <a:t>.07.2024</a:t>
            </a:r>
          </a:p>
          <a:p>
            <a:pPr marL="285750" indent="-285750">
              <a:buFont typeface="Arial" panose="020B0604020202020204" pitchFamily="34" charset="0"/>
              <a:buChar char="•"/>
            </a:pPr>
            <a:r>
              <a:rPr lang="es-CO" sz="1200" dirty="0">
                <a:latin typeface="Arial" panose="020B0604020202020204" pitchFamily="34" charset="0"/>
                <a:cs typeface="Arial" panose="020B0604020202020204" pitchFamily="34" charset="0"/>
              </a:rPr>
              <a:t>11.07.2024</a:t>
            </a:r>
          </a:p>
          <a:p>
            <a:pPr marL="285750" indent="-285750">
              <a:buFont typeface="Arial" panose="020B0604020202020204" pitchFamily="34" charset="0"/>
              <a:buChar char="•"/>
            </a:pPr>
            <a:r>
              <a:rPr lang="es-CO" sz="1200" dirty="0">
                <a:latin typeface="Arial" panose="020B0604020202020204" pitchFamily="34" charset="0"/>
                <a:cs typeface="Arial" panose="020B0604020202020204" pitchFamily="34" charset="0"/>
              </a:rPr>
              <a:t>17.07.2024</a:t>
            </a:r>
          </a:p>
          <a:p>
            <a:pPr marL="285750" indent="-285750">
              <a:buFont typeface="Arial" panose="020B0604020202020204" pitchFamily="34" charset="0"/>
              <a:buChar char="•"/>
            </a:pPr>
            <a:r>
              <a:rPr lang="es-CO" sz="1200" dirty="0">
                <a:latin typeface="Arial" panose="020B0604020202020204" pitchFamily="34" charset="0"/>
                <a:cs typeface="Arial" panose="020B0604020202020204" pitchFamily="34" charset="0"/>
              </a:rPr>
              <a:t>22.07.2024</a:t>
            </a:r>
          </a:p>
          <a:p>
            <a:pPr marL="285750" indent="-285750">
              <a:buFont typeface="Arial" panose="020B0604020202020204" pitchFamily="34" charset="0"/>
              <a:buChar char="•"/>
            </a:pPr>
            <a:r>
              <a:rPr lang="es-CO" sz="1200" dirty="0">
                <a:latin typeface="Arial" panose="020B0604020202020204" pitchFamily="34" charset="0"/>
                <a:cs typeface="Arial" panose="020B0604020202020204" pitchFamily="34" charset="0"/>
              </a:rPr>
              <a:t>09.08.2024</a:t>
            </a:r>
          </a:p>
          <a:p>
            <a:pPr marL="285750" indent="-285750">
              <a:buFont typeface="Arial" panose="020B0604020202020204" pitchFamily="34" charset="0"/>
              <a:buChar char="•"/>
            </a:pPr>
            <a:r>
              <a:rPr lang="es-CO" sz="1200" dirty="0">
                <a:solidFill>
                  <a:schemeClr val="tx1"/>
                </a:solidFill>
                <a:latin typeface="Arial" panose="020B0604020202020204" pitchFamily="34" charset="0"/>
                <a:cs typeface="Arial" panose="020B0604020202020204" pitchFamily="34" charset="0"/>
              </a:rPr>
              <a:t>13.08.2024</a:t>
            </a:r>
          </a:p>
          <a:p>
            <a:pPr marL="285750" indent="-285750">
              <a:buFont typeface="Arial" panose="020B0604020202020204" pitchFamily="34" charset="0"/>
              <a:buChar char="•"/>
            </a:pPr>
            <a:r>
              <a:rPr lang="es-CO" sz="1200" dirty="0">
                <a:solidFill>
                  <a:schemeClr val="tx1"/>
                </a:solidFill>
                <a:latin typeface="Arial" panose="020B0604020202020204" pitchFamily="34" charset="0"/>
                <a:cs typeface="Arial" panose="020B0604020202020204" pitchFamily="34" charset="0"/>
              </a:rPr>
              <a:t>16.08.2024</a:t>
            </a:r>
          </a:p>
        </p:txBody>
      </p:sp>
      <p:sp>
        <p:nvSpPr>
          <p:cNvPr id="15" name="CuadroTexto 14">
            <a:extLst>
              <a:ext uri="{FF2B5EF4-FFF2-40B4-BE49-F238E27FC236}">
                <a16:creationId xmlns:a16="http://schemas.microsoft.com/office/drawing/2014/main" id="{E2B6497E-3428-ADD9-26C6-DC479A081872}"/>
              </a:ext>
            </a:extLst>
          </p:cNvPr>
          <p:cNvSpPr txBox="1"/>
          <p:nvPr/>
        </p:nvSpPr>
        <p:spPr>
          <a:xfrm>
            <a:off x="2252631" y="2842831"/>
            <a:ext cx="1568856" cy="1384995"/>
          </a:xfrm>
          <a:prstGeom prst="rect">
            <a:avLst/>
          </a:prstGeom>
          <a:noFill/>
        </p:spPr>
        <p:txBody>
          <a:bodyPr wrap="square">
            <a:spAutoFit/>
          </a:bodyPr>
          <a:lstStyle/>
          <a:p>
            <a:pPr marL="285750" indent="-285750">
              <a:buFont typeface="Arial" panose="020B0604020202020204" pitchFamily="34" charset="0"/>
              <a:buChar char="•"/>
            </a:pPr>
            <a:r>
              <a:rPr lang="es-CO" sz="1200" dirty="0">
                <a:latin typeface="Arial" panose="020B0604020202020204" pitchFamily="34" charset="0"/>
                <a:cs typeface="Arial" panose="020B0604020202020204" pitchFamily="34" charset="0"/>
              </a:rPr>
              <a:t>26.08.2024</a:t>
            </a:r>
          </a:p>
          <a:p>
            <a:pPr marL="285750" indent="-285750">
              <a:buFont typeface="Arial" panose="020B0604020202020204" pitchFamily="34" charset="0"/>
              <a:buChar char="•"/>
            </a:pPr>
            <a:r>
              <a:rPr lang="es-CO" sz="1200" dirty="0">
                <a:latin typeface="Arial" panose="020B0604020202020204" pitchFamily="34" charset="0"/>
                <a:cs typeface="Arial" panose="020B0604020202020204" pitchFamily="34" charset="0"/>
              </a:rPr>
              <a:t>02.09.2024</a:t>
            </a:r>
          </a:p>
          <a:p>
            <a:pPr marL="285750" indent="-285750">
              <a:buFont typeface="Arial" panose="020B0604020202020204" pitchFamily="34" charset="0"/>
              <a:buChar char="•"/>
            </a:pPr>
            <a:r>
              <a:rPr lang="es-CO" sz="1200" dirty="0">
                <a:solidFill>
                  <a:schemeClr val="tx1"/>
                </a:solidFill>
                <a:latin typeface="Arial" panose="020B0604020202020204" pitchFamily="34" charset="0"/>
                <a:cs typeface="Arial" panose="020B0604020202020204" pitchFamily="34" charset="0"/>
              </a:rPr>
              <a:t>04.09.2024</a:t>
            </a:r>
          </a:p>
          <a:p>
            <a:pPr marL="285750" indent="-285750">
              <a:buFont typeface="Arial" panose="020B0604020202020204" pitchFamily="34" charset="0"/>
              <a:buChar char="•"/>
            </a:pPr>
            <a:r>
              <a:rPr lang="es-CO" sz="1200" dirty="0">
                <a:latin typeface="Arial" panose="020B0604020202020204" pitchFamily="34" charset="0"/>
                <a:cs typeface="Arial" panose="020B0604020202020204" pitchFamily="34" charset="0"/>
              </a:rPr>
              <a:t>10.09.2024</a:t>
            </a:r>
          </a:p>
          <a:p>
            <a:pPr marL="285750" indent="-285750">
              <a:buFont typeface="Arial" panose="020B0604020202020204" pitchFamily="34" charset="0"/>
              <a:buChar char="•"/>
            </a:pPr>
            <a:r>
              <a:rPr lang="es-CO" sz="1200" dirty="0">
                <a:solidFill>
                  <a:schemeClr val="tx1"/>
                </a:solidFill>
                <a:latin typeface="Arial" panose="020B0604020202020204" pitchFamily="34" charset="0"/>
                <a:cs typeface="Arial" panose="020B0604020202020204" pitchFamily="34" charset="0"/>
              </a:rPr>
              <a:t>16.09.2024</a:t>
            </a:r>
          </a:p>
          <a:p>
            <a:pPr marL="285750" indent="-285750">
              <a:buFont typeface="Arial" panose="020B0604020202020204" pitchFamily="34" charset="0"/>
              <a:buChar char="•"/>
            </a:pPr>
            <a:r>
              <a:rPr lang="es-CO" sz="1200" dirty="0">
                <a:latin typeface="Arial" panose="020B0604020202020204" pitchFamily="34" charset="0"/>
                <a:cs typeface="Arial" panose="020B0604020202020204" pitchFamily="34" charset="0"/>
              </a:rPr>
              <a:t>18.09.2024</a:t>
            </a:r>
          </a:p>
          <a:p>
            <a:pPr marL="285750" indent="-285750">
              <a:buFont typeface="Arial" panose="020B0604020202020204" pitchFamily="34" charset="0"/>
              <a:buChar char="•"/>
            </a:pPr>
            <a:r>
              <a:rPr lang="es-CO" sz="1200" dirty="0">
                <a:solidFill>
                  <a:schemeClr val="tx1"/>
                </a:solidFill>
                <a:latin typeface="Arial" panose="020B0604020202020204" pitchFamily="34" charset="0"/>
                <a:cs typeface="Arial" panose="020B0604020202020204" pitchFamily="34" charset="0"/>
              </a:rPr>
              <a:t>30</a:t>
            </a:r>
            <a:r>
              <a:rPr lang="es-CO" sz="1200" dirty="0">
                <a:latin typeface="Arial" panose="020B0604020202020204" pitchFamily="34" charset="0"/>
                <a:cs typeface="Arial" panose="020B0604020202020204" pitchFamily="34" charset="0"/>
              </a:rPr>
              <a:t>.09.2023</a:t>
            </a:r>
            <a:endParaRPr lang="es-CO"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0612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42" presetClass="exit" presetSubtype="0" fill="hold" grpId="1" nodeType="withEffect" nodePh="1">
                                  <p:stCondLst>
                                    <p:cond delay="0"/>
                                  </p:stCondLst>
                                  <p:endCondLst>
                                    <p:cond evt="begin" delay="0">
                                      <p:tn val="10"/>
                                    </p:cond>
                                  </p:endCondLst>
                                  <p:childTnLst>
                                    <p:animEffect transition="out" filter="fade">
                                      <p:cBhvr>
                                        <p:cTn id="11" dur="250"/>
                                        <p:tgtEl>
                                          <p:spTgt spid="18"/>
                                        </p:tgtEl>
                                      </p:cBhvr>
                                    </p:animEffect>
                                    <p:anim calcmode="lin" valueType="num">
                                      <p:cBhvr>
                                        <p:cTn id="12" dur="250"/>
                                        <p:tgtEl>
                                          <p:spTgt spid="18"/>
                                        </p:tgtEl>
                                        <p:attrNameLst>
                                          <p:attrName>ppt_x</p:attrName>
                                        </p:attrNameLst>
                                      </p:cBhvr>
                                      <p:tavLst>
                                        <p:tav tm="0">
                                          <p:val>
                                            <p:strVal val="ppt_x"/>
                                          </p:val>
                                        </p:tav>
                                        <p:tav tm="100000">
                                          <p:val>
                                            <p:strVal val="ppt_x"/>
                                          </p:val>
                                        </p:tav>
                                      </p:tavLst>
                                    </p:anim>
                                    <p:anim calcmode="lin" valueType="num">
                                      <p:cBhvr>
                                        <p:cTn id="13" dur="250"/>
                                        <p:tgtEl>
                                          <p:spTgt spid="18"/>
                                        </p:tgtEl>
                                        <p:attrNameLst>
                                          <p:attrName>ppt_y</p:attrName>
                                        </p:attrNameLst>
                                      </p:cBhvr>
                                      <p:tavLst>
                                        <p:tav tm="0">
                                          <p:val>
                                            <p:strVal val="ppt_y"/>
                                          </p:val>
                                        </p:tav>
                                        <p:tav tm="100000">
                                          <p:val>
                                            <p:strVal val="ppt_y+.1"/>
                                          </p:val>
                                        </p:tav>
                                      </p:tavLst>
                                    </p:anim>
                                    <p:set>
                                      <p:cBhvr>
                                        <p:cTn id="14" dur="1" fill="hold">
                                          <p:stCondLst>
                                            <p:cond delay="24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6DFD4F62-27A7-46CA-4BBE-C460ED630414}"/>
              </a:ext>
            </a:extLst>
          </p:cNvPr>
          <p:cNvSpPr txBox="1"/>
          <p:nvPr/>
        </p:nvSpPr>
        <p:spPr>
          <a:xfrm>
            <a:off x="4798951" y="1959591"/>
            <a:ext cx="6439638"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Temas tratados</a:t>
            </a:r>
          </a:p>
          <a:p>
            <a:pPr algn="ctr"/>
            <a:endParaRPr lang="es-ES_tradnl" sz="500" b="1">
              <a:solidFill>
                <a:schemeClr val="bg1"/>
              </a:solidFill>
              <a:latin typeface="Arial"/>
              <a:cs typeface="Arial"/>
            </a:endParaRPr>
          </a:p>
        </p:txBody>
      </p:sp>
      <p:sp>
        <p:nvSpPr>
          <p:cNvPr id="18" name="Temas 3">
            <a:extLst>
              <a:ext uri="{FF2B5EF4-FFF2-40B4-BE49-F238E27FC236}">
                <a16:creationId xmlns:a16="http://schemas.microsoft.com/office/drawing/2014/main" id="{2DEDD8C7-BCE8-2C1B-E2B3-C10CF6B9C04C}"/>
              </a:ext>
            </a:extLst>
          </p:cNvPr>
          <p:cNvSpPr/>
          <p:nvPr/>
        </p:nvSpPr>
        <p:spPr>
          <a:xfrm>
            <a:off x="7574281" y="3986172"/>
            <a:ext cx="3654273" cy="3306168"/>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algn="just" fontAlgn="base"/>
            <a:endParaRPr lang="es-CO" sz="950" b="1">
              <a:latin typeface="Century Gothic"/>
            </a:endParaRPr>
          </a:p>
        </p:txBody>
      </p:sp>
      <p:sp>
        <p:nvSpPr>
          <p:cNvPr id="20" name="Fecha 1">
            <a:extLst>
              <a:ext uri="{FF2B5EF4-FFF2-40B4-BE49-F238E27FC236}">
                <a16:creationId xmlns:a16="http://schemas.microsoft.com/office/drawing/2014/main" id="{486652B0-437A-DA22-5D39-1BB2C2967C8E}"/>
              </a:ext>
            </a:extLst>
          </p:cNvPr>
          <p:cNvSpPr/>
          <p:nvPr/>
        </p:nvSpPr>
        <p:spPr>
          <a:xfrm>
            <a:off x="445464" y="3428729"/>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632476" y="2385009"/>
            <a:ext cx="3208570" cy="1763168"/>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60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920270"/>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a:solidFill>
                  <a:schemeClr val="bg1"/>
                </a:solidFill>
                <a:latin typeface="Arial"/>
                <a:cs typeface="Arial"/>
              </a:rPr>
              <a:t>Sesiones de </a:t>
            </a:r>
          </a:p>
          <a:p>
            <a:pPr algn="ctr"/>
            <a:r>
              <a:rPr lang="es-ES_tradnl" b="1">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4399621" y="2482811"/>
            <a:ext cx="7335555" cy="3838460"/>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marL="171450" indent="-171450" algn="just">
              <a:buFont typeface="Arial" panose="020B0604020202020204" pitchFamily="34" charset="0"/>
              <a:buChar char="•"/>
            </a:pPr>
            <a:r>
              <a:rPr lang="es-CO" sz="1200" b="1" dirty="0">
                <a:latin typeface="Arial"/>
                <a:cs typeface="Arial"/>
              </a:rPr>
              <a:t>15 </a:t>
            </a:r>
            <a:r>
              <a:rPr lang="es-CO" sz="1200" b="1" dirty="0" err="1">
                <a:latin typeface="Arial"/>
                <a:cs typeface="Arial"/>
              </a:rPr>
              <a:t>ago</a:t>
            </a:r>
            <a:r>
              <a:rPr lang="es-CO" sz="1200" b="1" dirty="0">
                <a:latin typeface="Arial"/>
                <a:cs typeface="Arial"/>
              </a:rPr>
              <a:t>:</a:t>
            </a:r>
            <a:r>
              <a:rPr lang="es-CO" sz="1200" dirty="0">
                <a:latin typeface="Arial"/>
                <a:cs typeface="Arial"/>
              </a:rPr>
              <a:t> </a:t>
            </a:r>
            <a:r>
              <a:rPr lang="es-MX" sz="1200" dirty="0">
                <a:latin typeface="Arial"/>
                <a:cs typeface="Arial"/>
              </a:rPr>
              <a:t>Sistemática Comunicaciones Segmento: Envío piezas Semana </a:t>
            </a:r>
            <a:r>
              <a:rPr lang="es-MX" sz="1200" dirty="0" err="1">
                <a:latin typeface="Arial"/>
                <a:cs typeface="Arial"/>
              </a:rPr>
              <a:t>Sevivir</a:t>
            </a:r>
            <a:r>
              <a:rPr lang="es-MX" sz="1200" dirty="0">
                <a:latin typeface="Arial"/>
                <a:cs typeface="Arial"/>
              </a:rPr>
              <a:t> a ODC, ODL y Ocensa por parte de Cenit. ODL, Ocensa, ODC – C.</a:t>
            </a:r>
          </a:p>
          <a:p>
            <a:pPr marL="171450" indent="-171450" algn="just">
              <a:buFont typeface="Arial" panose="020B0604020202020204" pitchFamily="34" charset="0"/>
              <a:buChar char="•"/>
            </a:pPr>
            <a:r>
              <a:rPr lang="es-MX" sz="1200" b="1" dirty="0">
                <a:latin typeface="Arial"/>
                <a:cs typeface="Arial"/>
              </a:rPr>
              <a:t>16 </a:t>
            </a:r>
            <a:r>
              <a:rPr lang="es-MX" sz="1200" b="1" err="1">
                <a:latin typeface="Arial"/>
                <a:cs typeface="Arial"/>
              </a:rPr>
              <a:t>ago</a:t>
            </a:r>
            <a:r>
              <a:rPr lang="es-MX" sz="1200" b="1" dirty="0">
                <a:latin typeface="Arial"/>
                <a:cs typeface="Arial"/>
              </a:rPr>
              <a:t>:</a:t>
            </a:r>
            <a:r>
              <a:rPr lang="es-MX" sz="1200" dirty="0">
                <a:latin typeface="Arial"/>
                <a:cs typeface="Arial"/>
              </a:rPr>
              <a:t> Reunión de Alineación y Relacionamiento de segmento, macroprocesos Talento Humano y Excelencia empresarial, Ruta de Agilidad y Excelencia Cenit y Sistema gestión Organizacional Oficinas de Valor Ocensa.</a:t>
            </a:r>
          </a:p>
          <a:p>
            <a:pPr marL="171450" indent="-171450" algn="just">
              <a:buFont typeface="Arial" panose="020B0604020202020204" pitchFamily="34" charset="0"/>
              <a:buChar char="•"/>
            </a:pPr>
            <a:r>
              <a:rPr lang="es-MX" sz="1200" b="1" dirty="0">
                <a:latin typeface="Arial"/>
                <a:cs typeface="Arial"/>
              </a:rPr>
              <a:t>21 </a:t>
            </a:r>
            <a:r>
              <a:rPr lang="es-MX" sz="1200" b="1" err="1">
                <a:latin typeface="Arial"/>
                <a:cs typeface="Arial"/>
              </a:rPr>
              <a:t>ago</a:t>
            </a:r>
            <a:r>
              <a:rPr lang="es-MX" sz="1200" b="1" dirty="0">
                <a:latin typeface="Arial"/>
                <a:cs typeface="Arial"/>
              </a:rPr>
              <a:t>: </a:t>
            </a:r>
            <a:r>
              <a:rPr lang="es-MX" sz="1200" dirty="0">
                <a:latin typeface="Arial"/>
                <a:cs typeface="Arial"/>
              </a:rPr>
              <a:t>Referenciamiento Modelo de Procesos Ocensa – PO.</a:t>
            </a:r>
          </a:p>
          <a:p>
            <a:pPr marL="171450" indent="-171450" algn="just">
              <a:buFont typeface="Arial" panose="020B0604020202020204" pitchFamily="34" charset="0"/>
              <a:buChar char="•"/>
            </a:pPr>
            <a:r>
              <a:rPr lang="es-MX" sz="1200" b="1" dirty="0">
                <a:latin typeface="Arial"/>
                <a:cs typeface="Arial"/>
              </a:rPr>
              <a:t>28-30 </a:t>
            </a:r>
            <a:r>
              <a:rPr lang="es-MX" sz="1200" b="1" err="1">
                <a:latin typeface="Arial"/>
                <a:cs typeface="Arial"/>
              </a:rPr>
              <a:t>ago</a:t>
            </a:r>
            <a:r>
              <a:rPr lang="es-MX" sz="1200" b="1" dirty="0">
                <a:latin typeface="Arial"/>
                <a:cs typeface="Arial"/>
              </a:rPr>
              <a:t>:</a:t>
            </a:r>
            <a:r>
              <a:rPr lang="es-MX" sz="1200" dirty="0">
                <a:latin typeface="Arial"/>
                <a:cs typeface="Arial"/>
              </a:rPr>
              <a:t> </a:t>
            </a:r>
            <a:r>
              <a:rPr lang="es-MX" sz="1200" err="1">
                <a:latin typeface="Arial"/>
                <a:cs typeface="Arial"/>
              </a:rPr>
              <a:t>Acipet</a:t>
            </a:r>
            <a:r>
              <a:rPr lang="es-MX" sz="1200" dirty="0">
                <a:latin typeface="Arial"/>
                <a:cs typeface="Arial"/>
              </a:rPr>
              <a:t>, participan como panelistas Sergio Moreno, VP Digital de Cenit; Natalia de La Calle, Presidenta de ODC; Ximena Torres, Jefa de Gestión de Activos de ODC; María Lucía Mogollón, Especialista Sostenibilidad de ODL, ponencia; Luisa Natalia Monroy, Profesional Sostenibilidad ODL, ponencia. ODL, Ocensa, ODC – C.</a:t>
            </a:r>
          </a:p>
          <a:p>
            <a:pPr marL="171450" indent="-171450" algn="just">
              <a:buFont typeface="Arial" panose="020B0604020202020204" pitchFamily="34" charset="0"/>
              <a:buChar char="•"/>
            </a:pPr>
            <a:r>
              <a:rPr lang="es-MX" sz="1200" b="1" dirty="0">
                <a:latin typeface="Arial"/>
                <a:cs typeface="Arial"/>
              </a:rPr>
              <a:t>29 </a:t>
            </a:r>
            <a:r>
              <a:rPr lang="es-MX" sz="1200" b="1" err="1">
                <a:latin typeface="Arial"/>
                <a:cs typeface="Arial"/>
              </a:rPr>
              <a:t>ago</a:t>
            </a:r>
            <a:r>
              <a:rPr lang="es-MX" sz="1200" b="1" dirty="0">
                <a:latin typeface="Arial"/>
                <a:cs typeface="Arial"/>
              </a:rPr>
              <a:t>: </a:t>
            </a:r>
            <a:r>
              <a:rPr lang="es-MX" sz="1200" dirty="0">
                <a:latin typeface="Arial"/>
                <a:cs typeface="Arial"/>
              </a:rPr>
              <a:t>Sistemática Comunicaciones Segmento: piezas y planeación Semana </a:t>
            </a:r>
            <a:r>
              <a:rPr lang="es-MX" sz="1200" err="1">
                <a:latin typeface="Arial"/>
                <a:cs typeface="Arial"/>
              </a:rPr>
              <a:t>Sevivir</a:t>
            </a:r>
            <a:r>
              <a:rPr lang="es-MX" sz="1200" dirty="0">
                <a:latin typeface="Arial"/>
                <a:cs typeface="Arial"/>
              </a:rPr>
              <a:t>, refuerzo acciones de posicionamiento periódico de segmento y Stand </a:t>
            </a:r>
            <a:r>
              <a:rPr lang="es-MX" sz="1200" err="1">
                <a:latin typeface="Arial"/>
                <a:cs typeface="Arial"/>
              </a:rPr>
              <a:t>CTINaval</a:t>
            </a:r>
            <a:r>
              <a:rPr lang="es-MX" sz="1200" dirty="0">
                <a:latin typeface="Arial"/>
                <a:cs typeface="Arial"/>
              </a:rPr>
              <a:t> 2024 realizado por Ocensa. Visita Ecopetrol a Coveñas, con segmento. ODL, Ocensa, ODC – C.</a:t>
            </a:r>
          </a:p>
          <a:p>
            <a:pPr marL="171450" indent="-171450" algn="just">
              <a:buFont typeface="Arial" panose="020B0604020202020204" pitchFamily="34" charset="0"/>
              <a:buChar char="•"/>
            </a:pPr>
            <a:r>
              <a:rPr lang="es-MX" sz="1200" b="1" dirty="0">
                <a:latin typeface="Arial"/>
                <a:cs typeface="Arial"/>
              </a:rPr>
              <a:t>12 </a:t>
            </a:r>
            <a:r>
              <a:rPr lang="es-MX" sz="1200" b="1" err="1">
                <a:latin typeface="Arial"/>
                <a:cs typeface="Arial"/>
              </a:rPr>
              <a:t>sep</a:t>
            </a:r>
            <a:r>
              <a:rPr lang="es-MX" sz="1200" b="1" dirty="0">
                <a:latin typeface="Arial"/>
                <a:cs typeface="Arial"/>
              </a:rPr>
              <a:t>: </a:t>
            </a:r>
            <a:r>
              <a:rPr lang="es-MX" sz="1200" dirty="0">
                <a:latin typeface="Arial"/>
                <a:cs typeface="Arial"/>
              </a:rPr>
              <a:t>Sistemática Comunicaciones Segmento: Ocensa finalista en los IPC para el Global Pipeline </a:t>
            </a:r>
            <a:r>
              <a:rPr lang="es-MX" sz="1200" err="1">
                <a:latin typeface="Arial"/>
                <a:cs typeface="Arial"/>
              </a:rPr>
              <a:t>Award</a:t>
            </a:r>
            <a:r>
              <a:rPr lang="es-MX" sz="1200" dirty="0">
                <a:latin typeface="Arial"/>
                <a:cs typeface="Arial"/>
              </a:rPr>
              <a:t>, gestión patrocinio bajo lineamientos de austeridad para la Cumbre y ODC gana en los premios de la Fundación Bolívar-Davivienda por “tambores al barrio”. ODL, Ocensa, ODC – C.</a:t>
            </a:r>
          </a:p>
          <a:p>
            <a:pPr marL="171450" indent="-171450" algn="just">
              <a:buFont typeface="Arial" panose="020B0604020202020204" pitchFamily="34" charset="0"/>
              <a:buChar char="•"/>
            </a:pPr>
            <a:r>
              <a:rPr lang="es-MX" sz="1200" b="1" dirty="0">
                <a:latin typeface="Arial"/>
                <a:cs typeface="Arial"/>
              </a:rPr>
              <a:t>27 </a:t>
            </a:r>
            <a:r>
              <a:rPr lang="es-MX" sz="1200" b="1" err="1">
                <a:latin typeface="Arial"/>
                <a:cs typeface="Arial"/>
              </a:rPr>
              <a:t>sep</a:t>
            </a:r>
            <a:r>
              <a:rPr lang="es-MX" sz="1200" b="1" dirty="0">
                <a:latin typeface="Arial"/>
                <a:cs typeface="Arial"/>
              </a:rPr>
              <a:t>: </a:t>
            </a:r>
            <a:r>
              <a:rPr lang="es-MX" sz="1200" dirty="0">
                <a:latin typeface="Arial"/>
                <a:cs typeface="Arial"/>
              </a:rPr>
              <a:t>Pruebas de automatización de reporte de planta. Ocensa - PO.</a:t>
            </a:r>
          </a:p>
          <a:p>
            <a:pPr marL="171450" indent="-171450" algn="just">
              <a:buFont typeface="Arial" panose="020B0604020202020204" pitchFamily="34" charset="0"/>
              <a:buChar char="•"/>
            </a:pPr>
            <a:r>
              <a:rPr lang="es-MX" sz="1200" b="1" dirty="0">
                <a:latin typeface="Arial"/>
                <a:cs typeface="Arial"/>
              </a:rPr>
              <a:t>30 </a:t>
            </a:r>
            <a:r>
              <a:rPr lang="es-MX" sz="1200" b="1" dirty="0" err="1">
                <a:latin typeface="Arial"/>
                <a:cs typeface="Arial"/>
              </a:rPr>
              <a:t>sep</a:t>
            </a:r>
            <a:r>
              <a:rPr lang="es-MX" sz="1200" b="1" dirty="0">
                <a:latin typeface="Arial"/>
                <a:cs typeface="Arial"/>
              </a:rPr>
              <a:t>:</a:t>
            </a:r>
            <a:r>
              <a:rPr lang="es-MX" sz="1200" dirty="0">
                <a:latin typeface="Arial"/>
                <a:cs typeface="Arial"/>
              </a:rPr>
              <a:t> Referenciamiento Gestión Ambiental, Ocensa – PO.</a:t>
            </a:r>
          </a:p>
        </p:txBody>
      </p:sp>
      <p:sp>
        <p:nvSpPr>
          <p:cNvPr id="8" name="Elipse 7">
            <a:extLst>
              <a:ext uri="{FF2B5EF4-FFF2-40B4-BE49-F238E27FC236}">
                <a16:creationId xmlns:a16="http://schemas.microsoft.com/office/drawing/2014/main" id="{1B1E84FA-A1C6-6FA7-428F-09B41CE745D7}"/>
              </a:ext>
            </a:extLst>
          </p:cNvPr>
          <p:cNvSpPr/>
          <p:nvPr/>
        </p:nvSpPr>
        <p:spPr>
          <a:xfrm>
            <a:off x="464752" y="1868067"/>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1">
                    <a:lumMod val="50000"/>
                  </a:schemeClr>
                </a:solidFill>
                <a:latin typeface="Arial"/>
                <a:cs typeface="Arial"/>
              </a:rPr>
              <a:t>28</a:t>
            </a:r>
          </a:p>
        </p:txBody>
      </p:sp>
      <p:sp>
        <p:nvSpPr>
          <p:cNvPr id="9" name="Botón 1 fechas">
            <a:extLst>
              <a:ext uri="{FF2B5EF4-FFF2-40B4-BE49-F238E27FC236}">
                <a16:creationId xmlns:a16="http://schemas.microsoft.com/office/drawing/2014/main" id="{0AB04B62-EECE-9987-F424-1049BAD885DE}"/>
              </a:ext>
            </a:extLst>
          </p:cNvPr>
          <p:cNvSpPr/>
          <p:nvPr/>
        </p:nvSpPr>
        <p:spPr>
          <a:xfrm>
            <a:off x="632476" y="4641577"/>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CO" sz="1600" dirty="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43887" y="4390016"/>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Participantes</a:t>
            </a:r>
          </a:p>
          <a:p>
            <a:pPr algn="ctr"/>
            <a:endParaRPr lang="es-ES_tradnl" sz="500" b="1">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45193" y="4271553"/>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1">
                    <a:lumMod val="75000"/>
                  </a:schemeClr>
                </a:solidFill>
                <a:latin typeface="Arial"/>
                <a:cs typeface="Arial"/>
              </a:rPr>
              <a:t>26</a:t>
            </a: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4238" y="4390016"/>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2000505"/>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81" y="6130167"/>
            <a:ext cx="986189" cy="273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uplos - Soluciones integrales de compra">
            <a:extLst>
              <a:ext uri="{FF2B5EF4-FFF2-40B4-BE49-F238E27FC236}">
                <a16:creationId xmlns:a16="http://schemas.microsoft.com/office/drawing/2014/main" id="{60BE7834-BD92-E8FD-9FCF-CE7E2BE5EA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26" t="20173" r="52416" b="16895"/>
          <a:stretch/>
        </p:blipFill>
        <p:spPr bwMode="auto">
          <a:xfrm>
            <a:off x="2679939" y="5498747"/>
            <a:ext cx="868540" cy="439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499" b="13457"/>
          <a:stretch/>
        </p:blipFill>
        <p:spPr bwMode="auto">
          <a:xfrm>
            <a:off x="856669" y="5557880"/>
            <a:ext cx="1020363" cy="520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10"/>
          <a:srcRect l="10114" t="22231" r="11141" b="18252"/>
          <a:stretch/>
        </p:blipFill>
        <p:spPr>
          <a:xfrm>
            <a:off x="2759231" y="5888297"/>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30373" y="4977500"/>
            <a:ext cx="2656903" cy="923330"/>
          </a:xfrm>
          <a:prstGeom prst="rect">
            <a:avLst/>
          </a:prstGeom>
          <a:noFill/>
        </p:spPr>
        <p:txBody>
          <a:bodyPr wrap="square" lIns="91440" tIns="45720" rIns="91440" bIns="45720" rtlCol="0" anchor="t">
            <a:spAutoFit/>
          </a:bodyPr>
          <a:lstStyle/>
          <a:p>
            <a:pPr algn="ctr"/>
            <a:r>
              <a:rPr lang="es-ES" sz="1800" b="1" dirty="0">
                <a:solidFill>
                  <a:schemeClr val="accent1">
                    <a:lumMod val="50000"/>
                  </a:schemeClr>
                </a:solidFill>
                <a:latin typeface="Arial"/>
                <a:cs typeface="Arial"/>
              </a:rPr>
              <a:t>De las compañías del MID</a:t>
            </a:r>
          </a:p>
          <a:p>
            <a:pPr algn="ctr"/>
            <a:endParaRPr lang="es-CO" dirty="0"/>
          </a:p>
        </p:txBody>
      </p:sp>
      <p:sp>
        <p:nvSpPr>
          <p:cNvPr id="33" name="CuadroTexto 32">
            <a:extLst>
              <a:ext uri="{FF2B5EF4-FFF2-40B4-BE49-F238E27FC236}">
                <a16:creationId xmlns:a16="http://schemas.microsoft.com/office/drawing/2014/main" id="{7A64C8AF-576E-6859-E694-25AD5C4CDBE1}"/>
              </a:ext>
            </a:extLst>
          </p:cNvPr>
          <p:cNvSpPr txBox="1"/>
          <p:nvPr/>
        </p:nvSpPr>
        <p:spPr>
          <a:xfrm>
            <a:off x="631716" y="2901557"/>
            <a:ext cx="1568856" cy="118494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s-CO" sz="1200" dirty="0">
                <a:latin typeface="Arial"/>
                <a:cs typeface="Arial"/>
              </a:rPr>
              <a:t>15.08.2024</a:t>
            </a:r>
          </a:p>
          <a:p>
            <a:pPr marL="285750" indent="-285750">
              <a:buFont typeface="Arial" panose="020B0604020202020204" pitchFamily="34" charset="0"/>
              <a:buChar char="•"/>
            </a:pPr>
            <a:r>
              <a:rPr lang="es-CO" sz="1200" dirty="0">
                <a:latin typeface="Arial"/>
                <a:cs typeface="Arial"/>
              </a:rPr>
              <a:t>16.08.2024</a:t>
            </a:r>
            <a:endParaRPr lang="es-CO" sz="1200" dirty="0">
              <a:solidFill>
                <a:schemeClr val="tx1"/>
              </a:solidFill>
              <a:latin typeface="Arial"/>
              <a:cs typeface="Arial"/>
            </a:endParaRPr>
          </a:p>
          <a:p>
            <a:pPr marL="285750" indent="-285750">
              <a:buFont typeface="Arial" panose="020B0604020202020204" pitchFamily="34" charset="0"/>
              <a:buChar char="•"/>
            </a:pPr>
            <a:r>
              <a:rPr lang="es-CO" sz="1200" dirty="0">
                <a:latin typeface="Arial"/>
                <a:cs typeface="Arial"/>
              </a:rPr>
              <a:t>21.08.2024</a:t>
            </a:r>
            <a:endParaRPr lang="es-CO" sz="1200" dirty="0">
              <a:solidFill>
                <a:schemeClr val="tx1"/>
              </a:solidFill>
              <a:latin typeface="Arial"/>
              <a:cs typeface="Arial"/>
            </a:endParaRPr>
          </a:p>
          <a:p>
            <a:pPr marL="285750" indent="-285750">
              <a:buFont typeface="Arial" panose="020B0604020202020204" pitchFamily="34" charset="0"/>
              <a:buChar char="•"/>
            </a:pPr>
            <a:r>
              <a:rPr lang="es-CO" sz="1200" dirty="0">
                <a:latin typeface="Arial"/>
                <a:cs typeface="Arial"/>
              </a:rPr>
              <a:t>28.08.2024</a:t>
            </a:r>
          </a:p>
          <a:p>
            <a:pPr marL="285750" indent="-285750">
              <a:buFont typeface="Arial" panose="020B0604020202020204" pitchFamily="34" charset="0"/>
              <a:buChar char="•"/>
            </a:pPr>
            <a:r>
              <a:rPr lang="es-CO" sz="1200" dirty="0">
                <a:latin typeface="Arial"/>
                <a:cs typeface="Arial"/>
              </a:rPr>
              <a:t>29.08.2024</a:t>
            </a:r>
          </a:p>
          <a:p>
            <a:pPr marL="285750" indent="-285750">
              <a:buFont typeface="Arial" panose="020B0604020202020204" pitchFamily="34" charset="0"/>
              <a:buChar char="•"/>
            </a:pPr>
            <a:endParaRPr lang="es-CO" sz="1100" dirty="0">
              <a:latin typeface="Arial" panose="020B0604020202020204" pitchFamily="34" charset="0"/>
              <a:cs typeface="Arial" panose="020B0604020202020204" pitchFamily="34" charset="0"/>
            </a:endParaRPr>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2578286"/>
            <a:ext cx="1771109" cy="369332"/>
          </a:xfrm>
          <a:prstGeom prst="rect">
            <a:avLst/>
          </a:prstGeom>
          <a:noFill/>
        </p:spPr>
        <p:txBody>
          <a:bodyPr wrap="square" lIns="91440" tIns="45720" rIns="91440" bIns="45720" rtlCol="0" anchor="t">
            <a:spAutoFit/>
          </a:bodyPr>
          <a:lstStyle/>
          <a:p>
            <a:r>
              <a:rPr lang="es-CO" b="1">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80668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5">
                    <a:lumMod val="50000"/>
                  </a:schemeClr>
                </a:solidFill>
                <a:latin typeface="Arial" panose="020B0604020202020204" pitchFamily="34" charset="0"/>
                <a:cs typeface="Arial" panose="020B0604020202020204" pitchFamily="34" charset="0"/>
              </a:rPr>
              <a:t>8</a:t>
            </a: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00759" y="1937553"/>
            <a:ext cx="523221" cy="523221"/>
          </a:xfrm>
          <a:prstGeom prst="rect">
            <a:avLst/>
          </a:prstGeom>
        </p:spPr>
      </p:pic>
      <p:sp>
        <p:nvSpPr>
          <p:cNvPr id="2" name="Rectángulo: esquinas redondeadas 1">
            <a:extLst>
              <a:ext uri="{FF2B5EF4-FFF2-40B4-BE49-F238E27FC236}">
                <a16:creationId xmlns:a16="http://schemas.microsoft.com/office/drawing/2014/main" id="{96E2F0EA-DA64-55DC-18B5-44B8C5797B34}"/>
              </a:ext>
            </a:extLst>
          </p:cNvPr>
          <p:cNvSpPr/>
          <p:nvPr/>
        </p:nvSpPr>
        <p:spPr>
          <a:xfrm>
            <a:off x="418995" y="1073163"/>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MX" sz="1600" dirty="0">
                <a:solidFill>
                  <a:srgbClr val="0D0D0D"/>
                </a:solidFill>
                <a:latin typeface="Arial"/>
                <a:cs typeface="Arial"/>
              </a:rPr>
              <a:t>Talento Humano y Excelencia Empresarial</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2" name="CuadroTexto 11">
            <a:extLst>
              <a:ext uri="{FF2B5EF4-FFF2-40B4-BE49-F238E27FC236}">
                <a16:creationId xmlns:a16="http://schemas.microsoft.com/office/drawing/2014/main" id="{172986D4-EABC-3563-8EA3-E60FE8784F34}"/>
              </a:ext>
            </a:extLst>
          </p:cNvPr>
          <p:cNvSpPr txBox="1"/>
          <p:nvPr/>
        </p:nvSpPr>
        <p:spPr>
          <a:xfrm>
            <a:off x="387203" y="85662"/>
            <a:ext cx="10688445" cy="769441"/>
          </a:xfrm>
          <a:prstGeom prst="rect">
            <a:avLst/>
          </a:prstGeom>
          <a:noFill/>
        </p:spPr>
        <p:txBody>
          <a:bodyPr wrap="squar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fontAlgn="base"/>
            <a:r>
              <a:rPr lang="es-ES" sz="2000" b="1" i="0" u="none" strike="noStrike" dirty="0">
                <a:solidFill>
                  <a:schemeClr val="bg1">
                    <a:lumMod val="50000"/>
                  </a:schemeClr>
                </a:solidFill>
                <a:effectLst/>
                <a:latin typeface="Arial"/>
                <a:cs typeface="Arial"/>
              </a:rPr>
              <a:t>Macroproceso </a:t>
            </a:r>
            <a:r>
              <a:rPr lang="es-ES" sz="2000" b="1" dirty="0">
                <a:solidFill>
                  <a:schemeClr val="bg1">
                    <a:lumMod val="50000"/>
                  </a:schemeClr>
                </a:solidFill>
                <a:latin typeface="Arial"/>
                <a:cs typeface="Arial"/>
              </a:rPr>
              <a:t>de </a:t>
            </a:r>
            <a:r>
              <a:rPr lang="es-MX" sz="2000" b="1" dirty="0">
                <a:solidFill>
                  <a:schemeClr val="bg1">
                    <a:lumMod val="50000"/>
                  </a:schemeClr>
                </a:solidFill>
                <a:latin typeface="Arial"/>
                <a:cs typeface="Arial"/>
              </a:rPr>
              <a:t>Talento Humano y Excelencia Empresarial</a:t>
            </a:r>
          </a:p>
        </p:txBody>
      </p:sp>
      <p:sp>
        <p:nvSpPr>
          <p:cNvPr id="7" name="CuadroTexto 6">
            <a:extLst>
              <a:ext uri="{FF2B5EF4-FFF2-40B4-BE49-F238E27FC236}">
                <a16:creationId xmlns:a16="http://schemas.microsoft.com/office/drawing/2014/main" id="{94FDB25E-BD9E-78E6-D3D0-FE3DA1182D68}"/>
              </a:ext>
            </a:extLst>
          </p:cNvPr>
          <p:cNvSpPr txBox="1"/>
          <p:nvPr/>
        </p:nvSpPr>
        <p:spPr>
          <a:xfrm>
            <a:off x="4399622" y="6560131"/>
            <a:ext cx="4952608" cy="230832"/>
          </a:xfrm>
          <a:prstGeom prst="rect">
            <a:avLst/>
          </a:prstGeom>
          <a:solidFill>
            <a:schemeClr val="accent1">
              <a:lumMod val="20000"/>
              <a:lumOff val="80000"/>
            </a:schemeClr>
          </a:solidFill>
          <a:ln>
            <a:noFill/>
          </a:ln>
        </p:spPr>
        <p:txBody>
          <a:bodyPr wrap="square" rtlCol="0">
            <a:spAutoFit/>
          </a:bodyPr>
          <a:lstStyle/>
          <a:p>
            <a:r>
              <a:rPr lang="es-CO" sz="900" b="1" dirty="0">
                <a:solidFill>
                  <a:srgbClr val="002060"/>
                </a:solidFill>
                <a:latin typeface="Arial" panose="020B0604020202020204" pitchFamily="34" charset="0"/>
                <a:cs typeface="Arial" panose="020B0604020202020204" pitchFamily="34" charset="0"/>
              </a:rPr>
              <a:t>C</a:t>
            </a:r>
            <a:r>
              <a:rPr lang="es-CO" sz="900" dirty="0">
                <a:solidFill>
                  <a:srgbClr val="002060"/>
                </a:solidFill>
                <a:latin typeface="Arial" panose="020B0604020202020204" pitchFamily="34" charset="0"/>
                <a:cs typeface="Arial" panose="020B0604020202020204" pitchFamily="34" charset="0"/>
              </a:rPr>
              <a:t>: Comunicaciones; </a:t>
            </a:r>
            <a:r>
              <a:rPr lang="es-CO" sz="900" b="1" dirty="0">
                <a:solidFill>
                  <a:srgbClr val="002060"/>
                </a:solidFill>
                <a:latin typeface="Arial" panose="020B0604020202020204" pitchFamily="34" charset="0"/>
                <a:cs typeface="Arial" panose="020B0604020202020204" pitchFamily="34" charset="0"/>
              </a:rPr>
              <a:t>TD:</a:t>
            </a:r>
            <a:r>
              <a:rPr lang="es-CO" sz="900" dirty="0">
                <a:solidFill>
                  <a:srgbClr val="002060"/>
                </a:solidFill>
                <a:latin typeface="Arial" panose="020B0604020202020204" pitchFamily="34" charset="0"/>
                <a:cs typeface="Arial" panose="020B0604020202020204" pitchFamily="34" charset="0"/>
              </a:rPr>
              <a:t> Desarrollo, Talento y Diversidad; </a:t>
            </a:r>
            <a:r>
              <a:rPr lang="es-CO" sz="900" b="1" dirty="0">
                <a:solidFill>
                  <a:srgbClr val="002060"/>
                </a:solidFill>
                <a:latin typeface="Arial" panose="020B0604020202020204" pitchFamily="34" charset="0"/>
                <a:cs typeface="Arial" panose="020B0604020202020204" pitchFamily="34" charset="0"/>
              </a:rPr>
              <a:t>PO</a:t>
            </a:r>
            <a:r>
              <a:rPr lang="es-CO" sz="900" dirty="0">
                <a:solidFill>
                  <a:srgbClr val="002060"/>
                </a:solidFill>
                <a:latin typeface="Arial" panose="020B0604020202020204" pitchFamily="34" charset="0"/>
                <a:cs typeface="Arial" panose="020B0604020202020204" pitchFamily="34" charset="0"/>
              </a:rPr>
              <a:t>: Planeación Organizacional</a:t>
            </a:r>
          </a:p>
        </p:txBody>
      </p:sp>
      <p:sp>
        <p:nvSpPr>
          <p:cNvPr id="13" name="CuadroTexto 12">
            <a:extLst>
              <a:ext uri="{FF2B5EF4-FFF2-40B4-BE49-F238E27FC236}">
                <a16:creationId xmlns:a16="http://schemas.microsoft.com/office/drawing/2014/main" id="{468FAF76-07BF-76C6-1034-D7201AAE2DA5}"/>
              </a:ext>
            </a:extLst>
          </p:cNvPr>
          <p:cNvSpPr txBox="1"/>
          <p:nvPr/>
        </p:nvSpPr>
        <p:spPr>
          <a:xfrm>
            <a:off x="2252631" y="2939081"/>
            <a:ext cx="1568856" cy="101566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s-CO" sz="1200" dirty="0">
                <a:latin typeface="Arial"/>
                <a:cs typeface="Arial"/>
              </a:rPr>
              <a:t>12.09.2024</a:t>
            </a:r>
          </a:p>
          <a:p>
            <a:pPr marL="285750" indent="-285750">
              <a:buFont typeface="Arial" panose="020B0604020202020204" pitchFamily="34" charset="0"/>
              <a:buChar char="•"/>
            </a:pPr>
            <a:r>
              <a:rPr lang="es-CO" sz="1200" dirty="0">
                <a:latin typeface="Arial"/>
                <a:cs typeface="Arial"/>
              </a:rPr>
              <a:t>27.09.2024</a:t>
            </a:r>
          </a:p>
          <a:p>
            <a:pPr marL="285750" indent="-285750">
              <a:buFont typeface="Arial" panose="020B0604020202020204" pitchFamily="34" charset="0"/>
              <a:buChar char="•"/>
            </a:pPr>
            <a:r>
              <a:rPr lang="es-CO" sz="1200" dirty="0">
                <a:latin typeface="Arial"/>
                <a:cs typeface="Arial"/>
              </a:rPr>
              <a:t>30.09.2024</a:t>
            </a:r>
          </a:p>
          <a:p>
            <a:pPr marL="285750" indent="-285750">
              <a:buFont typeface="Arial" panose="020B0604020202020204" pitchFamily="34" charset="0"/>
              <a:buChar char="•"/>
            </a:pPr>
            <a:r>
              <a:rPr lang="es-CO" sz="1200" dirty="0">
                <a:latin typeface="Arial"/>
                <a:cs typeface="Arial"/>
              </a:rPr>
              <a:t>+ de 20 sesiones Sevivir</a:t>
            </a:r>
            <a:endParaRPr lang="es-CO" sz="1200" dirty="0">
              <a:solidFill>
                <a:schemeClr val="tx1"/>
              </a:solidFill>
              <a:latin typeface="Arial"/>
              <a:cs typeface="Arial"/>
            </a:endParaRPr>
          </a:p>
        </p:txBody>
      </p:sp>
    </p:spTree>
    <p:extLst>
      <p:ext uri="{BB962C8B-B14F-4D97-AF65-F5344CB8AC3E}">
        <p14:creationId xmlns:p14="http://schemas.microsoft.com/office/powerpoint/2010/main" val="5581622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42" presetClass="exit" presetSubtype="0" fill="hold" grpId="1" nodeType="withEffect" nodePh="1">
                                  <p:stCondLst>
                                    <p:cond delay="0"/>
                                  </p:stCondLst>
                                  <p:endCondLst>
                                    <p:cond evt="begin" delay="0">
                                      <p:tn val="10"/>
                                    </p:cond>
                                  </p:endCondLst>
                                  <p:childTnLst>
                                    <p:animEffect transition="out" filter="fade">
                                      <p:cBhvr>
                                        <p:cTn id="11" dur="250"/>
                                        <p:tgtEl>
                                          <p:spTgt spid="18"/>
                                        </p:tgtEl>
                                      </p:cBhvr>
                                    </p:animEffect>
                                    <p:anim calcmode="lin" valueType="num">
                                      <p:cBhvr>
                                        <p:cTn id="12" dur="250"/>
                                        <p:tgtEl>
                                          <p:spTgt spid="18"/>
                                        </p:tgtEl>
                                        <p:attrNameLst>
                                          <p:attrName>ppt_x</p:attrName>
                                        </p:attrNameLst>
                                      </p:cBhvr>
                                      <p:tavLst>
                                        <p:tav tm="0">
                                          <p:val>
                                            <p:strVal val="ppt_x"/>
                                          </p:val>
                                        </p:tav>
                                        <p:tav tm="100000">
                                          <p:val>
                                            <p:strVal val="ppt_x"/>
                                          </p:val>
                                        </p:tav>
                                      </p:tavLst>
                                    </p:anim>
                                    <p:anim calcmode="lin" valueType="num">
                                      <p:cBhvr>
                                        <p:cTn id="13" dur="250"/>
                                        <p:tgtEl>
                                          <p:spTgt spid="18"/>
                                        </p:tgtEl>
                                        <p:attrNameLst>
                                          <p:attrName>ppt_y</p:attrName>
                                        </p:attrNameLst>
                                      </p:cBhvr>
                                      <p:tavLst>
                                        <p:tav tm="0">
                                          <p:val>
                                            <p:strVal val="ppt_y"/>
                                          </p:val>
                                        </p:tav>
                                        <p:tav tm="100000">
                                          <p:val>
                                            <p:strVal val="ppt_y+.1"/>
                                          </p:val>
                                        </p:tav>
                                      </p:tavLst>
                                    </p:anim>
                                    <p:set>
                                      <p:cBhvr>
                                        <p:cTn id="14" dur="1" fill="hold">
                                          <p:stCondLst>
                                            <p:cond delay="24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66881" y="2168357"/>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algn="ctr" defTabSz="914217">
              <a:defRPr/>
            </a:pPr>
            <a:endParaRPr lang="en-US" b="1">
              <a:solidFill>
                <a:schemeClr val="bg1"/>
              </a:solidFill>
              <a:latin typeface="Arial" panose="020B0604020202020204" pitchFamily="34" charset="0"/>
              <a:cs typeface="Arial" panose="020B0604020202020204" pitchFamily="34" charset="0"/>
            </a:endParaRPr>
          </a:p>
        </p:txBody>
      </p:sp>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66879" y="4658386"/>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algn="ctr"/>
            <a:endParaRPr lang="es-ES_tradnl" sz="1800" b="1">
              <a:solidFill>
                <a:schemeClr val="accent1">
                  <a:lumMod val="50000"/>
                </a:schemeClr>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D3AA15B-FABB-BE65-6948-A3D71DC303B0}"/>
              </a:ext>
            </a:extLst>
          </p:cNvPr>
          <p:cNvSpPr txBox="1"/>
          <p:nvPr/>
        </p:nvSpPr>
        <p:spPr>
          <a:xfrm>
            <a:off x="130498" y="-31715"/>
            <a:ext cx="8019952" cy="769441"/>
          </a:xfrm>
          <a:prstGeom prst="rect">
            <a:avLst/>
          </a:prstGeom>
          <a:noFill/>
        </p:spPr>
        <p:txBody>
          <a:bodyPr wrap="non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algn="l" rtl="0" fontAlgn="base"/>
            <a:r>
              <a:rPr lang="es-ES" sz="2000" b="1" i="0" u="none" strike="noStrike" dirty="0">
                <a:solidFill>
                  <a:schemeClr val="bg1">
                    <a:lumMod val="50000"/>
                  </a:schemeClr>
                </a:solidFill>
                <a:effectLst/>
                <a:latin typeface="Arial"/>
                <a:cs typeface="Arial"/>
              </a:rPr>
              <a:t>Macroproceso </a:t>
            </a:r>
            <a:r>
              <a:rPr lang="es-MX" sz="2000" b="1" i="0" u="none" strike="noStrike" dirty="0">
                <a:solidFill>
                  <a:schemeClr val="bg1">
                    <a:lumMod val="50000"/>
                  </a:schemeClr>
                </a:solidFill>
                <a:effectLst/>
                <a:latin typeface="Arial"/>
                <a:cs typeface="Arial"/>
              </a:rPr>
              <a:t>de Talento Humano y Excelencia Empresarial</a:t>
            </a: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58518" y="778217"/>
            <a:ext cx="11281765" cy="840201"/>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 </a:t>
            </a:r>
            <a:r>
              <a:rPr lang="es-MX" sz="1600" dirty="0">
                <a:solidFill>
                  <a:schemeClr val="tx1">
                    <a:lumMod val="95000"/>
                    <a:lumOff val="5000"/>
                  </a:schemeClr>
                </a:solidFill>
                <a:latin typeface="Arial"/>
                <a:cs typeface="Arial"/>
              </a:rPr>
              <a:t>Talento Humano y Excelencia Empresarial</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hemos adelantado las siguientes acciones:</a:t>
            </a:r>
            <a:endParaRPr lang="es-CO" sz="1600" dirty="0">
              <a:solidFill>
                <a:schemeClr val="tx1">
                  <a:lumMod val="95000"/>
                  <a:lumOff val="5000"/>
                </a:schemeClr>
              </a:solidFill>
              <a:latin typeface="Arial"/>
              <a:cs typeface="Arial"/>
            </a:endParaRPr>
          </a:p>
        </p:txBody>
      </p:sp>
      <p:sp>
        <p:nvSpPr>
          <p:cNvPr id="7" name="Elipse 6">
            <a:extLst>
              <a:ext uri="{FF2B5EF4-FFF2-40B4-BE49-F238E27FC236}">
                <a16:creationId xmlns:a16="http://schemas.microsoft.com/office/drawing/2014/main" id="{6FE16F3F-E937-9211-C630-596AD295E00D}"/>
              </a:ext>
            </a:extLst>
          </p:cNvPr>
          <p:cNvSpPr/>
          <p:nvPr/>
        </p:nvSpPr>
        <p:spPr>
          <a:xfrm>
            <a:off x="394670" y="2098291"/>
            <a:ext cx="1272209" cy="1254705"/>
          </a:xfrm>
          <a:prstGeom prst="ellipse">
            <a:avLst/>
          </a:prstGeom>
          <a:solidFill>
            <a:schemeClr val="bg1"/>
          </a:solidFill>
          <a:ln w="57150">
            <a:solidFill>
              <a:schemeClr val="accent1">
                <a:lumMod val="50000"/>
              </a:schemeClr>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sp>
        <p:nvSpPr>
          <p:cNvPr id="15" name="Elipse 14">
            <a:extLst>
              <a:ext uri="{FF2B5EF4-FFF2-40B4-BE49-F238E27FC236}">
                <a16:creationId xmlns:a16="http://schemas.microsoft.com/office/drawing/2014/main" id="{72F1B9A6-10FD-C969-C079-A461656B6FB1}"/>
              </a:ext>
            </a:extLst>
          </p:cNvPr>
          <p:cNvSpPr/>
          <p:nvPr/>
        </p:nvSpPr>
        <p:spPr>
          <a:xfrm>
            <a:off x="394671" y="4528625"/>
            <a:ext cx="1272209" cy="1254705"/>
          </a:xfrm>
          <a:prstGeom prst="ellipse">
            <a:avLst/>
          </a:prstGeom>
          <a:solidFill>
            <a:schemeClr val="bg1"/>
          </a:solidFill>
          <a:ln w="57150">
            <a:solidFill>
              <a:srgbClr val="C7DE27"/>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2"/>
          <a:stretch>
            <a:fillRect/>
          </a:stretch>
        </p:blipFill>
        <p:spPr>
          <a:xfrm>
            <a:off x="679592" y="4804794"/>
            <a:ext cx="702365" cy="702365"/>
          </a:xfrm>
          <a:prstGeom prst="rect">
            <a:avLst/>
          </a:prstGeom>
        </p:spPr>
      </p:pic>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3"/>
          <a:stretch>
            <a:fillRect/>
          </a:stretch>
        </p:blipFill>
        <p:spPr>
          <a:xfrm>
            <a:off x="636155" y="2293044"/>
            <a:ext cx="870491" cy="870491"/>
          </a:xfrm>
          <a:prstGeom prst="rect">
            <a:avLst/>
          </a:prstGeom>
        </p:spPr>
      </p:pic>
      <p:sp>
        <p:nvSpPr>
          <p:cNvPr id="22" name="CuadroTexto 21">
            <a:extLst>
              <a:ext uri="{FF2B5EF4-FFF2-40B4-BE49-F238E27FC236}">
                <a16:creationId xmlns:a16="http://schemas.microsoft.com/office/drawing/2014/main" id="{CC2DD932-1475-4612-B09D-DFCDCAC6105C}"/>
              </a:ext>
            </a:extLst>
          </p:cNvPr>
          <p:cNvSpPr txBox="1"/>
          <p:nvPr/>
        </p:nvSpPr>
        <p:spPr>
          <a:xfrm>
            <a:off x="5168348" y="1706391"/>
            <a:ext cx="6387497" cy="307777"/>
          </a:xfrm>
          <a:prstGeom prst="rect">
            <a:avLst/>
          </a:prstGeom>
          <a:solidFill>
            <a:schemeClr val="accent1">
              <a:lumMod val="20000"/>
              <a:lumOff val="80000"/>
            </a:schemeClr>
          </a:solidFill>
        </p:spPr>
        <p:txBody>
          <a:bodyPr wrap="square" lIns="91440" tIns="45720" rIns="91440" bIns="45720" rtlCol="0" anchor="t">
            <a:spAutoFit/>
          </a:bodyPr>
          <a:lstStyle/>
          <a:p>
            <a:pPr algn="just" fontAlgn="base"/>
            <a:r>
              <a:rPr lang="es-MX" sz="1400" b="1" dirty="0">
                <a:latin typeface="Arial"/>
                <a:cs typeface="Arial"/>
              </a:rPr>
              <a:t>Presencia </a:t>
            </a:r>
            <a:r>
              <a:rPr lang="es-MX" sz="1400" dirty="0">
                <a:latin typeface="Arial"/>
                <a:cs typeface="Arial"/>
              </a:rPr>
              <a:t>marcaria en la Cumbre de Petróleo Gas y Energía</a:t>
            </a:r>
            <a:r>
              <a:rPr lang="es-CO" sz="1400" dirty="0">
                <a:latin typeface="Arial"/>
                <a:cs typeface="Arial"/>
              </a:rPr>
              <a:t> – C.</a:t>
            </a:r>
            <a:endParaRPr lang="es-MX" sz="1400" dirty="0">
              <a:latin typeface="Arial"/>
              <a:cs typeface="Arial"/>
            </a:endParaRPr>
          </a:p>
        </p:txBody>
      </p:sp>
      <p:cxnSp>
        <p:nvCxnSpPr>
          <p:cNvPr id="32" name="Conector: angular 31">
            <a:extLst>
              <a:ext uri="{FF2B5EF4-FFF2-40B4-BE49-F238E27FC236}">
                <a16:creationId xmlns:a16="http://schemas.microsoft.com/office/drawing/2014/main" id="{DD0CA449-8787-3346-DA7B-1DD7CAB11D6F}"/>
              </a:ext>
            </a:extLst>
          </p:cNvPr>
          <p:cNvCxnSpPr>
            <a:cxnSpLocks/>
            <a:stCxn id="20" idx="12"/>
          </p:cNvCxnSpPr>
          <p:nvPr/>
        </p:nvCxnSpPr>
        <p:spPr>
          <a:xfrm flipV="1">
            <a:off x="4280197" y="1861004"/>
            <a:ext cx="872588" cy="804480"/>
          </a:xfrm>
          <a:prstGeom prst="bentConnector3">
            <a:avLst>
              <a:gd name="adj1" fmla="val 5052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4F1E7F24-0FC8-D2CA-C2F0-B82D05FB97C6}"/>
              </a:ext>
            </a:extLst>
          </p:cNvPr>
          <p:cNvSpPr txBox="1"/>
          <p:nvPr/>
        </p:nvSpPr>
        <p:spPr>
          <a:xfrm>
            <a:off x="1815137" y="2342318"/>
            <a:ext cx="2613571" cy="646331"/>
          </a:xfrm>
          <a:prstGeom prst="rect">
            <a:avLst/>
          </a:prstGeom>
          <a:noFill/>
        </p:spPr>
        <p:txBody>
          <a:bodyPr wrap="square">
            <a:spAutoFit/>
          </a:bodyPr>
          <a:lstStyle/>
          <a:p>
            <a:pPr algn="ctr" defTabSz="914217">
              <a:defRPr/>
            </a:pPr>
            <a:r>
              <a:rPr lang="es-ES_tradnl" sz="1800" b="1">
                <a:solidFill>
                  <a:schemeClr val="bg1"/>
                </a:solidFill>
                <a:latin typeface="Arial" panose="020B0604020202020204" pitchFamily="34" charset="0"/>
                <a:cs typeface="Arial" panose="020B0604020202020204" pitchFamily="34" charset="0"/>
              </a:rPr>
              <a:t>Para el siguiente Q </a:t>
            </a:r>
          </a:p>
          <a:p>
            <a:pPr algn="ctr" defTabSz="914217">
              <a:defRPr/>
            </a:pPr>
            <a:r>
              <a:rPr lang="es-ES_tradnl" sz="1800" b="1">
                <a:solidFill>
                  <a:schemeClr val="bg1"/>
                </a:solidFill>
                <a:latin typeface="Arial" panose="020B0604020202020204" pitchFamily="34" charset="0"/>
                <a:cs typeface="Arial" panose="020B0604020202020204" pitchFamily="34" charset="0"/>
              </a:rPr>
              <a:t>Esperamos:</a:t>
            </a:r>
            <a:endParaRPr lang="en-US" b="1">
              <a:solidFill>
                <a:schemeClr val="bg1"/>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1CFB37C9-5A65-FBB0-B32C-90FB67065009}"/>
              </a:ext>
            </a:extLst>
          </p:cNvPr>
          <p:cNvSpPr txBox="1"/>
          <p:nvPr/>
        </p:nvSpPr>
        <p:spPr>
          <a:xfrm>
            <a:off x="2103371" y="4847207"/>
            <a:ext cx="2037102" cy="646331"/>
          </a:xfrm>
          <a:prstGeom prst="rect">
            <a:avLst/>
          </a:prstGeom>
          <a:noFill/>
        </p:spPr>
        <p:txBody>
          <a:bodyPr wrap="square">
            <a:spAutoFit/>
          </a:bodyPr>
          <a:lstStyle/>
          <a:p>
            <a:pPr algn="ctr"/>
            <a:r>
              <a:rPr lang="es-ES_tradnl" sz="1800" b="1">
                <a:solidFill>
                  <a:schemeClr val="accent1">
                    <a:lumMod val="50000"/>
                  </a:schemeClr>
                </a:solidFill>
                <a:latin typeface="Arial" panose="020B0604020202020204" pitchFamily="34" charset="0"/>
                <a:cs typeface="Arial" panose="020B0604020202020204" pitchFamily="34" charset="0"/>
              </a:rPr>
              <a:t>Sinergias</a:t>
            </a:r>
          </a:p>
          <a:p>
            <a:pPr algn="ctr"/>
            <a:r>
              <a:rPr lang="es-ES_tradnl" sz="1800" b="1">
                <a:solidFill>
                  <a:schemeClr val="accent1">
                    <a:lumMod val="50000"/>
                  </a:schemeClr>
                </a:solidFill>
                <a:latin typeface="Arial" panose="020B0604020202020204" pitchFamily="34" charset="0"/>
                <a:cs typeface="Arial" panose="020B0604020202020204" pitchFamily="34" charset="0"/>
              </a:rPr>
              <a:t> logradas:</a:t>
            </a:r>
          </a:p>
        </p:txBody>
      </p:sp>
      <p:sp>
        <p:nvSpPr>
          <p:cNvPr id="51" name="CuadroTexto 50">
            <a:extLst>
              <a:ext uri="{FF2B5EF4-FFF2-40B4-BE49-F238E27FC236}">
                <a16:creationId xmlns:a16="http://schemas.microsoft.com/office/drawing/2014/main" id="{9F9B9320-B7DE-53B9-1979-9E4A8349E6DD}"/>
              </a:ext>
            </a:extLst>
          </p:cNvPr>
          <p:cNvSpPr txBox="1"/>
          <p:nvPr/>
        </p:nvSpPr>
        <p:spPr>
          <a:xfrm>
            <a:off x="5124910" y="4139426"/>
            <a:ext cx="6387497" cy="307777"/>
          </a:xfrm>
          <a:prstGeom prst="rect">
            <a:avLst/>
          </a:prstGeom>
          <a:solidFill>
            <a:srgbClr val="EDF4B6"/>
          </a:solidFill>
          <a:ln>
            <a:noFill/>
          </a:ln>
        </p:spPr>
        <p:txBody>
          <a:bodyPr wrap="square" lIns="91440" tIns="45720" rIns="91440" bIns="45720" rtlCol="0" anchor="t">
            <a:spAutoFit/>
          </a:bodyPr>
          <a:lstStyle/>
          <a:p>
            <a:pPr algn="just" fontAlgn="base"/>
            <a:r>
              <a:rPr lang="es-ES" sz="1400" b="1" dirty="0">
                <a:latin typeface="Arial"/>
                <a:cs typeface="Arial"/>
              </a:rPr>
              <a:t>Materialización </a:t>
            </a:r>
            <a:r>
              <a:rPr lang="es-ES" sz="1400" dirty="0">
                <a:latin typeface="Arial"/>
                <a:cs typeface="Arial"/>
              </a:rPr>
              <a:t>de la Semana </a:t>
            </a:r>
            <a:r>
              <a:rPr lang="es-ES" sz="1400" err="1">
                <a:latin typeface="Arial"/>
                <a:cs typeface="Arial"/>
              </a:rPr>
              <a:t>Sevivir</a:t>
            </a:r>
            <a:r>
              <a:rPr lang="es-ES" sz="1400" dirty="0">
                <a:latin typeface="Arial"/>
                <a:cs typeface="Arial"/>
              </a:rPr>
              <a:t> con </a:t>
            </a:r>
            <a:r>
              <a:rPr lang="es-ES" sz="1400" err="1">
                <a:latin typeface="Arial"/>
                <a:cs typeface="Arial"/>
              </a:rPr>
              <a:t>SosTECnibilidad</a:t>
            </a:r>
            <a:r>
              <a:rPr lang="es-MX" sz="1400" dirty="0">
                <a:latin typeface="Arial"/>
                <a:cs typeface="Arial"/>
              </a:rPr>
              <a:t> – C.</a:t>
            </a:r>
            <a:endParaRPr lang="es-ES" sz="1400" dirty="0">
              <a:latin typeface="Arial"/>
              <a:cs typeface="Arial"/>
            </a:endParaRPr>
          </a:p>
        </p:txBody>
      </p:sp>
      <p:sp>
        <p:nvSpPr>
          <p:cNvPr id="52" name="CuadroTexto 51">
            <a:extLst>
              <a:ext uri="{FF2B5EF4-FFF2-40B4-BE49-F238E27FC236}">
                <a16:creationId xmlns:a16="http://schemas.microsoft.com/office/drawing/2014/main" id="{AD0DA297-58B0-1D2C-35F3-91BFE2BB2B75}"/>
              </a:ext>
            </a:extLst>
          </p:cNvPr>
          <p:cNvSpPr txBox="1"/>
          <p:nvPr/>
        </p:nvSpPr>
        <p:spPr>
          <a:xfrm>
            <a:off x="5109347" y="6146223"/>
            <a:ext cx="6399813" cy="523220"/>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MX" sz="1400" dirty="0">
                <a:latin typeface="Arial"/>
                <a:cs typeface="Arial"/>
              </a:rPr>
              <a:t>Buenas prácticas</a:t>
            </a:r>
            <a:r>
              <a:rPr lang="es-MX" sz="1400" b="0" dirty="0">
                <a:latin typeface="Arial"/>
                <a:cs typeface="Arial"/>
              </a:rPr>
              <a:t> frente a excelencia y agilidad organizacional en la RAR de Segmento – PO.</a:t>
            </a:r>
          </a:p>
        </p:txBody>
      </p:sp>
      <p:sp>
        <p:nvSpPr>
          <p:cNvPr id="53" name="CuadroTexto 52">
            <a:extLst>
              <a:ext uri="{FF2B5EF4-FFF2-40B4-BE49-F238E27FC236}">
                <a16:creationId xmlns:a16="http://schemas.microsoft.com/office/drawing/2014/main" id="{B0F16857-EE71-E860-24CA-372D706C6ADC}"/>
              </a:ext>
            </a:extLst>
          </p:cNvPr>
          <p:cNvSpPr txBox="1"/>
          <p:nvPr/>
        </p:nvSpPr>
        <p:spPr>
          <a:xfrm>
            <a:off x="5109347" y="5510791"/>
            <a:ext cx="6399813" cy="523220"/>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MX" sz="1400" dirty="0">
                <a:latin typeface="Arial"/>
                <a:cs typeface="Arial"/>
              </a:rPr>
              <a:t>Atención </a:t>
            </a:r>
            <a:r>
              <a:rPr lang="es-MX" sz="1400" b="0" dirty="0">
                <a:latin typeface="Arial"/>
                <a:cs typeface="Arial"/>
              </a:rPr>
              <a:t>de la emergencia por incendio de tanque de Ocensa en Cusiana</a:t>
            </a:r>
            <a:r>
              <a:rPr lang="es-MX" b="0" dirty="0">
                <a:latin typeface="Arial"/>
                <a:cs typeface="Arial"/>
              </a:rPr>
              <a:t> – C.</a:t>
            </a:r>
            <a:endParaRPr lang="es-MX" sz="1400" b="0" dirty="0">
              <a:latin typeface="Arial"/>
              <a:cs typeface="Arial"/>
            </a:endParaRPr>
          </a:p>
        </p:txBody>
      </p:sp>
      <p:sp>
        <p:nvSpPr>
          <p:cNvPr id="54" name="CuadroTexto 53">
            <a:extLst>
              <a:ext uri="{FF2B5EF4-FFF2-40B4-BE49-F238E27FC236}">
                <a16:creationId xmlns:a16="http://schemas.microsoft.com/office/drawing/2014/main" id="{A5697C73-6DAF-AA03-38B2-C68C6D39F7FE}"/>
              </a:ext>
            </a:extLst>
          </p:cNvPr>
          <p:cNvSpPr txBox="1"/>
          <p:nvPr/>
        </p:nvSpPr>
        <p:spPr>
          <a:xfrm>
            <a:off x="5124909" y="4718082"/>
            <a:ext cx="6387497" cy="307777"/>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MX" sz="1400" dirty="0">
                <a:latin typeface="Arial"/>
                <a:cs typeface="Arial"/>
              </a:rPr>
              <a:t>Realización </a:t>
            </a:r>
            <a:r>
              <a:rPr lang="es-MX" sz="1400" b="0" dirty="0">
                <a:latin typeface="Arial"/>
                <a:cs typeface="Arial"/>
              </a:rPr>
              <a:t>del </a:t>
            </a:r>
            <a:r>
              <a:rPr lang="es-MX" b="0" dirty="0">
                <a:latin typeface="Arial"/>
                <a:cs typeface="Arial"/>
              </a:rPr>
              <a:t>Periódico</a:t>
            </a:r>
            <a:r>
              <a:rPr lang="es-MX" sz="1400" b="0" dirty="0">
                <a:latin typeface="Arial"/>
                <a:cs typeface="Arial"/>
              </a:rPr>
              <a:t> del Segmento</a:t>
            </a:r>
            <a:r>
              <a:rPr lang="es-ES" sz="1400" b="0" dirty="0">
                <a:latin typeface="Arial"/>
                <a:cs typeface="Arial"/>
              </a:rPr>
              <a:t> – C.</a:t>
            </a:r>
            <a:endParaRPr lang="es-MX" sz="1400" b="0" dirty="0">
              <a:latin typeface="Arial"/>
              <a:cs typeface="Arial"/>
            </a:endParaRPr>
          </a:p>
        </p:txBody>
      </p:sp>
      <p:cxnSp>
        <p:nvCxnSpPr>
          <p:cNvPr id="55" name="Conector: angular 54">
            <a:extLst>
              <a:ext uri="{FF2B5EF4-FFF2-40B4-BE49-F238E27FC236}">
                <a16:creationId xmlns:a16="http://schemas.microsoft.com/office/drawing/2014/main" id="{74184E8E-6500-5C8A-BA39-45E064E42D33}"/>
              </a:ext>
            </a:extLst>
          </p:cNvPr>
          <p:cNvCxnSpPr>
            <a:cxnSpLocks/>
          </p:cNvCxnSpPr>
          <p:nvPr/>
        </p:nvCxnSpPr>
        <p:spPr>
          <a:xfrm flipV="1">
            <a:off x="4236759" y="4294039"/>
            <a:ext cx="872588" cy="804480"/>
          </a:xfrm>
          <a:prstGeom prst="bentConnector3">
            <a:avLst>
              <a:gd name="adj1" fmla="val 50520"/>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6" name="Conector: angular 55">
            <a:extLst>
              <a:ext uri="{FF2B5EF4-FFF2-40B4-BE49-F238E27FC236}">
                <a16:creationId xmlns:a16="http://schemas.microsoft.com/office/drawing/2014/main" id="{787FDE83-722B-F809-82F9-8E2AD2C4F8AF}"/>
              </a:ext>
            </a:extLst>
          </p:cNvPr>
          <p:cNvCxnSpPr>
            <a:cxnSpLocks/>
          </p:cNvCxnSpPr>
          <p:nvPr/>
        </p:nvCxnSpPr>
        <p:spPr>
          <a:xfrm rot="16200000" flipH="1">
            <a:off x="4307451" y="5471903"/>
            <a:ext cx="1175281" cy="428512"/>
          </a:xfrm>
          <a:prstGeom prst="bentConnector3">
            <a:avLst>
              <a:gd name="adj1" fmla="val 100248"/>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309FA663-21BC-B67E-7D9F-3581CD626386}"/>
              </a:ext>
            </a:extLst>
          </p:cNvPr>
          <p:cNvCxnSpPr/>
          <p:nvPr/>
        </p:nvCxnSpPr>
        <p:spPr>
          <a:xfrm>
            <a:off x="4680834" y="4846644"/>
            <a:ext cx="444076"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33A7C2DD-A6E3-988A-BA31-EE419A1AA484}"/>
              </a:ext>
            </a:extLst>
          </p:cNvPr>
          <p:cNvCxnSpPr/>
          <p:nvPr/>
        </p:nvCxnSpPr>
        <p:spPr>
          <a:xfrm>
            <a:off x="4665271" y="5653565"/>
            <a:ext cx="444076"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45FEC030-A87B-5A4E-05F3-44159F9F1222}"/>
              </a:ext>
            </a:extLst>
          </p:cNvPr>
          <p:cNvSpPr txBox="1"/>
          <p:nvPr/>
        </p:nvSpPr>
        <p:spPr>
          <a:xfrm>
            <a:off x="429133" y="6585237"/>
            <a:ext cx="4408336" cy="215444"/>
          </a:xfrm>
          <a:prstGeom prst="rect">
            <a:avLst/>
          </a:prstGeom>
          <a:solidFill>
            <a:schemeClr val="accent1">
              <a:lumMod val="20000"/>
              <a:lumOff val="80000"/>
            </a:schemeClr>
          </a:solidFill>
          <a:ln>
            <a:noFill/>
          </a:ln>
        </p:spPr>
        <p:txBody>
          <a:bodyPr wrap="square" rtlCol="0">
            <a:spAutoFit/>
          </a:bodyPr>
          <a:lstStyle/>
          <a:p>
            <a:r>
              <a:rPr lang="es-CO" sz="800" b="1" dirty="0">
                <a:solidFill>
                  <a:srgbClr val="002060"/>
                </a:solidFill>
                <a:latin typeface="Arial" panose="020B0604020202020204" pitchFamily="34" charset="0"/>
                <a:cs typeface="Arial" panose="020B0604020202020204" pitchFamily="34" charset="0"/>
              </a:rPr>
              <a:t>C</a:t>
            </a:r>
            <a:r>
              <a:rPr lang="es-CO" sz="800" dirty="0">
                <a:solidFill>
                  <a:srgbClr val="002060"/>
                </a:solidFill>
                <a:latin typeface="Arial" panose="020B0604020202020204" pitchFamily="34" charset="0"/>
                <a:cs typeface="Arial" panose="020B0604020202020204" pitchFamily="34" charset="0"/>
              </a:rPr>
              <a:t>: Comunicaciones; </a:t>
            </a:r>
            <a:r>
              <a:rPr lang="es-CO" sz="800" b="1" dirty="0">
                <a:solidFill>
                  <a:srgbClr val="002060"/>
                </a:solidFill>
                <a:latin typeface="Arial" panose="020B0604020202020204" pitchFamily="34" charset="0"/>
                <a:cs typeface="Arial" panose="020B0604020202020204" pitchFamily="34" charset="0"/>
              </a:rPr>
              <a:t>TD:</a:t>
            </a:r>
            <a:r>
              <a:rPr lang="es-CO" sz="800" dirty="0">
                <a:solidFill>
                  <a:srgbClr val="002060"/>
                </a:solidFill>
                <a:latin typeface="Arial" panose="020B0604020202020204" pitchFamily="34" charset="0"/>
                <a:cs typeface="Arial" panose="020B0604020202020204" pitchFamily="34" charset="0"/>
              </a:rPr>
              <a:t> Desarrollo, Talento y Diversidad; </a:t>
            </a:r>
            <a:r>
              <a:rPr lang="es-CO" sz="800" b="1" dirty="0">
                <a:solidFill>
                  <a:srgbClr val="002060"/>
                </a:solidFill>
                <a:latin typeface="Arial" panose="020B0604020202020204" pitchFamily="34" charset="0"/>
                <a:cs typeface="Arial" panose="020B0604020202020204" pitchFamily="34" charset="0"/>
              </a:rPr>
              <a:t>PO</a:t>
            </a:r>
            <a:r>
              <a:rPr lang="es-CO" sz="800" dirty="0">
                <a:solidFill>
                  <a:srgbClr val="002060"/>
                </a:solidFill>
                <a:latin typeface="Arial" panose="020B0604020202020204" pitchFamily="34" charset="0"/>
                <a:cs typeface="Arial" panose="020B0604020202020204" pitchFamily="34" charset="0"/>
              </a:rPr>
              <a:t>: Planeación Organizacional</a:t>
            </a:r>
          </a:p>
        </p:txBody>
      </p:sp>
    </p:spTree>
    <p:extLst>
      <p:ext uri="{BB962C8B-B14F-4D97-AF65-F5344CB8AC3E}">
        <p14:creationId xmlns:p14="http://schemas.microsoft.com/office/powerpoint/2010/main" val="3641755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5D56C24-6DAC-B5B8-E960-B80C06FF0B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4" name="think-cell data - do not delete" hidden="1">
                        <a:extLst>
                          <a:ext uri="{FF2B5EF4-FFF2-40B4-BE49-F238E27FC236}">
                            <a16:creationId xmlns:a16="http://schemas.microsoft.com/office/drawing/2014/main" id="{25D56C24-6DAC-B5B8-E960-B80C06FF0B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3E20E765-5A55-CEB3-23E7-5A1ABFA83E06}"/>
              </a:ext>
            </a:extLst>
          </p:cNvPr>
          <p:cNvSpPr txBox="1"/>
          <p:nvPr/>
        </p:nvSpPr>
        <p:spPr>
          <a:xfrm>
            <a:off x="6463688" y="2868721"/>
            <a:ext cx="5343787" cy="1424270"/>
          </a:xfrm>
          <a:prstGeom prst="rect">
            <a:avLst/>
          </a:prstGeom>
          <a:noFill/>
        </p:spPr>
        <p:txBody>
          <a:bodyPr wrap="square" lIns="0" tIns="0" rIns="0" bIns="0" rtlCol="0" anchor="ctr" anchorCtr="0">
            <a:noAutofit/>
          </a:bodyPr>
          <a:lstStyle/>
          <a:p>
            <a:pPr marL="12700" algn="ctr">
              <a:tabLst>
                <a:tab pos="699770" algn="l"/>
              </a:tabLst>
            </a:pPr>
            <a:r>
              <a:rPr lang="es-ES" sz="3200" b="1" spc="5" dirty="0">
                <a:solidFill>
                  <a:schemeClr val="accent1">
                    <a:lumMod val="50000"/>
                  </a:schemeClr>
                </a:solidFill>
                <a:latin typeface="Arial"/>
                <a:cs typeface="Arial"/>
              </a:rPr>
              <a:t>Macroproceso Sostenibilidad</a:t>
            </a:r>
          </a:p>
        </p:txBody>
      </p:sp>
      <p:sp>
        <p:nvSpPr>
          <p:cNvPr id="2" name="object 15">
            <a:extLst>
              <a:ext uri="{FF2B5EF4-FFF2-40B4-BE49-F238E27FC236}">
                <a16:creationId xmlns:a16="http://schemas.microsoft.com/office/drawing/2014/main" id="{B265E378-26E9-2A35-CD4C-BAA0EE451A83}"/>
              </a:ext>
            </a:extLst>
          </p:cNvPr>
          <p:cNvSpPr/>
          <p:nvPr/>
        </p:nvSpPr>
        <p:spPr>
          <a:xfrm>
            <a:off x="5548046" y="3173933"/>
            <a:ext cx="832935" cy="812712"/>
          </a:xfrm>
          <a:custGeom>
            <a:avLst/>
            <a:gdLst/>
            <a:ahLst/>
            <a:cxnLst/>
            <a:rect l="l" t="t" r="r" b="b"/>
            <a:pathLst>
              <a:path w="789939" h="789939">
                <a:moveTo>
                  <a:pt x="394715" y="789431"/>
                </a:moveTo>
                <a:lnTo>
                  <a:pt x="348695" y="786775"/>
                </a:lnTo>
                <a:lnTo>
                  <a:pt x="304231" y="779003"/>
                </a:lnTo>
                <a:lnTo>
                  <a:pt x="261619" y="766413"/>
                </a:lnTo>
                <a:lnTo>
                  <a:pt x="221157" y="749301"/>
                </a:lnTo>
                <a:lnTo>
                  <a:pt x="183141" y="727963"/>
                </a:lnTo>
                <a:lnTo>
                  <a:pt x="147867" y="702697"/>
                </a:lnTo>
                <a:lnTo>
                  <a:pt x="115633" y="673798"/>
                </a:lnTo>
                <a:lnTo>
                  <a:pt x="86734" y="641563"/>
                </a:lnTo>
                <a:lnTo>
                  <a:pt x="61468" y="606290"/>
                </a:lnTo>
                <a:lnTo>
                  <a:pt x="40130" y="568274"/>
                </a:lnTo>
                <a:lnTo>
                  <a:pt x="23018" y="527812"/>
                </a:lnTo>
                <a:lnTo>
                  <a:pt x="10428" y="485200"/>
                </a:lnTo>
                <a:lnTo>
                  <a:pt x="2656" y="440736"/>
                </a:lnTo>
                <a:lnTo>
                  <a:pt x="0" y="394715"/>
                </a:lnTo>
                <a:lnTo>
                  <a:pt x="2656" y="348695"/>
                </a:lnTo>
                <a:lnTo>
                  <a:pt x="10428" y="304231"/>
                </a:lnTo>
                <a:lnTo>
                  <a:pt x="23018" y="261619"/>
                </a:lnTo>
                <a:lnTo>
                  <a:pt x="40130" y="221157"/>
                </a:lnTo>
                <a:lnTo>
                  <a:pt x="61468" y="183141"/>
                </a:lnTo>
                <a:lnTo>
                  <a:pt x="86734" y="147867"/>
                </a:lnTo>
                <a:lnTo>
                  <a:pt x="115633" y="115633"/>
                </a:lnTo>
                <a:lnTo>
                  <a:pt x="147867" y="86734"/>
                </a:lnTo>
                <a:lnTo>
                  <a:pt x="183141" y="61468"/>
                </a:lnTo>
                <a:lnTo>
                  <a:pt x="221157" y="40130"/>
                </a:lnTo>
                <a:lnTo>
                  <a:pt x="261619" y="23018"/>
                </a:lnTo>
                <a:lnTo>
                  <a:pt x="304231" y="10428"/>
                </a:lnTo>
                <a:lnTo>
                  <a:pt x="348695" y="2656"/>
                </a:lnTo>
                <a:lnTo>
                  <a:pt x="394715" y="0"/>
                </a:lnTo>
                <a:lnTo>
                  <a:pt x="440736" y="2656"/>
                </a:lnTo>
                <a:lnTo>
                  <a:pt x="485200" y="10428"/>
                </a:lnTo>
                <a:lnTo>
                  <a:pt x="527812" y="23018"/>
                </a:lnTo>
                <a:lnTo>
                  <a:pt x="568274" y="40130"/>
                </a:lnTo>
                <a:lnTo>
                  <a:pt x="606290" y="61468"/>
                </a:lnTo>
                <a:lnTo>
                  <a:pt x="641563" y="86734"/>
                </a:lnTo>
                <a:lnTo>
                  <a:pt x="673798" y="115633"/>
                </a:lnTo>
                <a:lnTo>
                  <a:pt x="702697" y="147867"/>
                </a:lnTo>
                <a:lnTo>
                  <a:pt x="727963" y="183141"/>
                </a:lnTo>
                <a:lnTo>
                  <a:pt x="749301" y="221157"/>
                </a:lnTo>
                <a:lnTo>
                  <a:pt x="766413" y="261619"/>
                </a:lnTo>
                <a:lnTo>
                  <a:pt x="779003" y="304231"/>
                </a:lnTo>
                <a:lnTo>
                  <a:pt x="786775" y="348695"/>
                </a:lnTo>
                <a:lnTo>
                  <a:pt x="789431" y="394715"/>
                </a:lnTo>
                <a:lnTo>
                  <a:pt x="786775" y="440736"/>
                </a:lnTo>
                <a:lnTo>
                  <a:pt x="779003" y="485200"/>
                </a:lnTo>
                <a:lnTo>
                  <a:pt x="766413" y="527812"/>
                </a:lnTo>
                <a:lnTo>
                  <a:pt x="749301" y="568274"/>
                </a:lnTo>
                <a:lnTo>
                  <a:pt x="727963" y="606290"/>
                </a:lnTo>
                <a:lnTo>
                  <a:pt x="702697" y="641563"/>
                </a:lnTo>
                <a:lnTo>
                  <a:pt x="673798" y="673798"/>
                </a:lnTo>
                <a:lnTo>
                  <a:pt x="641563" y="702697"/>
                </a:lnTo>
                <a:lnTo>
                  <a:pt x="606290" y="727963"/>
                </a:lnTo>
                <a:lnTo>
                  <a:pt x="568274" y="749301"/>
                </a:lnTo>
                <a:lnTo>
                  <a:pt x="527812" y="766413"/>
                </a:lnTo>
                <a:lnTo>
                  <a:pt x="485200" y="779003"/>
                </a:lnTo>
                <a:lnTo>
                  <a:pt x="440736" y="786775"/>
                </a:lnTo>
                <a:lnTo>
                  <a:pt x="394715" y="789431"/>
                </a:lnTo>
                <a:close/>
              </a:path>
            </a:pathLst>
          </a:custGeom>
          <a:solidFill>
            <a:srgbClr val="FFFFFF"/>
          </a:solidFill>
          <a:ln w="38100">
            <a:solidFill>
              <a:schemeClr val="tx2">
                <a:lumMod val="90000"/>
                <a:lumOff val="10000"/>
              </a:schemeClr>
            </a:solidFill>
          </a:ln>
        </p:spPr>
        <p:txBody>
          <a:bodyPr wrap="square" lIns="0" tIns="0" rIns="0" bIns="0" rtlCol="0" anchor="t"/>
          <a:lstStyle/>
          <a:p>
            <a:pPr algn="ctr"/>
            <a:r>
              <a:rPr lang="es-CO" sz="5400" b="1" dirty="0">
                <a:solidFill>
                  <a:schemeClr val="tx2">
                    <a:lumMod val="90000"/>
                    <a:lumOff val="10000"/>
                  </a:schemeClr>
                </a:solidFill>
                <a:cs typeface="Calibri"/>
              </a:rPr>
              <a:t>5</a:t>
            </a:r>
          </a:p>
        </p:txBody>
      </p:sp>
    </p:spTree>
    <p:extLst>
      <p:ext uri="{BB962C8B-B14F-4D97-AF65-F5344CB8AC3E}">
        <p14:creationId xmlns:p14="http://schemas.microsoft.com/office/powerpoint/2010/main" val="3139305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6E2F0EA-DA64-55DC-18B5-44B8C5797B34}"/>
              </a:ext>
            </a:extLst>
          </p:cNvPr>
          <p:cNvSpPr/>
          <p:nvPr/>
        </p:nvSpPr>
        <p:spPr>
          <a:xfrm>
            <a:off x="318239" y="769055"/>
            <a:ext cx="11367086"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En el desarrollo de Modelo de Relacionamiento del Macroproceso de </a:t>
            </a:r>
            <a:r>
              <a:rPr lang="es-ES" sz="1600" dirty="0">
                <a:solidFill>
                  <a:srgbClr val="0D0D0D"/>
                </a:solidFill>
                <a:latin typeface="Arial"/>
                <a:cs typeface="Arial"/>
              </a:rPr>
              <a:t>Sostenibilidad,</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36" name="CuadroTexto 35">
            <a:extLst>
              <a:ext uri="{FF2B5EF4-FFF2-40B4-BE49-F238E27FC236}">
                <a16:creationId xmlns:a16="http://schemas.microsoft.com/office/drawing/2014/main" id="{6DFD4F62-27A7-46CA-4BBE-C460ED630414}"/>
              </a:ext>
            </a:extLst>
          </p:cNvPr>
          <p:cNvSpPr txBox="1"/>
          <p:nvPr/>
        </p:nvSpPr>
        <p:spPr>
          <a:xfrm>
            <a:off x="4181441" y="1499027"/>
            <a:ext cx="7503884"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Temas tratados</a:t>
            </a:r>
          </a:p>
          <a:p>
            <a:pPr algn="ctr"/>
            <a:endParaRPr lang="es-ES_tradnl" sz="500" b="1">
              <a:solidFill>
                <a:schemeClr val="bg1"/>
              </a:solidFill>
              <a:latin typeface="Arial"/>
              <a:cs typeface="Arial"/>
            </a:endParaRPr>
          </a:p>
        </p:txBody>
      </p:sp>
      <p:sp>
        <p:nvSpPr>
          <p:cNvPr id="20" name="Fecha 1">
            <a:extLst>
              <a:ext uri="{FF2B5EF4-FFF2-40B4-BE49-F238E27FC236}">
                <a16:creationId xmlns:a16="http://schemas.microsoft.com/office/drawing/2014/main" id="{486652B0-437A-DA22-5D39-1BB2C2967C8E}"/>
              </a:ext>
            </a:extLst>
          </p:cNvPr>
          <p:cNvSpPr/>
          <p:nvPr/>
        </p:nvSpPr>
        <p:spPr>
          <a:xfrm>
            <a:off x="226311" y="3084906"/>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470832" y="1977443"/>
            <a:ext cx="3151061" cy="1461244"/>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60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744293" y="1469572"/>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a:solidFill>
                  <a:schemeClr val="bg1"/>
                </a:solidFill>
                <a:latin typeface="Arial"/>
                <a:cs typeface="Arial"/>
              </a:rPr>
              <a:t>Sesiones de </a:t>
            </a:r>
          </a:p>
          <a:p>
            <a:pPr algn="ctr"/>
            <a:r>
              <a:rPr lang="es-ES_tradnl" b="1">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3875011" y="1977312"/>
            <a:ext cx="7810314" cy="4655125"/>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marL="228600" indent="-228600" algn="just">
              <a:buAutoNum type="arabicPeriod"/>
            </a:pPr>
            <a:r>
              <a:rPr lang="es-MX" sz="1100" b="1" u="sng" dirty="0">
                <a:latin typeface="Arial"/>
                <a:cs typeface="Arial"/>
              </a:rPr>
              <a:t>Sinergia HSE+SP y Sostenibilidad</a:t>
            </a:r>
          </a:p>
          <a:p>
            <a:pPr algn="just"/>
            <a:endParaRPr lang="es-MX" sz="500" b="1" u="sng" dirty="0">
              <a:latin typeface="Arial"/>
              <a:cs typeface="Arial"/>
            </a:endParaRPr>
          </a:p>
          <a:p>
            <a:pPr algn="just"/>
            <a:r>
              <a:rPr lang="es-MX" sz="1100" dirty="0">
                <a:latin typeface="Arial"/>
                <a:cs typeface="Arial"/>
              </a:rPr>
              <a:t>Se realiza ejercicio de </a:t>
            </a:r>
            <a:r>
              <a:rPr lang="es-ES" sz="1100" dirty="0">
                <a:latin typeface="Arial"/>
                <a:cs typeface="Arial"/>
              </a:rPr>
              <a:t>reconocimiento de fortalezas de Empresas del Midstream para agregar valor en los procesos de HSE &amp; Sostenibilidad que apalanquen el cumplimiento de la estrategia del Grupo Empresarial Ecopetrol. </a:t>
            </a:r>
            <a:r>
              <a:rPr lang="es-ES" sz="1050" i="1" dirty="0">
                <a:latin typeface="Arial"/>
                <a:cs typeface="Arial"/>
              </a:rPr>
              <a:t>Definición de iniciativas de Entorno y Seguridad Física a desarrollar con equipo de segmento</a:t>
            </a:r>
            <a:r>
              <a:rPr lang="es-ES" sz="1100" dirty="0">
                <a:latin typeface="Arial"/>
                <a:cs typeface="Arial"/>
              </a:rPr>
              <a:t>:</a:t>
            </a:r>
          </a:p>
          <a:p>
            <a:pPr algn="just"/>
            <a:endParaRPr lang="es-ES" sz="400" dirty="0">
              <a:latin typeface="Arial"/>
              <a:cs typeface="Arial"/>
            </a:endParaRPr>
          </a:p>
          <a:p>
            <a:pPr marL="171450" indent="-171450" algn="just">
              <a:buFont typeface="Arial" panose="020B0604020202020204" pitchFamily="34" charset="0"/>
              <a:buChar char="•"/>
            </a:pPr>
            <a:r>
              <a:rPr lang="es-ES" sz="1050" dirty="0">
                <a:latin typeface="Arial"/>
                <a:cs typeface="Arial"/>
              </a:rPr>
              <a:t>Modelo integrado de seguridad física </a:t>
            </a:r>
            <a:r>
              <a:rPr lang="es-ES" sz="1000" i="1" dirty="0">
                <a:latin typeface="Arial"/>
                <a:cs typeface="Arial"/>
              </a:rPr>
              <a:t>(Implementación de tecnologías, Gerenciamiento de riesgos y gestión de DDHH)</a:t>
            </a:r>
          </a:p>
          <a:p>
            <a:pPr marL="171450" indent="-171450" algn="just">
              <a:buFont typeface="Arial" panose="020B0604020202020204" pitchFamily="34" charset="0"/>
              <a:buChar char="•"/>
            </a:pPr>
            <a:r>
              <a:rPr lang="es-ES" sz="1050" dirty="0">
                <a:latin typeface="Arial"/>
                <a:cs typeface="Arial"/>
              </a:rPr>
              <a:t>Desarrollo del portafolio  de valor sostenible </a:t>
            </a:r>
            <a:r>
              <a:rPr lang="es-ES" sz="1000" i="1" dirty="0">
                <a:latin typeface="Arial"/>
                <a:cs typeface="Arial"/>
              </a:rPr>
              <a:t>(Aporte a la sostenibilidad y a las políticas públicas).</a:t>
            </a:r>
          </a:p>
          <a:p>
            <a:pPr algn="just"/>
            <a:endParaRPr lang="es-MX" sz="700" dirty="0">
              <a:latin typeface="Arial" panose="020B0604020202020204" pitchFamily="34" charset="0"/>
              <a:cs typeface="Arial" panose="020B0604020202020204" pitchFamily="34" charset="0"/>
            </a:endParaRPr>
          </a:p>
          <a:p>
            <a:pPr algn="just"/>
            <a:r>
              <a:rPr lang="es-MX" sz="1100" b="1" u="sng" dirty="0">
                <a:latin typeface="Arial"/>
                <a:cs typeface="Arial"/>
              </a:rPr>
              <a:t>2.  (12 Sesiones) Inversión Socioambiental Proyectos </a:t>
            </a:r>
            <a:r>
              <a:rPr lang="es-ES" sz="1100" b="1" u="sng" dirty="0">
                <a:latin typeface="Arial"/>
                <a:cs typeface="Arial"/>
              </a:rPr>
              <a:t>Transición Energética – Instituciones Educativas (IE) Puerto Boyacá y Monterrey.</a:t>
            </a:r>
            <a:r>
              <a:rPr lang="es-MX" sz="1100" b="1" u="sng" dirty="0">
                <a:latin typeface="Arial"/>
                <a:cs typeface="Arial"/>
              </a:rPr>
              <a:t> </a:t>
            </a:r>
          </a:p>
          <a:p>
            <a:pPr algn="just"/>
            <a:endParaRPr lang="es-MX" sz="500" b="1" u="sng" dirty="0">
              <a:latin typeface="Arial" panose="020B0604020202020204" pitchFamily="34" charset="0"/>
              <a:cs typeface="Arial" panose="020B0604020202020204" pitchFamily="34" charset="0"/>
            </a:endParaRPr>
          </a:p>
          <a:p>
            <a:pPr algn="just"/>
            <a:r>
              <a:rPr lang="es-MX" sz="1100" b="1" dirty="0">
                <a:latin typeface="Arial" panose="020B0604020202020204" pitchFamily="34" charset="0"/>
                <a:cs typeface="Arial" panose="020B0604020202020204" pitchFamily="34" charset="0"/>
              </a:rPr>
              <a:t>2.1. </a:t>
            </a:r>
            <a:r>
              <a:rPr lang="es-MX" sz="1100" dirty="0">
                <a:latin typeface="Arial" panose="020B0604020202020204" pitchFamily="34" charset="0"/>
                <a:cs typeface="Arial" panose="020B0604020202020204" pitchFamily="34" charset="0"/>
              </a:rPr>
              <a:t>Se realizó socialización de requerimientos para inicio de componentes técnicos Sistema Solar Fotovoltaico (SSFV) en instituciones educativas con las alcaldías locales.</a:t>
            </a:r>
          </a:p>
          <a:p>
            <a:pPr algn="just"/>
            <a:r>
              <a:rPr lang="es-MX" sz="1100" b="1" dirty="0">
                <a:latin typeface="Arial" panose="020B0604020202020204" pitchFamily="34" charset="0"/>
                <a:cs typeface="Arial" panose="020B0604020202020204" pitchFamily="34" charset="0"/>
              </a:rPr>
              <a:t>2.2. </a:t>
            </a:r>
            <a:r>
              <a:rPr lang="es-MX" sz="1100" dirty="0">
                <a:latin typeface="Arial" panose="020B0604020202020204" pitchFamily="34" charset="0"/>
                <a:cs typeface="Arial" panose="020B0604020202020204" pitchFamily="34" charset="0"/>
              </a:rPr>
              <a:t>Se adelantan procesos de prefactibilidad con términos de referencia para avances en fase de factibilidad del componente técnico de instalación de Sistema Solar Fotovoltaico (SSFV).</a:t>
            </a:r>
          </a:p>
          <a:p>
            <a:pPr algn="just"/>
            <a:endParaRPr lang="es-MX" sz="500" dirty="0">
              <a:latin typeface="Arial" panose="020B0604020202020204" pitchFamily="34" charset="0"/>
              <a:cs typeface="Arial" panose="020B0604020202020204" pitchFamily="34" charset="0"/>
            </a:endParaRPr>
          </a:p>
          <a:p>
            <a:pPr algn="just"/>
            <a:r>
              <a:rPr lang="es-MX" sz="1100" b="1" u="sng" dirty="0">
                <a:latin typeface="Arial" panose="020B0604020202020204" pitchFamily="34" charset="0"/>
                <a:cs typeface="Arial" panose="020B0604020202020204" pitchFamily="34" charset="0"/>
              </a:rPr>
              <a:t>3. Eje Temático Derechos Humanos (DDHH)  – Reto Seguridad Física Segmento</a:t>
            </a:r>
          </a:p>
          <a:p>
            <a:pPr algn="just"/>
            <a:endParaRPr lang="es-MX" sz="500" b="1" u="sng" dirty="0">
              <a:latin typeface="Arial" panose="020B0604020202020204" pitchFamily="34" charset="0"/>
              <a:cs typeface="Arial" panose="020B0604020202020204" pitchFamily="34" charset="0"/>
            </a:endParaRPr>
          </a:p>
          <a:p>
            <a:pPr algn="just"/>
            <a:r>
              <a:rPr lang="es-MX" sz="1100" dirty="0">
                <a:latin typeface="Arial" panose="020B0604020202020204" pitchFamily="34" charset="0"/>
                <a:cs typeface="Arial" panose="020B0604020202020204" pitchFamily="34" charset="0"/>
              </a:rPr>
              <a:t>Se ejecutó </a:t>
            </a:r>
            <a:r>
              <a:rPr lang="es-MX" sz="1100" b="1" dirty="0">
                <a:latin typeface="Arial" panose="020B0604020202020204" pitchFamily="34" charset="0"/>
                <a:cs typeface="Arial" panose="020B0604020202020204" pitchFamily="34" charset="0"/>
              </a:rPr>
              <a:t>Primer Taller Creciendo en Debida Diligencia en DDHH – Estación Monterrey</a:t>
            </a:r>
            <a:r>
              <a:rPr lang="es-MX" sz="1100" dirty="0">
                <a:latin typeface="Arial" panose="020B0604020202020204" pitchFamily="34" charset="0"/>
                <a:cs typeface="Arial" panose="020B0604020202020204" pitchFamily="34" charset="0"/>
              </a:rPr>
              <a:t>, dando alcance a la implementación de la Guía de Protesta Social, logrando la promoción de conducta empresarial responsable y comportamiento respetuoso de DDHH, sumando capacidades que favorezcan el manejo integral de protesta social desde el marco de coordinaciones y sinergias interinstitucionales. </a:t>
            </a:r>
          </a:p>
          <a:p>
            <a:pPr algn="just"/>
            <a:endParaRPr lang="es-MX" sz="500" dirty="0">
              <a:latin typeface="Arial" panose="020B0604020202020204" pitchFamily="34" charset="0"/>
              <a:cs typeface="Arial" panose="020B0604020202020204" pitchFamily="34" charset="0"/>
            </a:endParaRPr>
          </a:p>
          <a:p>
            <a:pPr algn="just"/>
            <a:r>
              <a:rPr lang="es-MX" sz="1100" b="1" u="sng" dirty="0">
                <a:latin typeface="Arial" panose="020B0604020202020204" pitchFamily="34" charset="0"/>
                <a:cs typeface="Arial" panose="020B0604020202020204" pitchFamily="34" charset="0"/>
              </a:rPr>
              <a:t>4. Eje Temático Tecnología – Reto Seguridad Física Segmento</a:t>
            </a:r>
          </a:p>
          <a:p>
            <a:pPr algn="just"/>
            <a:r>
              <a:rPr lang="es-MX" sz="1100" dirty="0">
                <a:latin typeface="Arial" panose="020B0604020202020204" pitchFamily="34" charset="0"/>
                <a:cs typeface="Arial" panose="020B0604020202020204" pitchFamily="34" charset="0"/>
              </a:rPr>
              <a:t>Se realizó el análisis de viabilidad de implementación del SIAD en cada de los elementos para Ocensa y Cenit</a:t>
            </a:r>
          </a:p>
          <a:p>
            <a:pPr algn="just"/>
            <a:endParaRPr lang="es-MX" sz="500" dirty="0">
              <a:latin typeface="Arial" panose="020B0604020202020204" pitchFamily="34" charset="0"/>
              <a:cs typeface="Arial" panose="020B0604020202020204" pitchFamily="34" charset="0"/>
            </a:endParaRPr>
          </a:p>
          <a:p>
            <a:pPr algn="just"/>
            <a:r>
              <a:rPr lang="es-MX" sz="1100" b="1" u="sng" dirty="0">
                <a:latin typeface="Arial" panose="020B0604020202020204" pitchFamily="34" charset="0"/>
                <a:cs typeface="Arial" panose="020B0604020202020204" pitchFamily="34" charset="0"/>
              </a:rPr>
              <a:t>5. Acuerdos de cooperación derivados (</a:t>
            </a:r>
            <a:r>
              <a:rPr lang="es-MX" sz="1100" b="1" u="sng" dirty="0" err="1">
                <a:latin typeface="Arial" panose="020B0604020202020204" pitchFamily="34" charset="0"/>
                <a:cs typeface="Arial" panose="020B0604020202020204" pitchFamily="34" charset="0"/>
              </a:rPr>
              <a:t>ACDs</a:t>
            </a:r>
            <a:r>
              <a:rPr lang="es-MX" sz="1100" b="1" u="sng" dirty="0">
                <a:latin typeface="Arial" panose="020B0604020202020204" pitchFamily="34" charset="0"/>
                <a:cs typeface="Arial" panose="020B0604020202020204" pitchFamily="34" charset="0"/>
              </a:rPr>
              <a:t>) con las fuerzas militares y Equipo Segmento</a:t>
            </a:r>
          </a:p>
          <a:p>
            <a:pPr algn="just"/>
            <a:r>
              <a:rPr lang="es-MX" sz="1100" dirty="0">
                <a:latin typeface="Arial" panose="020B0604020202020204" pitchFamily="34" charset="0"/>
                <a:cs typeface="Arial" panose="020B0604020202020204" pitchFamily="34" charset="0"/>
              </a:rPr>
              <a:t>Se definieron condiciones generales para estructuración de los nuevos </a:t>
            </a:r>
            <a:r>
              <a:rPr lang="es-MX" sz="1100" dirty="0" err="1">
                <a:latin typeface="Arial" panose="020B0604020202020204" pitchFamily="34" charset="0"/>
                <a:cs typeface="Arial" panose="020B0604020202020204" pitchFamily="34" charset="0"/>
              </a:rPr>
              <a:t>ACDs</a:t>
            </a:r>
            <a:r>
              <a:rPr lang="es-MX" sz="1100" dirty="0">
                <a:latin typeface="Arial" panose="020B0604020202020204" pitchFamily="34" charset="0"/>
                <a:cs typeface="Arial" panose="020B0604020202020204" pitchFamily="34" charset="0"/>
              </a:rPr>
              <a:t>, conservando estandarización como equipo de segmento transporte.</a:t>
            </a:r>
          </a:p>
        </p:txBody>
      </p:sp>
      <p:sp>
        <p:nvSpPr>
          <p:cNvPr id="8" name="Elipse 7">
            <a:extLst>
              <a:ext uri="{FF2B5EF4-FFF2-40B4-BE49-F238E27FC236}">
                <a16:creationId xmlns:a16="http://schemas.microsoft.com/office/drawing/2014/main" id="{1B1E84FA-A1C6-6FA7-428F-09B41CE745D7}"/>
              </a:ext>
            </a:extLst>
          </p:cNvPr>
          <p:cNvSpPr/>
          <p:nvPr/>
        </p:nvSpPr>
        <p:spPr>
          <a:xfrm>
            <a:off x="245599" y="1417369"/>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dirty="0">
                <a:solidFill>
                  <a:schemeClr val="accent1">
                    <a:lumMod val="50000"/>
                  </a:schemeClr>
                </a:solidFill>
                <a:latin typeface="Arial"/>
                <a:cs typeface="Arial"/>
              </a:rPr>
              <a:t>1</a:t>
            </a:r>
            <a:r>
              <a:rPr lang="es-CO" sz="2000" b="1" dirty="0">
                <a:solidFill>
                  <a:schemeClr val="accent1">
                    <a:lumMod val="50000"/>
                  </a:schemeClr>
                </a:solidFill>
                <a:latin typeface="Arial"/>
                <a:cs typeface="Arial"/>
              </a:rPr>
              <a:t>4</a:t>
            </a:r>
          </a:p>
        </p:txBody>
      </p:sp>
      <p:sp>
        <p:nvSpPr>
          <p:cNvPr id="9" name="Botón 1 fechas">
            <a:extLst>
              <a:ext uri="{FF2B5EF4-FFF2-40B4-BE49-F238E27FC236}">
                <a16:creationId xmlns:a16="http://schemas.microsoft.com/office/drawing/2014/main" id="{0AB04B62-EECE-9987-F424-1049BAD885DE}"/>
              </a:ext>
            </a:extLst>
          </p:cNvPr>
          <p:cNvSpPr/>
          <p:nvPr/>
        </p:nvSpPr>
        <p:spPr>
          <a:xfrm>
            <a:off x="413323" y="4297754"/>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60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724734" y="4046193"/>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dirty="0">
              <a:solidFill>
                <a:schemeClr val="bg1"/>
              </a:solidFill>
              <a:latin typeface="Arial"/>
              <a:cs typeface="Arial"/>
            </a:endParaRPr>
          </a:p>
          <a:p>
            <a:pPr algn="ctr"/>
            <a:r>
              <a:rPr lang="es-ES_tradnl" b="1" dirty="0">
                <a:solidFill>
                  <a:schemeClr val="bg1"/>
                </a:solidFill>
                <a:latin typeface="Arial"/>
                <a:cs typeface="Arial"/>
              </a:rPr>
              <a:t>Participantes</a:t>
            </a:r>
          </a:p>
          <a:p>
            <a:pPr algn="ctr"/>
            <a:endParaRPr lang="es-ES_tradnl" sz="500" b="1" dirty="0">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226040" y="3927730"/>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b="1" dirty="0">
                <a:solidFill>
                  <a:schemeClr val="accent1">
                    <a:lumMod val="75000"/>
                  </a:schemeClr>
                </a:solidFill>
                <a:latin typeface="Arial"/>
                <a:cs typeface="Arial"/>
              </a:rPr>
              <a:t>122</a:t>
            </a:r>
            <a:endParaRPr lang="es-CO" b="1" dirty="0">
              <a:solidFill>
                <a:schemeClr val="accent1">
                  <a:lumMod val="75000"/>
                </a:schemeClr>
              </a:solidFill>
              <a:latin typeface="Arial"/>
              <a:cs typeface="Arial"/>
            </a:endParaRP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35085" y="4046193"/>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16716" y="1549807"/>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838" y="5476990"/>
            <a:ext cx="869162" cy="240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2499" b="13457"/>
          <a:stretch/>
        </p:blipFill>
        <p:spPr bwMode="auto">
          <a:xfrm>
            <a:off x="544291" y="4883604"/>
            <a:ext cx="869162" cy="44311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9"/>
          <a:srcRect l="10114" t="22231" r="11141" b="18252"/>
          <a:stretch/>
        </p:blipFill>
        <p:spPr>
          <a:xfrm>
            <a:off x="2635595" y="4813358"/>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765812" y="4551789"/>
            <a:ext cx="2656903" cy="307777"/>
          </a:xfrm>
          <a:prstGeom prst="rect">
            <a:avLst/>
          </a:prstGeom>
          <a:noFill/>
        </p:spPr>
        <p:txBody>
          <a:bodyPr wrap="square" lIns="91440" tIns="45720" rIns="91440" bIns="45720" rtlCol="0" anchor="t">
            <a:spAutoFit/>
          </a:bodyPr>
          <a:lstStyle/>
          <a:p>
            <a:pPr algn="ctr"/>
            <a:r>
              <a:rPr lang="es-ES" sz="1400" b="1" dirty="0">
                <a:solidFill>
                  <a:schemeClr val="accent1">
                    <a:lumMod val="50000"/>
                  </a:schemeClr>
                </a:solidFill>
                <a:latin typeface="Arial"/>
                <a:cs typeface="Arial"/>
              </a:rPr>
              <a:t>De las compañías del MID</a:t>
            </a:r>
          </a:p>
        </p:txBody>
      </p:sp>
      <p:sp>
        <p:nvSpPr>
          <p:cNvPr id="34" name="CuadroTexto 33">
            <a:extLst>
              <a:ext uri="{FF2B5EF4-FFF2-40B4-BE49-F238E27FC236}">
                <a16:creationId xmlns:a16="http://schemas.microsoft.com/office/drawing/2014/main" id="{4C47C319-6913-92C9-1959-046B3A70A583}"/>
              </a:ext>
            </a:extLst>
          </p:cNvPr>
          <p:cNvSpPr txBox="1"/>
          <p:nvPr/>
        </p:nvSpPr>
        <p:spPr>
          <a:xfrm>
            <a:off x="1618461" y="2127588"/>
            <a:ext cx="1771109" cy="369332"/>
          </a:xfrm>
          <a:prstGeom prst="rect">
            <a:avLst/>
          </a:prstGeom>
          <a:noFill/>
        </p:spPr>
        <p:txBody>
          <a:bodyPr wrap="square" lIns="91440" tIns="45720" rIns="91440" bIns="45720" rtlCol="0" anchor="t">
            <a:spAutoFit/>
          </a:bodyPr>
          <a:lstStyle/>
          <a:p>
            <a:r>
              <a:rPr lang="es-CO" b="1" dirty="0">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3782113" y="1346122"/>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5">
                    <a:lumMod val="50000"/>
                  </a:schemeClr>
                </a:solidFill>
                <a:latin typeface="Arial"/>
                <a:cs typeface="Arial"/>
              </a:rPr>
              <a:t>05</a:t>
            </a: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83250" y="1504285"/>
            <a:ext cx="523221" cy="523221"/>
          </a:xfrm>
          <a:prstGeom prst="rect">
            <a:avLst/>
          </a:prstGeom>
        </p:spPr>
      </p:pic>
      <p:sp>
        <p:nvSpPr>
          <p:cNvPr id="12" name="CuadroTexto 11">
            <a:extLst>
              <a:ext uri="{FF2B5EF4-FFF2-40B4-BE49-F238E27FC236}">
                <a16:creationId xmlns:a16="http://schemas.microsoft.com/office/drawing/2014/main" id="{172986D4-EABC-3563-8EA3-E60FE8784F34}"/>
              </a:ext>
            </a:extLst>
          </p:cNvPr>
          <p:cNvSpPr txBox="1"/>
          <p:nvPr/>
        </p:nvSpPr>
        <p:spPr>
          <a:xfrm>
            <a:off x="0" y="-57455"/>
            <a:ext cx="10688445" cy="769441"/>
          </a:xfrm>
          <a:prstGeom prst="rect">
            <a:avLst/>
          </a:prstGeom>
          <a:noFill/>
        </p:spPr>
        <p:txBody>
          <a:bodyPr wrap="squar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fontAlgn="base"/>
            <a:r>
              <a:rPr lang="es-ES" sz="2000" b="1" i="0" u="none" strike="noStrike" dirty="0">
                <a:solidFill>
                  <a:schemeClr val="bg1">
                    <a:lumMod val="50000"/>
                  </a:schemeClr>
                </a:solidFill>
                <a:effectLst/>
                <a:latin typeface="Arial"/>
                <a:cs typeface="Arial"/>
              </a:rPr>
              <a:t>Macroproceso </a:t>
            </a:r>
            <a:r>
              <a:rPr lang="es-ES" sz="2000" b="1" dirty="0">
                <a:solidFill>
                  <a:schemeClr val="bg1">
                    <a:lumMod val="50000"/>
                  </a:schemeClr>
                </a:solidFill>
                <a:latin typeface="Arial"/>
                <a:cs typeface="Arial"/>
              </a:rPr>
              <a:t>de Sostenibilidad</a:t>
            </a:r>
            <a:endParaRPr lang="en-US" sz="2000" b="1" i="0" dirty="0">
              <a:solidFill>
                <a:schemeClr val="bg1">
                  <a:lumMod val="50000"/>
                </a:schemeClr>
              </a:solidFill>
              <a:effectLst/>
              <a:latin typeface="Segoe UI" panose="020B0502040204020203" pitchFamily="34" charset="0"/>
            </a:endParaRPr>
          </a:p>
        </p:txBody>
      </p:sp>
      <p:pic>
        <p:nvPicPr>
          <p:cNvPr id="7" name="Picture 2" descr="Trabajando en Oleoducto de los Llanos Orientales S.A. -ODL- | Great Place  To Work® Colombia">
            <a:extLst>
              <a:ext uri="{FF2B5EF4-FFF2-40B4-BE49-F238E27FC236}">
                <a16:creationId xmlns:a16="http://schemas.microsoft.com/office/drawing/2014/main" id="{D46043BF-9D43-2655-7EC7-9B5F441A4469}"/>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465" y="4923429"/>
            <a:ext cx="748739" cy="355996"/>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3948A9EB-DB1A-79CB-E2A6-7256EB72FFC4}"/>
              </a:ext>
            </a:extLst>
          </p:cNvPr>
          <p:cNvSpPr txBox="1"/>
          <p:nvPr/>
        </p:nvSpPr>
        <p:spPr>
          <a:xfrm>
            <a:off x="474240" y="5780561"/>
            <a:ext cx="3097131" cy="40011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s-ES" sz="1000" b="0" i="1" u="none" strike="noStrike" kern="1200" cap="none" spc="0" normalizeH="0" baseline="0" noProof="0" dirty="0">
                <a:ln>
                  <a:noFill/>
                </a:ln>
                <a:solidFill>
                  <a:srgbClr val="E7E6E6">
                    <a:lumMod val="25000"/>
                  </a:srgbClr>
                </a:solidFill>
                <a:effectLst/>
                <a:uLnTx/>
                <a:uFillTx/>
                <a:latin typeface="Arial"/>
                <a:ea typeface="+mn-ea"/>
                <a:cs typeface="Arial"/>
              </a:rPr>
              <a:t>Líderes de Entorno y SSFF del Segmento y ECP</a:t>
            </a:r>
            <a:r>
              <a:rPr lang="es-ES" sz="1000" i="1" dirty="0">
                <a:solidFill>
                  <a:srgbClr val="E7E6E6">
                    <a:lumMod val="25000"/>
                  </a:srgbClr>
                </a:solidFill>
                <a:latin typeface="Arial"/>
                <a:cs typeface="Arial"/>
              </a:rPr>
              <a:t>, </a:t>
            </a:r>
            <a:r>
              <a:rPr kumimoji="0" lang="es-ES" sz="1000" b="0" i="1" u="none" strike="noStrike" kern="1200" cap="none" spc="0" normalizeH="0" baseline="0" noProof="0" dirty="0">
                <a:ln>
                  <a:noFill/>
                </a:ln>
                <a:solidFill>
                  <a:srgbClr val="E7E6E6">
                    <a:lumMod val="25000"/>
                  </a:srgbClr>
                </a:solidFill>
                <a:effectLst/>
                <a:uLnTx/>
                <a:uFillTx/>
                <a:latin typeface="Arial"/>
                <a:ea typeface="+mn-ea"/>
                <a:cs typeface="Arial"/>
              </a:rPr>
              <a:t>Expertos de análisis territorial, MinMinas</a:t>
            </a:r>
          </a:p>
        </p:txBody>
      </p:sp>
      <p:pic>
        <p:nvPicPr>
          <p:cNvPr id="4" name="Picture 2" descr="logo-ecopetrol-256x256 - Codinter América">
            <a:extLst>
              <a:ext uri="{FF2B5EF4-FFF2-40B4-BE49-F238E27FC236}">
                <a16:creationId xmlns:a16="http://schemas.microsoft.com/office/drawing/2014/main" id="{70AA3AF4-20AA-46A6-C8FB-BE53CEC79E4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9586" b="30686"/>
          <a:stretch/>
        </p:blipFill>
        <p:spPr bwMode="auto">
          <a:xfrm>
            <a:off x="2024383" y="5255360"/>
            <a:ext cx="1178350" cy="46813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09048AB9-6225-C55B-A0A0-3848958E77BE}"/>
              </a:ext>
            </a:extLst>
          </p:cNvPr>
          <p:cNvSpPr txBox="1"/>
          <p:nvPr/>
        </p:nvSpPr>
        <p:spPr>
          <a:xfrm>
            <a:off x="647665" y="2503273"/>
            <a:ext cx="2645277" cy="738664"/>
          </a:xfrm>
          <a:prstGeom prst="rect">
            <a:avLst/>
          </a:prstGeom>
          <a:noFill/>
        </p:spPr>
        <p:txBody>
          <a:bodyPr wrap="square">
            <a:spAutoFit/>
          </a:bodyPr>
          <a:lstStyle/>
          <a:p>
            <a:pPr algn="r"/>
            <a:r>
              <a:rPr lang="es-CO" sz="1400" dirty="0">
                <a:latin typeface="Arial" panose="020B0604020202020204" pitchFamily="34" charset="0"/>
                <a:cs typeface="Arial" panose="020B0604020202020204" pitchFamily="34" charset="0"/>
              </a:rPr>
              <a:t> 05, 12, 19, 25 y 26 Julio </a:t>
            </a:r>
          </a:p>
          <a:p>
            <a:pPr algn="r"/>
            <a:r>
              <a:rPr lang="es-CO" sz="1400" dirty="0">
                <a:latin typeface="Arial" panose="020B0604020202020204" pitchFamily="34" charset="0"/>
                <a:cs typeface="Arial" panose="020B0604020202020204" pitchFamily="34" charset="0"/>
              </a:rPr>
              <a:t>02, 09, 16, 23, 30 </a:t>
            </a:r>
            <a:r>
              <a:rPr lang="es-CO" sz="1400" dirty="0">
                <a:solidFill>
                  <a:schemeClr val="tx1"/>
                </a:solidFill>
                <a:latin typeface="Arial" panose="020B0604020202020204" pitchFamily="34" charset="0"/>
                <a:cs typeface="Arial" panose="020B0604020202020204" pitchFamily="34" charset="0"/>
              </a:rPr>
              <a:t>Agosto</a:t>
            </a:r>
          </a:p>
          <a:p>
            <a:pPr algn="r"/>
            <a:r>
              <a:rPr lang="es-CO" sz="1400" dirty="0">
                <a:latin typeface="Arial" panose="020B0604020202020204" pitchFamily="34" charset="0"/>
                <a:cs typeface="Arial" panose="020B0604020202020204" pitchFamily="34" charset="0"/>
              </a:rPr>
              <a:t> 06, 13  y  27 Septiembre</a:t>
            </a:r>
            <a:endParaRPr lang="es-CO"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732496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66881" y="2373077"/>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algn="ctr" defTabSz="914217">
              <a:defRPr/>
            </a:pPr>
            <a:endParaRPr lang="en-US" b="1">
              <a:solidFill>
                <a:schemeClr val="bg1"/>
              </a:solidFill>
              <a:latin typeface="Arial" panose="020B0604020202020204" pitchFamily="34" charset="0"/>
              <a:cs typeface="Arial" panose="020B0604020202020204" pitchFamily="34" charset="0"/>
            </a:endParaRPr>
          </a:p>
        </p:txBody>
      </p:sp>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66879" y="4317771"/>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algn="ctr"/>
            <a:endParaRPr lang="es-ES_tradnl" sz="1800" b="1">
              <a:solidFill>
                <a:schemeClr val="accent1">
                  <a:lumMod val="50000"/>
                </a:schemeClr>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D3AA15B-FABB-BE65-6948-A3D71DC303B0}"/>
              </a:ext>
            </a:extLst>
          </p:cNvPr>
          <p:cNvSpPr txBox="1"/>
          <p:nvPr/>
        </p:nvSpPr>
        <p:spPr>
          <a:xfrm>
            <a:off x="0" y="62144"/>
            <a:ext cx="8019952" cy="769441"/>
          </a:xfrm>
          <a:prstGeom prst="rect">
            <a:avLst/>
          </a:prstGeom>
          <a:noFill/>
        </p:spPr>
        <p:txBody>
          <a:bodyPr wrap="non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algn="l" rtl="0" fontAlgn="base"/>
            <a:r>
              <a:rPr lang="es-ES" sz="2000" b="1" i="0" u="none" strike="noStrike" dirty="0">
                <a:solidFill>
                  <a:schemeClr val="bg1">
                    <a:lumMod val="50000"/>
                  </a:schemeClr>
                </a:solidFill>
                <a:effectLst/>
                <a:latin typeface="Arial"/>
                <a:cs typeface="Arial"/>
              </a:rPr>
              <a:t>Macroproceso </a:t>
            </a:r>
            <a:r>
              <a:rPr lang="es-MX" sz="2000" b="1" i="0" u="none" strike="noStrike" dirty="0">
                <a:solidFill>
                  <a:schemeClr val="bg1">
                    <a:lumMod val="50000"/>
                  </a:schemeClr>
                </a:solidFill>
                <a:effectLst/>
                <a:latin typeface="Arial"/>
                <a:cs typeface="Arial"/>
              </a:rPr>
              <a:t>de Sostenibilidad</a:t>
            </a:r>
            <a:endParaRPr lang="en-US" sz="2000" b="1" i="0" dirty="0">
              <a:solidFill>
                <a:schemeClr val="bg1">
                  <a:lumMod val="50000"/>
                </a:schemeClr>
              </a:solidFill>
              <a:effectLst/>
              <a:latin typeface="Segoe UI" panose="020B0502040204020203" pitchFamily="34" charset="0"/>
            </a:endParaRP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26694" y="1160349"/>
            <a:ext cx="11281765" cy="540896"/>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En el desarrollo de Modelo de Relacionamiento del Macroproceso de </a:t>
            </a:r>
            <a:r>
              <a:rPr lang="es-ES" sz="1600" dirty="0">
                <a:solidFill>
                  <a:srgbClr val="0D0D0D"/>
                </a:solidFill>
                <a:latin typeface="Arial"/>
                <a:cs typeface="Arial"/>
              </a:rPr>
              <a:t>Sostenibilidad,</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7" name="Elipse 6">
            <a:extLst>
              <a:ext uri="{FF2B5EF4-FFF2-40B4-BE49-F238E27FC236}">
                <a16:creationId xmlns:a16="http://schemas.microsoft.com/office/drawing/2014/main" id="{6FE16F3F-E937-9211-C630-596AD295E00D}"/>
              </a:ext>
            </a:extLst>
          </p:cNvPr>
          <p:cNvSpPr/>
          <p:nvPr/>
        </p:nvSpPr>
        <p:spPr>
          <a:xfrm>
            <a:off x="394670" y="2303011"/>
            <a:ext cx="1272209" cy="1254705"/>
          </a:xfrm>
          <a:prstGeom prst="ellipse">
            <a:avLst/>
          </a:prstGeom>
          <a:solidFill>
            <a:schemeClr val="bg1"/>
          </a:solidFill>
          <a:ln w="57150">
            <a:solidFill>
              <a:schemeClr val="accent1">
                <a:lumMod val="50000"/>
              </a:schemeClr>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sp>
        <p:nvSpPr>
          <p:cNvPr id="15" name="Elipse 14">
            <a:extLst>
              <a:ext uri="{FF2B5EF4-FFF2-40B4-BE49-F238E27FC236}">
                <a16:creationId xmlns:a16="http://schemas.microsoft.com/office/drawing/2014/main" id="{72F1B9A6-10FD-C969-C079-A461656B6FB1}"/>
              </a:ext>
            </a:extLst>
          </p:cNvPr>
          <p:cNvSpPr/>
          <p:nvPr/>
        </p:nvSpPr>
        <p:spPr>
          <a:xfrm>
            <a:off x="394671" y="4188010"/>
            <a:ext cx="1272209" cy="1254705"/>
          </a:xfrm>
          <a:prstGeom prst="ellipse">
            <a:avLst/>
          </a:prstGeom>
          <a:solidFill>
            <a:schemeClr val="bg1"/>
          </a:solidFill>
          <a:ln w="57150">
            <a:solidFill>
              <a:srgbClr val="C7DE27"/>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2"/>
          <a:stretch>
            <a:fillRect/>
          </a:stretch>
        </p:blipFill>
        <p:spPr>
          <a:xfrm>
            <a:off x="679592" y="4464179"/>
            <a:ext cx="702365" cy="702365"/>
          </a:xfrm>
          <a:prstGeom prst="rect">
            <a:avLst/>
          </a:prstGeom>
        </p:spPr>
      </p:pic>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3"/>
          <a:stretch>
            <a:fillRect/>
          </a:stretch>
        </p:blipFill>
        <p:spPr>
          <a:xfrm>
            <a:off x="636155" y="2497764"/>
            <a:ext cx="870491" cy="870491"/>
          </a:xfrm>
          <a:prstGeom prst="rect">
            <a:avLst/>
          </a:prstGeom>
        </p:spPr>
      </p:pic>
      <p:sp>
        <p:nvSpPr>
          <p:cNvPr id="24" name="CuadroTexto 23">
            <a:extLst>
              <a:ext uri="{FF2B5EF4-FFF2-40B4-BE49-F238E27FC236}">
                <a16:creationId xmlns:a16="http://schemas.microsoft.com/office/drawing/2014/main" id="{2BE3B88A-DEC7-1208-8E2F-E1AA069AEBEA}"/>
              </a:ext>
            </a:extLst>
          </p:cNvPr>
          <p:cNvSpPr txBox="1"/>
          <p:nvPr/>
        </p:nvSpPr>
        <p:spPr>
          <a:xfrm>
            <a:off x="5152784" y="2960695"/>
            <a:ext cx="6387498" cy="1200329"/>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MX" sz="1200" dirty="0">
                <a:latin typeface="Arial" panose="020B0604020202020204" pitchFamily="34" charset="0"/>
                <a:cs typeface="Arial" panose="020B0604020202020204" pitchFamily="34" charset="0"/>
              </a:rPr>
              <a:t>Definiciones de </a:t>
            </a:r>
            <a:r>
              <a:rPr lang="es-MX" sz="1200" b="1" u="sng" dirty="0">
                <a:latin typeface="Arial" panose="020B0604020202020204" pitchFamily="34" charset="0"/>
                <a:cs typeface="Arial" panose="020B0604020202020204" pitchFamily="34" charset="0"/>
              </a:rPr>
              <a:t>planes de trabajo </a:t>
            </a:r>
            <a:r>
              <a:rPr lang="es-MX" sz="1200" dirty="0">
                <a:latin typeface="Arial" panose="020B0604020202020204" pitchFamily="34" charset="0"/>
                <a:cs typeface="Arial" panose="020B0604020202020204" pitchFamily="34" charset="0"/>
              </a:rPr>
              <a:t>de iniciativas Entorno y Seguridad Física 2024 – 2025 Equipo Segmento: </a:t>
            </a:r>
          </a:p>
          <a:p>
            <a:pPr marL="285750" indent="-285750" algn="just" fontAlgn="base">
              <a:buFont typeface="Arial" panose="020B0604020202020204" pitchFamily="34" charset="0"/>
              <a:buChar char="•"/>
            </a:pPr>
            <a:r>
              <a:rPr lang="es-MX" sz="1200" dirty="0">
                <a:latin typeface="Arial" panose="020B0604020202020204" pitchFamily="34" charset="0"/>
                <a:cs typeface="Arial" panose="020B0604020202020204" pitchFamily="34" charset="0"/>
              </a:rPr>
              <a:t> </a:t>
            </a:r>
            <a:r>
              <a:rPr lang="es-ES" sz="1200" dirty="0">
                <a:latin typeface="Arial" panose="020B0604020202020204" pitchFamily="34" charset="0"/>
                <a:cs typeface="Arial" panose="020B0604020202020204" pitchFamily="34" charset="0"/>
              </a:rPr>
              <a:t>Modelo integrado de seguridad física (Implementación de tecnologías, Gerenciamiento de riesgos y gestión de DDHH).</a:t>
            </a:r>
          </a:p>
          <a:p>
            <a:pPr marL="285750" indent="-285750" algn="just" fontAlgn="base">
              <a:buFont typeface="Arial" panose="020B0604020202020204" pitchFamily="34" charset="0"/>
              <a:buChar char="•"/>
            </a:pPr>
            <a:r>
              <a:rPr lang="es-ES" sz="1200" dirty="0">
                <a:latin typeface="Arial" panose="020B0604020202020204" pitchFamily="34" charset="0"/>
                <a:cs typeface="Arial" panose="020B0604020202020204" pitchFamily="34" charset="0"/>
              </a:rPr>
              <a:t>Desarrollo del portafolio  de valor sostenible (Aporte a la sostenibilidad y a las políticas públicas).</a:t>
            </a:r>
            <a:endParaRPr lang="es-CO" sz="120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8FA66521-40AC-C500-9EF2-C885EB088193}"/>
              </a:ext>
            </a:extLst>
          </p:cNvPr>
          <p:cNvSpPr txBox="1"/>
          <p:nvPr/>
        </p:nvSpPr>
        <p:spPr>
          <a:xfrm>
            <a:off x="5152786" y="2112551"/>
            <a:ext cx="6387497" cy="646331"/>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ES" sz="1200" dirty="0">
                <a:latin typeface="Arial" panose="020B0604020202020204" pitchFamily="34" charset="0"/>
                <a:cs typeface="Arial" panose="020B0604020202020204" pitchFamily="34" charset="0"/>
              </a:rPr>
              <a:t>Realización de segundo y tercer Taller Creciendo en Debida Diligencia en DDHH en Puerto Gaitán  y Vasconia, con el objetivo de liderar a nivel segmento la promoción y el respeto por los DDHH y los principios voluntarios</a:t>
            </a:r>
            <a:endParaRPr lang="es-CO" sz="1200" dirty="0">
              <a:latin typeface="Arial" panose="020B0604020202020204" pitchFamily="34" charset="0"/>
              <a:cs typeface="Arial" panose="020B0604020202020204" pitchFamily="34" charset="0"/>
            </a:endParaRPr>
          </a:p>
        </p:txBody>
      </p:sp>
      <p:cxnSp>
        <p:nvCxnSpPr>
          <p:cNvPr id="32" name="Conector: angular 31">
            <a:extLst>
              <a:ext uri="{FF2B5EF4-FFF2-40B4-BE49-F238E27FC236}">
                <a16:creationId xmlns:a16="http://schemas.microsoft.com/office/drawing/2014/main" id="{DD0CA449-8787-3346-DA7B-1DD7CAB11D6F}"/>
              </a:ext>
            </a:extLst>
          </p:cNvPr>
          <p:cNvCxnSpPr>
            <a:cxnSpLocks/>
            <a:stCxn id="20" idx="12"/>
            <a:endCxn id="28" idx="1"/>
          </p:cNvCxnSpPr>
          <p:nvPr/>
        </p:nvCxnSpPr>
        <p:spPr>
          <a:xfrm flipV="1">
            <a:off x="4280197" y="2435717"/>
            <a:ext cx="872589" cy="434487"/>
          </a:xfrm>
          <a:prstGeom prst="bentConnector3">
            <a:avLst>
              <a:gd name="adj1" fmla="val 5000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4F1E7F24-0FC8-D2CA-C2F0-B82D05FB97C6}"/>
              </a:ext>
            </a:extLst>
          </p:cNvPr>
          <p:cNvSpPr txBox="1"/>
          <p:nvPr/>
        </p:nvSpPr>
        <p:spPr>
          <a:xfrm>
            <a:off x="1815137" y="2547038"/>
            <a:ext cx="2613571" cy="646331"/>
          </a:xfrm>
          <a:prstGeom prst="rect">
            <a:avLst/>
          </a:prstGeom>
          <a:noFill/>
        </p:spPr>
        <p:txBody>
          <a:bodyPr wrap="square">
            <a:spAutoFit/>
          </a:bodyPr>
          <a:lstStyle/>
          <a:p>
            <a:pPr algn="ctr" defTabSz="914217">
              <a:defRPr/>
            </a:pPr>
            <a:r>
              <a:rPr lang="es-ES_tradnl" sz="1800" b="1">
                <a:solidFill>
                  <a:schemeClr val="bg1"/>
                </a:solidFill>
                <a:latin typeface="Arial" panose="020B0604020202020204" pitchFamily="34" charset="0"/>
                <a:cs typeface="Arial" panose="020B0604020202020204" pitchFamily="34" charset="0"/>
              </a:rPr>
              <a:t>Para el siguiente Q </a:t>
            </a:r>
          </a:p>
          <a:p>
            <a:pPr algn="ctr" defTabSz="914217">
              <a:defRPr/>
            </a:pPr>
            <a:r>
              <a:rPr lang="es-ES_tradnl" sz="1800" b="1">
                <a:solidFill>
                  <a:schemeClr val="bg1"/>
                </a:solidFill>
                <a:latin typeface="Arial" panose="020B0604020202020204" pitchFamily="34" charset="0"/>
                <a:cs typeface="Arial" panose="020B0604020202020204" pitchFamily="34" charset="0"/>
              </a:rPr>
              <a:t>Esperamos:</a:t>
            </a:r>
            <a:endParaRPr lang="en-US" b="1">
              <a:solidFill>
                <a:schemeClr val="bg1"/>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1CFB37C9-5A65-FBB0-B32C-90FB67065009}"/>
              </a:ext>
            </a:extLst>
          </p:cNvPr>
          <p:cNvSpPr txBox="1"/>
          <p:nvPr/>
        </p:nvSpPr>
        <p:spPr>
          <a:xfrm>
            <a:off x="2103371" y="4506592"/>
            <a:ext cx="2037102" cy="646331"/>
          </a:xfrm>
          <a:prstGeom prst="rect">
            <a:avLst/>
          </a:prstGeom>
          <a:noFill/>
        </p:spPr>
        <p:txBody>
          <a:bodyPr wrap="square">
            <a:spAutoFit/>
          </a:bodyPr>
          <a:lstStyle/>
          <a:p>
            <a:pPr algn="ctr"/>
            <a:r>
              <a:rPr lang="es-ES_tradnl" sz="1800" b="1">
                <a:solidFill>
                  <a:schemeClr val="accent1">
                    <a:lumMod val="50000"/>
                  </a:schemeClr>
                </a:solidFill>
                <a:latin typeface="Arial" panose="020B0604020202020204" pitchFamily="34" charset="0"/>
                <a:cs typeface="Arial" panose="020B0604020202020204" pitchFamily="34" charset="0"/>
              </a:rPr>
              <a:t>Sinergias</a:t>
            </a:r>
          </a:p>
          <a:p>
            <a:pPr algn="ctr"/>
            <a:r>
              <a:rPr lang="es-ES_tradnl" sz="1800" b="1">
                <a:solidFill>
                  <a:schemeClr val="accent1">
                    <a:lumMod val="50000"/>
                  </a:schemeClr>
                </a:solidFill>
                <a:latin typeface="Arial" panose="020B0604020202020204" pitchFamily="34" charset="0"/>
                <a:cs typeface="Arial" panose="020B0604020202020204" pitchFamily="34" charset="0"/>
              </a:rPr>
              <a:t> logradas:</a:t>
            </a:r>
          </a:p>
        </p:txBody>
      </p:sp>
      <p:cxnSp>
        <p:nvCxnSpPr>
          <p:cNvPr id="38" name="Conector: angular 37">
            <a:extLst>
              <a:ext uri="{FF2B5EF4-FFF2-40B4-BE49-F238E27FC236}">
                <a16:creationId xmlns:a16="http://schemas.microsoft.com/office/drawing/2014/main" id="{81141818-11CB-6140-26F9-ABAAC1840BD0}"/>
              </a:ext>
            </a:extLst>
          </p:cNvPr>
          <p:cNvCxnSpPr>
            <a:cxnSpLocks/>
            <a:endCxn id="24" idx="1"/>
          </p:cNvCxnSpPr>
          <p:nvPr/>
        </p:nvCxnSpPr>
        <p:spPr>
          <a:xfrm>
            <a:off x="4279942" y="2870204"/>
            <a:ext cx="872842" cy="690656"/>
          </a:xfrm>
          <a:prstGeom prst="bentConnector3">
            <a:avLst>
              <a:gd name="adj1" fmla="val 5000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1" name="CuadroTexto 50">
            <a:extLst>
              <a:ext uri="{FF2B5EF4-FFF2-40B4-BE49-F238E27FC236}">
                <a16:creationId xmlns:a16="http://schemas.microsoft.com/office/drawing/2014/main" id="{9F9B9320-B7DE-53B9-1979-9E4A8349E6DD}"/>
              </a:ext>
            </a:extLst>
          </p:cNvPr>
          <p:cNvSpPr txBox="1"/>
          <p:nvPr/>
        </p:nvSpPr>
        <p:spPr>
          <a:xfrm>
            <a:off x="5184608" y="4584527"/>
            <a:ext cx="6355674" cy="461665"/>
          </a:xfrm>
          <a:prstGeom prst="rect">
            <a:avLst/>
          </a:prstGeom>
          <a:solidFill>
            <a:srgbClr val="EDF4B6"/>
          </a:solidFill>
          <a:ln>
            <a:noFill/>
          </a:ln>
        </p:spPr>
        <p:txBody>
          <a:bodyPr wrap="square" lIns="91440" tIns="45720" rIns="91440" bIns="45720" rtlCol="0" anchor="t">
            <a:spAutoFit/>
          </a:bodyPr>
          <a:lstStyle/>
          <a:p>
            <a:pPr algn="just" fontAlgn="base"/>
            <a:r>
              <a:rPr lang="es-ES" sz="1200" dirty="0">
                <a:latin typeface="Arial" panose="020B0604020202020204" pitchFamily="34" charset="0"/>
                <a:cs typeface="Arial" panose="020B0604020202020204" pitchFamily="34" charset="0"/>
              </a:rPr>
              <a:t>Definición de </a:t>
            </a:r>
            <a:r>
              <a:rPr lang="es-ES" sz="1200" b="1" u="sng" dirty="0">
                <a:latin typeface="Arial" panose="020B0604020202020204" pitchFamily="34" charset="0"/>
                <a:cs typeface="Arial" panose="020B0604020202020204" pitchFamily="34" charset="0"/>
              </a:rPr>
              <a:t>iniciativas </a:t>
            </a:r>
            <a:r>
              <a:rPr lang="es-ES" sz="1200" dirty="0">
                <a:latin typeface="Arial" panose="020B0604020202020204" pitchFamily="34" charset="0"/>
                <a:cs typeface="Arial" panose="020B0604020202020204" pitchFamily="34" charset="0"/>
              </a:rPr>
              <a:t>Entorno y Seguridad Física 2024 - 2025 a desarrollar en el marco del modelo de alineación y relacionamiento con equipo del segmento.</a:t>
            </a:r>
          </a:p>
        </p:txBody>
      </p:sp>
      <p:cxnSp>
        <p:nvCxnSpPr>
          <p:cNvPr id="55" name="Conector: angular 54">
            <a:extLst>
              <a:ext uri="{FF2B5EF4-FFF2-40B4-BE49-F238E27FC236}">
                <a16:creationId xmlns:a16="http://schemas.microsoft.com/office/drawing/2014/main" id="{74184E8E-6500-5C8A-BA39-45E064E42D33}"/>
              </a:ext>
            </a:extLst>
          </p:cNvPr>
          <p:cNvCxnSpPr>
            <a:cxnSpLocks/>
            <a:stCxn id="21" idx="12"/>
            <a:endCxn id="51" idx="1"/>
          </p:cNvCxnSpPr>
          <p:nvPr/>
        </p:nvCxnSpPr>
        <p:spPr>
          <a:xfrm>
            <a:off x="4279942" y="4815129"/>
            <a:ext cx="904666" cy="231"/>
          </a:xfrm>
          <a:prstGeom prst="bentConnector3">
            <a:avLst>
              <a:gd name="adj1" fmla="val 50000"/>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630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730B804E-AF25-E06F-5258-F992D2D6DCC5}"/>
              </a:ext>
            </a:extLst>
          </p:cNvPr>
          <p:cNvSpPr txBox="1"/>
          <p:nvPr/>
        </p:nvSpPr>
        <p:spPr>
          <a:xfrm>
            <a:off x="58171" y="-26442"/>
            <a:ext cx="11416217" cy="738664"/>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4472C4">
                    <a:lumMod val="50000"/>
                  </a:srgbClr>
                </a:solidFill>
                <a:effectLst/>
                <a:uLnTx/>
                <a:uFillTx/>
                <a:latin typeface="Arial"/>
                <a:ea typeface="+mn-ea"/>
                <a:cs typeface="Arial"/>
              </a:rPr>
              <a:t>Avances Implementación Modelo de Relacionamiento – Q3</a:t>
            </a:r>
            <a:r>
              <a:rPr kumimoji="0" lang="en-US" sz="2400" b="1" i="0" u="none" strike="noStrike" kern="1200" cap="none" spc="0" normalizeH="0" baseline="0" noProof="0" dirty="0">
                <a:ln>
                  <a:noFill/>
                </a:ln>
                <a:solidFill>
                  <a:srgbClr val="4472C4">
                    <a:lumMod val="50000"/>
                  </a:srgbClr>
                </a:solidFill>
                <a:effectLst/>
                <a:uLnTx/>
                <a:uFillTx/>
                <a:latin typeface="Arial"/>
                <a:ea typeface="+mn-ea"/>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lumMod val="65000"/>
                  </a:prstClr>
                </a:solidFill>
                <a:effectLst/>
                <a:uLnTx/>
                <a:uFillTx/>
                <a:latin typeface="Arial"/>
                <a:ea typeface="+mn-ea"/>
                <a:cs typeface="Arial"/>
              </a:rPr>
              <a:t>Macroproceso Sostenibilidad</a:t>
            </a:r>
            <a:endParaRPr lang="es-ES" sz="1800" b="1" i="0" u="none" strike="noStrike" kern="1200" cap="none" spc="0" normalizeH="0" baseline="0" noProof="0" dirty="0">
              <a:ln>
                <a:noFill/>
              </a:ln>
              <a:solidFill>
                <a:prstClr val="white">
                  <a:lumMod val="65000"/>
                </a:prstClr>
              </a:solidFill>
              <a:effectLst/>
              <a:uLnTx/>
              <a:uFillTx/>
              <a:latin typeface="Arial"/>
              <a:cs typeface="Arial"/>
            </a:endParaRPr>
          </a:p>
        </p:txBody>
      </p:sp>
      <p:grpSp>
        <p:nvGrpSpPr>
          <p:cNvPr id="10" name="Grupo 9">
            <a:extLst>
              <a:ext uri="{FF2B5EF4-FFF2-40B4-BE49-F238E27FC236}">
                <a16:creationId xmlns:a16="http://schemas.microsoft.com/office/drawing/2014/main" id="{EA637ABD-A3AE-2646-330E-EBDA4A48B6C3}"/>
              </a:ext>
            </a:extLst>
          </p:cNvPr>
          <p:cNvGrpSpPr/>
          <p:nvPr/>
        </p:nvGrpSpPr>
        <p:grpSpPr>
          <a:xfrm>
            <a:off x="1966476" y="1038567"/>
            <a:ext cx="3803605" cy="1600775"/>
            <a:chOff x="1966476" y="1102735"/>
            <a:chExt cx="3803605" cy="1600775"/>
          </a:xfrm>
        </p:grpSpPr>
        <p:sp>
          <p:nvSpPr>
            <p:cNvPr id="12" name="Freeform: Shape 98">
              <a:extLst>
                <a:ext uri="{FF2B5EF4-FFF2-40B4-BE49-F238E27FC236}">
                  <a16:creationId xmlns:a16="http://schemas.microsoft.com/office/drawing/2014/main" id="{1F1FCA54-514B-5C87-4B83-28AFD266FF32}"/>
                </a:ext>
              </a:extLst>
            </p:cNvPr>
            <p:cNvSpPr/>
            <p:nvPr/>
          </p:nvSpPr>
          <p:spPr>
            <a:xfrm>
              <a:off x="4919205" y="2023987"/>
              <a:ext cx="850876" cy="603045"/>
            </a:xfrm>
            <a:custGeom>
              <a:avLst/>
              <a:gdLst/>
              <a:ahLst/>
              <a:cxnLst>
                <a:cxn ang="3cd4">
                  <a:pos x="hc" y="t"/>
                </a:cxn>
                <a:cxn ang="cd2">
                  <a:pos x="l" y="vc"/>
                </a:cxn>
                <a:cxn ang="cd4">
                  <a:pos x="hc" y="b"/>
                </a:cxn>
                <a:cxn ang="0">
                  <a:pos x="r" y="vc"/>
                </a:cxn>
              </a:cxnLst>
              <a:rect l="l" t="t" r="r" b="b"/>
              <a:pathLst>
                <a:path w="1367" h="1414">
                  <a:moveTo>
                    <a:pt x="959" y="0"/>
                  </a:moveTo>
                  <a:lnTo>
                    <a:pt x="578" y="0"/>
                  </a:lnTo>
                  <a:lnTo>
                    <a:pt x="143" y="0"/>
                  </a:lnTo>
                  <a:lnTo>
                    <a:pt x="0" y="0"/>
                  </a:lnTo>
                  <a:lnTo>
                    <a:pt x="0" y="1414"/>
                  </a:lnTo>
                  <a:lnTo>
                    <a:pt x="143" y="1414"/>
                  </a:lnTo>
                  <a:lnTo>
                    <a:pt x="578" y="1414"/>
                  </a:lnTo>
                  <a:lnTo>
                    <a:pt x="959" y="1414"/>
                  </a:lnTo>
                  <a:lnTo>
                    <a:pt x="1367" y="707"/>
                  </a:lnTo>
                  <a:close/>
                </a:path>
              </a:pathLst>
            </a:custGeom>
            <a:solidFill>
              <a:schemeClr val="accent5">
                <a:lumMod val="20000"/>
                <a:lumOff val="80000"/>
              </a:schemeClr>
            </a:solidFill>
            <a:ln cap="flat">
              <a:noFill/>
              <a:prstDash val="solid"/>
            </a:ln>
          </p:spPr>
          <p:txBody>
            <a:bodyPr vert="horz" wrap="none" lIns="45000" tIns="22500" rIns="45000" bIns="22500" anchor="ctr" anchorCtr="1" compatLnSpc="0"/>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47A94"/>
                </a:solidFill>
                <a:effectLst/>
                <a:uLnTx/>
                <a:uFillTx/>
                <a:latin typeface="Arial" panose="020B0604020202020204" pitchFamily="34" charset="0"/>
                <a:ea typeface="Microsoft YaHei" pitchFamily="2"/>
                <a:cs typeface="Arial" panose="020B0604020202020204" pitchFamily="34" charset="0"/>
              </a:endParaRPr>
            </a:p>
          </p:txBody>
        </p:sp>
        <p:sp>
          <p:nvSpPr>
            <p:cNvPr id="14" name="Freeform: Shape 99">
              <a:extLst>
                <a:ext uri="{FF2B5EF4-FFF2-40B4-BE49-F238E27FC236}">
                  <a16:creationId xmlns:a16="http://schemas.microsoft.com/office/drawing/2014/main" id="{E3B8D468-E345-00D1-A82F-E8185E735424}"/>
                </a:ext>
              </a:extLst>
            </p:cNvPr>
            <p:cNvSpPr/>
            <p:nvPr/>
          </p:nvSpPr>
          <p:spPr>
            <a:xfrm>
              <a:off x="2617226" y="1932492"/>
              <a:ext cx="2993572" cy="769441"/>
            </a:xfrm>
            <a:custGeom>
              <a:avLst/>
              <a:gdLst/>
              <a:ahLst/>
              <a:cxnLst>
                <a:cxn ang="3cd4">
                  <a:pos x="hc" y="t"/>
                </a:cxn>
                <a:cxn ang="cd2">
                  <a:pos x="l" y="vc"/>
                </a:cxn>
                <a:cxn ang="cd4">
                  <a:pos x="hc" y="b"/>
                </a:cxn>
                <a:cxn ang="0">
                  <a:pos x="r" y="vc"/>
                </a:cxn>
              </a:cxnLst>
              <a:rect l="l" t="t" r="r" b="b"/>
              <a:pathLst>
                <a:path w="5556" h="1946">
                  <a:moveTo>
                    <a:pt x="4994" y="0"/>
                  </a:moveTo>
                  <a:lnTo>
                    <a:pt x="4469" y="0"/>
                  </a:lnTo>
                  <a:lnTo>
                    <a:pt x="3870" y="0"/>
                  </a:lnTo>
                  <a:lnTo>
                    <a:pt x="0" y="0"/>
                  </a:lnTo>
                  <a:lnTo>
                    <a:pt x="0" y="1946"/>
                  </a:lnTo>
                  <a:lnTo>
                    <a:pt x="3870" y="1946"/>
                  </a:lnTo>
                  <a:lnTo>
                    <a:pt x="4469" y="1946"/>
                  </a:lnTo>
                  <a:lnTo>
                    <a:pt x="4994" y="1946"/>
                  </a:lnTo>
                  <a:lnTo>
                    <a:pt x="5556" y="973"/>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47A94"/>
                </a:solidFill>
                <a:effectLst/>
                <a:uLnTx/>
                <a:uFillTx/>
                <a:latin typeface="Arial" panose="020B0604020202020204" pitchFamily="34" charset="0"/>
                <a:ea typeface="Microsoft YaHei" pitchFamily="2"/>
                <a:cs typeface="Arial" panose="020B0604020202020204" pitchFamily="34" charset="0"/>
              </a:endParaRPr>
            </a:p>
          </p:txBody>
        </p:sp>
        <p:sp>
          <p:nvSpPr>
            <p:cNvPr id="15" name="TextBox 491">
              <a:extLst>
                <a:ext uri="{FF2B5EF4-FFF2-40B4-BE49-F238E27FC236}">
                  <a16:creationId xmlns:a16="http://schemas.microsoft.com/office/drawing/2014/main" id="{5E7528E8-131B-06E1-1B2C-38BFF2D35A06}"/>
                </a:ext>
              </a:extLst>
            </p:cNvPr>
            <p:cNvSpPr txBox="1"/>
            <p:nvPr/>
          </p:nvSpPr>
          <p:spPr>
            <a:xfrm>
              <a:off x="3064783" y="2033319"/>
              <a:ext cx="2368852" cy="646331"/>
            </a:xfrm>
            <a:prstGeom prst="rect">
              <a:avLst/>
            </a:prstGeom>
            <a:noFill/>
          </p:spPr>
          <p:txBody>
            <a:bodyPr wrap="square" lIns="91440" tIns="45720" rIns="91440" bIns="45720" rtlCol="0" anchor="b">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900" b="0" i="1" u="none" strike="noStrike" kern="1200" cap="none" spc="0" normalizeH="0" baseline="0" noProof="0" dirty="0">
                  <a:ln>
                    <a:noFill/>
                  </a:ln>
                  <a:solidFill>
                    <a:srgbClr val="E7E6E6">
                      <a:lumMod val="25000"/>
                    </a:srgbClr>
                  </a:solidFill>
                  <a:effectLst/>
                  <a:uLnTx/>
                  <a:uFillTx/>
                  <a:latin typeface="Arial"/>
                  <a:ea typeface="+mn-ea"/>
                  <a:cs typeface="Arial"/>
                </a:rPr>
                <a:t>Líderes de Entorno y SSFF del Segmento y ECP.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900" b="0" i="1" u="none" strike="noStrike" kern="1200" cap="none" spc="0" normalizeH="0" baseline="0" noProof="0" dirty="0">
                  <a:ln>
                    <a:noFill/>
                  </a:ln>
                  <a:solidFill>
                    <a:srgbClr val="E7E6E6">
                      <a:lumMod val="25000"/>
                    </a:srgbClr>
                  </a:solidFill>
                  <a:effectLst/>
                  <a:uLnTx/>
                  <a:uFillTx/>
                  <a:latin typeface="Arial"/>
                  <a:ea typeface="+mn-ea"/>
                  <a:cs typeface="Arial"/>
                </a:rPr>
                <a:t>Expertos de análisis territorial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900" b="0" i="1" u="none" strike="noStrike" kern="1200" cap="none" spc="0" normalizeH="0" baseline="0" noProof="0" dirty="0">
                  <a:ln>
                    <a:noFill/>
                  </a:ln>
                  <a:solidFill>
                    <a:srgbClr val="E7E6E6">
                      <a:lumMod val="25000"/>
                    </a:srgbClr>
                  </a:solidFill>
                  <a:effectLst/>
                  <a:uLnTx/>
                  <a:uFillTx/>
                  <a:latin typeface="Arial"/>
                  <a:ea typeface="+mn-ea"/>
                  <a:cs typeface="Arial"/>
                </a:rPr>
                <a:t>Entidades Públicas</a:t>
              </a:r>
            </a:p>
          </p:txBody>
        </p:sp>
        <p:sp>
          <p:nvSpPr>
            <p:cNvPr id="16" name="Freeform: Shape 98">
              <a:extLst>
                <a:ext uri="{FF2B5EF4-FFF2-40B4-BE49-F238E27FC236}">
                  <a16:creationId xmlns:a16="http://schemas.microsoft.com/office/drawing/2014/main" id="{130BA484-2965-6E91-DD54-4516AE29F354}"/>
                </a:ext>
              </a:extLst>
            </p:cNvPr>
            <p:cNvSpPr/>
            <p:nvPr/>
          </p:nvSpPr>
          <p:spPr>
            <a:xfrm>
              <a:off x="4919205" y="1194228"/>
              <a:ext cx="850876" cy="563918"/>
            </a:xfrm>
            <a:custGeom>
              <a:avLst/>
              <a:gdLst/>
              <a:ahLst/>
              <a:cxnLst>
                <a:cxn ang="3cd4">
                  <a:pos x="hc" y="t"/>
                </a:cxn>
                <a:cxn ang="cd2">
                  <a:pos x="l" y="vc"/>
                </a:cxn>
                <a:cxn ang="cd4">
                  <a:pos x="hc" y="b"/>
                </a:cxn>
                <a:cxn ang="0">
                  <a:pos x="r" y="vc"/>
                </a:cxn>
              </a:cxnLst>
              <a:rect l="l" t="t" r="r" b="b"/>
              <a:pathLst>
                <a:path w="1367" h="1414">
                  <a:moveTo>
                    <a:pt x="959" y="0"/>
                  </a:moveTo>
                  <a:lnTo>
                    <a:pt x="578" y="0"/>
                  </a:lnTo>
                  <a:lnTo>
                    <a:pt x="143" y="0"/>
                  </a:lnTo>
                  <a:lnTo>
                    <a:pt x="0" y="0"/>
                  </a:lnTo>
                  <a:lnTo>
                    <a:pt x="0" y="1414"/>
                  </a:lnTo>
                  <a:lnTo>
                    <a:pt x="143" y="1414"/>
                  </a:lnTo>
                  <a:lnTo>
                    <a:pt x="578" y="1414"/>
                  </a:lnTo>
                  <a:lnTo>
                    <a:pt x="959" y="1414"/>
                  </a:lnTo>
                  <a:lnTo>
                    <a:pt x="1367" y="707"/>
                  </a:lnTo>
                  <a:close/>
                </a:path>
              </a:pathLst>
            </a:custGeom>
            <a:solidFill>
              <a:schemeClr val="accent3">
                <a:lumMod val="60000"/>
                <a:lumOff val="40000"/>
              </a:schemeClr>
            </a:solidFill>
            <a:ln cap="flat">
              <a:solidFill>
                <a:schemeClr val="accent3">
                  <a:lumMod val="60000"/>
                  <a:lumOff val="40000"/>
                </a:schemeClr>
              </a:solidFill>
              <a:prstDash val="solid"/>
            </a:ln>
          </p:spPr>
          <p:txBody>
            <a:bodyPr vert="horz" wrap="none" lIns="45000" tIns="22500" rIns="45000" bIns="22500" anchor="ctr" anchorCtr="1" compatLnSpc="0"/>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47A94"/>
                </a:solidFill>
                <a:effectLst/>
                <a:uLnTx/>
                <a:uFillTx/>
                <a:latin typeface="Arial" panose="020B0604020202020204" pitchFamily="34" charset="0"/>
                <a:ea typeface="Microsoft YaHei" pitchFamily="2"/>
                <a:cs typeface="Arial" panose="020B0604020202020204" pitchFamily="34" charset="0"/>
              </a:endParaRPr>
            </a:p>
          </p:txBody>
        </p:sp>
        <p:sp>
          <p:nvSpPr>
            <p:cNvPr id="18" name="Freeform: Shape 99">
              <a:extLst>
                <a:ext uri="{FF2B5EF4-FFF2-40B4-BE49-F238E27FC236}">
                  <a16:creationId xmlns:a16="http://schemas.microsoft.com/office/drawing/2014/main" id="{62939E5C-3CB0-209F-3AA9-C6C5B31440BF}"/>
                </a:ext>
              </a:extLst>
            </p:cNvPr>
            <p:cNvSpPr/>
            <p:nvPr/>
          </p:nvSpPr>
          <p:spPr>
            <a:xfrm>
              <a:off x="2613392" y="1102736"/>
              <a:ext cx="2997406" cy="769441"/>
            </a:xfrm>
            <a:custGeom>
              <a:avLst/>
              <a:gdLst/>
              <a:ahLst/>
              <a:cxnLst>
                <a:cxn ang="3cd4">
                  <a:pos x="hc" y="t"/>
                </a:cxn>
                <a:cxn ang="cd2">
                  <a:pos x="l" y="vc"/>
                </a:cxn>
                <a:cxn ang="cd4">
                  <a:pos x="hc" y="b"/>
                </a:cxn>
                <a:cxn ang="0">
                  <a:pos x="r" y="vc"/>
                </a:cxn>
              </a:cxnLst>
              <a:rect l="l" t="t" r="r" b="b"/>
              <a:pathLst>
                <a:path w="5556" h="1946">
                  <a:moveTo>
                    <a:pt x="4994" y="0"/>
                  </a:moveTo>
                  <a:lnTo>
                    <a:pt x="4469" y="0"/>
                  </a:lnTo>
                  <a:lnTo>
                    <a:pt x="3870" y="0"/>
                  </a:lnTo>
                  <a:lnTo>
                    <a:pt x="0" y="0"/>
                  </a:lnTo>
                  <a:lnTo>
                    <a:pt x="0" y="1946"/>
                  </a:lnTo>
                  <a:lnTo>
                    <a:pt x="3870" y="1946"/>
                  </a:lnTo>
                  <a:lnTo>
                    <a:pt x="4469" y="1946"/>
                  </a:lnTo>
                  <a:lnTo>
                    <a:pt x="4994" y="1946"/>
                  </a:lnTo>
                  <a:lnTo>
                    <a:pt x="5556" y="973"/>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47A94"/>
                </a:solidFill>
                <a:effectLst/>
                <a:uLnTx/>
                <a:uFillTx/>
                <a:latin typeface="Arial" panose="020B0604020202020204" pitchFamily="34" charset="0"/>
                <a:ea typeface="Microsoft YaHei" pitchFamily="2"/>
                <a:cs typeface="Arial" panose="020B0604020202020204" pitchFamily="34" charset="0"/>
              </a:endParaRPr>
            </a:p>
          </p:txBody>
        </p:sp>
        <p:sp>
          <p:nvSpPr>
            <p:cNvPr id="19" name="Freeform: Shape 171">
              <a:extLst>
                <a:ext uri="{FF2B5EF4-FFF2-40B4-BE49-F238E27FC236}">
                  <a16:creationId xmlns:a16="http://schemas.microsoft.com/office/drawing/2014/main" id="{5302C45E-9F23-F38D-5FE2-1837CCAC287B}"/>
                </a:ext>
              </a:extLst>
            </p:cNvPr>
            <p:cNvSpPr/>
            <p:nvPr/>
          </p:nvSpPr>
          <p:spPr>
            <a:xfrm>
              <a:off x="1989738" y="1102735"/>
              <a:ext cx="1108017" cy="769441"/>
            </a:xfrm>
            <a:custGeom>
              <a:avLst/>
              <a:gdLst/>
              <a:ahLst/>
              <a:cxnLst>
                <a:cxn ang="3cd4">
                  <a:pos x="hc" y="t"/>
                </a:cxn>
                <a:cxn ang="cd2">
                  <a:pos x="l" y="vc"/>
                </a:cxn>
                <a:cxn ang="cd4">
                  <a:pos x="hc" y="b"/>
                </a:cxn>
                <a:cxn ang="0">
                  <a:pos x="r" y="vc"/>
                </a:cxn>
              </a:cxnLst>
              <a:rect l="l" t="t" r="r" b="b"/>
              <a:pathLst>
                <a:path w="2503" h="2167">
                  <a:moveTo>
                    <a:pt x="1877" y="0"/>
                  </a:moveTo>
                  <a:lnTo>
                    <a:pt x="626" y="0"/>
                  </a:lnTo>
                  <a:lnTo>
                    <a:pt x="0" y="1084"/>
                  </a:lnTo>
                  <a:lnTo>
                    <a:pt x="626" y="2167"/>
                  </a:lnTo>
                  <a:lnTo>
                    <a:pt x="1877" y="2167"/>
                  </a:lnTo>
                  <a:lnTo>
                    <a:pt x="2503" y="1084"/>
                  </a:lnTo>
                  <a:close/>
                </a:path>
              </a:pathLst>
            </a:custGeom>
            <a:solidFill>
              <a:schemeClr val="accent3">
                <a:lumMod val="60000"/>
                <a:lumOff val="40000"/>
              </a:schemeClr>
            </a:solidFill>
            <a:ln cap="flat">
              <a:solidFill>
                <a:schemeClr val="accent3">
                  <a:lumMod val="60000"/>
                  <a:lumOff val="40000"/>
                </a:schemeClr>
              </a:solidFill>
              <a:prstDash val="solid"/>
            </a:ln>
          </p:spPr>
          <p:txBody>
            <a:bodyPr vert="horz" wrap="none" lIns="45000" tIns="22500" rIns="45000" bIns="22500" anchor="ctr" anchorCtr="1" compatLnSpc="0"/>
            <a:lstStyle/>
            <a:p>
              <a:pPr marL="0" marR="0" lvl="0" indent="0" algn="ctr" defTabSz="914217" rtl="0" eaLnBrk="1"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icrosoft YaHei" pitchFamily="2"/>
                  <a:cs typeface="Arial" panose="020B0604020202020204" pitchFamily="34" charset="0"/>
                </a:rPr>
                <a:t>1</a:t>
              </a:r>
              <a:r>
                <a:rPr lang="en-US" sz="2800" b="1" dirty="0">
                  <a:solidFill>
                    <a:srgbClr val="E7E6E6">
                      <a:lumMod val="10000"/>
                    </a:srgbClr>
                  </a:solidFill>
                  <a:latin typeface="Arial" panose="020B0604020202020204" pitchFamily="34" charset="0"/>
                  <a:ea typeface="Microsoft YaHei" pitchFamily="2"/>
                  <a:cs typeface="Arial" panose="020B0604020202020204" pitchFamily="34" charset="0"/>
                </a:rPr>
                <a:t>4</a:t>
              </a:r>
              <a:endParaRPr kumimoji="0" lang="en-US" sz="28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icrosoft YaHei" pitchFamily="2"/>
                <a:cs typeface="Arial" panose="020B0604020202020204" pitchFamily="34" charset="0"/>
              </a:endParaRPr>
            </a:p>
            <a:p>
              <a:pPr marL="0" marR="0" lvl="0" indent="0" algn="ctr" defTabSz="914217" rtl="0" eaLnBrk="1" fontAlgn="auto" latinLnBrk="0" hangingPunct="0">
                <a:lnSpc>
                  <a:spcPct val="100000"/>
                </a:lnSpc>
                <a:spcBef>
                  <a:spcPts val="0"/>
                </a:spcBef>
                <a:spcAft>
                  <a:spcPts val="0"/>
                </a:spcAft>
                <a:buClrTx/>
                <a:buSzTx/>
                <a:buFontTx/>
                <a:buNone/>
                <a:tabLst/>
                <a:defRPr/>
              </a:pPr>
              <a:r>
                <a:rPr kumimoji="0" lang="es-CO" sz="9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icrosoft YaHei" pitchFamily="2"/>
                  <a:cs typeface="Arial" panose="020B0604020202020204" pitchFamily="34" charset="0"/>
                </a:rPr>
                <a:t>Espacios</a:t>
              </a:r>
            </a:p>
          </p:txBody>
        </p:sp>
        <p:sp>
          <p:nvSpPr>
            <p:cNvPr id="20" name="Freeform: Shape 246">
              <a:extLst>
                <a:ext uri="{FF2B5EF4-FFF2-40B4-BE49-F238E27FC236}">
                  <a16:creationId xmlns:a16="http://schemas.microsoft.com/office/drawing/2014/main" id="{1DC9AEF9-F33C-86A2-666E-C4BE8CD4CFD8}"/>
                </a:ext>
              </a:extLst>
            </p:cNvPr>
            <p:cNvSpPr/>
            <p:nvPr/>
          </p:nvSpPr>
          <p:spPr>
            <a:xfrm>
              <a:off x="1966476" y="1934068"/>
              <a:ext cx="1130933" cy="769442"/>
            </a:xfrm>
            <a:custGeom>
              <a:avLst/>
              <a:gdLst/>
              <a:ahLst/>
              <a:cxnLst>
                <a:cxn ang="3cd4">
                  <a:pos x="hc" y="t"/>
                </a:cxn>
                <a:cxn ang="cd2">
                  <a:pos x="l" y="vc"/>
                </a:cxn>
                <a:cxn ang="cd4">
                  <a:pos x="hc" y="b"/>
                </a:cxn>
                <a:cxn ang="0">
                  <a:pos x="r" y="vc"/>
                </a:cxn>
              </a:cxnLst>
              <a:rect l="l" t="t" r="r" b="b"/>
              <a:pathLst>
                <a:path w="2503" h="2168">
                  <a:moveTo>
                    <a:pt x="626" y="0"/>
                  </a:moveTo>
                  <a:lnTo>
                    <a:pt x="1877" y="0"/>
                  </a:lnTo>
                  <a:lnTo>
                    <a:pt x="2503" y="1084"/>
                  </a:lnTo>
                  <a:lnTo>
                    <a:pt x="1877" y="2168"/>
                  </a:lnTo>
                  <a:lnTo>
                    <a:pt x="626" y="2168"/>
                  </a:lnTo>
                  <a:lnTo>
                    <a:pt x="0" y="1084"/>
                  </a:lnTo>
                  <a:close/>
                </a:path>
              </a:pathLst>
            </a:custGeom>
            <a:solidFill>
              <a:schemeClr val="accent5">
                <a:lumMod val="20000"/>
                <a:lumOff val="80000"/>
              </a:schemeClr>
            </a:solidFill>
            <a:ln cap="flat">
              <a:noFill/>
              <a:prstDash val="solid"/>
            </a:ln>
          </p:spPr>
          <p:txBody>
            <a:bodyPr vert="horz" wrap="none" lIns="45000" tIns="22500" rIns="45000" bIns="22500" anchor="ctr" anchorCtr="1" compatLnSpc="0"/>
            <a:lstStyle/>
            <a:p>
              <a:pPr marL="0" marR="0" lvl="0" indent="0" algn="ctr" defTabSz="914217"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icrosoft YaHei" pitchFamily="2"/>
                  <a:cs typeface="Arial" panose="020B0604020202020204" pitchFamily="34" charset="0"/>
                </a:rPr>
                <a:t>122</a:t>
              </a:r>
            </a:p>
            <a:p>
              <a:pPr marL="0" marR="0" lvl="0" indent="0" algn="ctr" defTabSz="914217" rtl="0" eaLnBrk="1" fontAlgn="auto" latinLnBrk="0" hangingPunct="0">
                <a:lnSpc>
                  <a:spcPct val="100000"/>
                </a:lnSpc>
                <a:spcBef>
                  <a:spcPts val="0"/>
                </a:spcBef>
                <a:spcAft>
                  <a:spcPts val="0"/>
                </a:spcAft>
                <a:buClrTx/>
                <a:buSzTx/>
                <a:buFontTx/>
                <a:buNone/>
                <a:tabLst/>
                <a:defRPr/>
              </a:pPr>
              <a:r>
                <a:rPr kumimoji="0" lang="es-CO" sz="9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icrosoft YaHei" pitchFamily="2"/>
                  <a:cs typeface="Arial" panose="020B0604020202020204" pitchFamily="34" charset="0"/>
                </a:rPr>
                <a:t>Participantes</a:t>
              </a:r>
            </a:p>
          </p:txBody>
        </p:sp>
        <p:sp>
          <p:nvSpPr>
            <p:cNvPr id="23" name="TextBox 491">
              <a:extLst>
                <a:ext uri="{FF2B5EF4-FFF2-40B4-BE49-F238E27FC236}">
                  <a16:creationId xmlns:a16="http://schemas.microsoft.com/office/drawing/2014/main" id="{0B929E47-C5A4-90E1-0FB3-F519E96C5398}"/>
                </a:ext>
              </a:extLst>
            </p:cNvPr>
            <p:cNvSpPr txBox="1"/>
            <p:nvPr/>
          </p:nvSpPr>
          <p:spPr>
            <a:xfrm>
              <a:off x="2964471" y="1149394"/>
              <a:ext cx="2509919" cy="646331"/>
            </a:xfrm>
            <a:prstGeom prst="rect">
              <a:avLst/>
            </a:prstGeom>
            <a:noFill/>
          </p:spPr>
          <p:txBody>
            <a:bodyPr wrap="square" lIns="91440" tIns="45720" rIns="91440" bIns="45720" rtlCol="0" anchor="b">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900" b="0" i="1" u="none" strike="noStrike" kern="1200" cap="none" spc="0" normalizeH="0" baseline="0" noProof="0" dirty="0">
                  <a:ln>
                    <a:noFill/>
                  </a:ln>
                  <a:solidFill>
                    <a:srgbClr val="E7E6E6">
                      <a:lumMod val="25000"/>
                    </a:srgbClr>
                  </a:solidFill>
                  <a:effectLst/>
                  <a:uLnTx/>
                  <a:uFillTx/>
                  <a:latin typeface="Arial"/>
                  <a:ea typeface="+mn-ea"/>
                  <a:cs typeface="Arial"/>
                </a:rPr>
                <a:t>Taller Sinergia HSE+SP y Sostenibilidad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900" b="0" i="1" u="none" strike="noStrike" kern="1200" cap="none" spc="0" normalizeH="0" baseline="0" noProof="0" dirty="0">
                  <a:ln>
                    <a:noFill/>
                  </a:ln>
                  <a:solidFill>
                    <a:srgbClr val="E7E6E6">
                      <a:lumMod val="25000"/>
                    </a:srgbClr>
                  </a:solidFill>
                  <a:effectLst/>
                  <a:uLnTx/>
                  <a:uFillTx/>
                  <a:latin typeface="Arial"/>
                  <a:ea typeface="+mn-ea"/>
                  <a:cs typeface="Arial"/>
                </a:rPr>
                <a:t>Encuentros de Análisis Situacional del Entorno (EASE)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900" b="0" i="1" u="none" strike="noStrike" kern="1200" cap="none" spc="0" normalizeH="0" baseline="0" noProof="0" dirty="0">
                  <a:ln>
                    <a:noFill/>
                  </a:ln>
                  <a:solidFill>
                    <a:srgbClr val="E7E6E6">
                      <a:lumMod val="25000"/>
                    </a:srgbClr>
                  </a:solidFill>
                  <a:effectLst/>
                  <a:uLnTx/>
                  <a:uFillTx/>
                  <a:latin typeface="Arial"/>
                  <a:ea typeface="+mn-ea"/>
                  <a:cs typeface="Arial"/>
                </a:rPr>
                <a:t>Sesiones proyecto transición energética</a:t>
              </a:r>
            </a:p>
          </p:txBody>
        </p:sp>
      </p:grpSp>
      <p:sp>
        <p:nvSpPr>
          <p:cNvPr id="24" name="CuadroTexto 2">
            <a:extLst>
              <a:ext uri="{FF2B5EF4-FFF2-40B4-BE49-F238E27FC236}">
                <a16:creationId xmlns:a16="http://schemas.microsoft.com/office/drawing/2014/main" id="{E0C0F2B3-3501-BEDE-7749-DE110F6CCDF7}"/>
              </a:ext>
            </a:extLst>
          </p:cNvPr>
          <p:cNvSpPr txBox="1"/>
          <p:nvPr/>
        </p:nvSpPr>
        <p:spPr>
          <a:xfrm>
            <a:off x="397144" y="713237"/>
            <a:ext cx="11474014" cy="263279"/>
          </a:xfrm>
          <a:prstGeom prst="round2SameRect">
            <a:avLst>
              <a:gd name="adj1" fmla="val 50000"/>
              <a:gd name="adj2" fmla="val 0"/>
            </a:avLst>
          </a:prstGeom>
          <a:solidFill>
            <a:srgbClr val="0E2841"/>
          </a:solidFill>
          <a:ln w="19050" cap="flat" cmpd="sng" algn="ctr">
            <a:noFill/>
            <a:prstDash val="solid"/>
            <a:miter lim="800000"/>
          </a:ln>
          <a:effectLst/>
        </p:spPr>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ESPACIOS RELACIONAMIENTO</a:t>
            </a:r>
          </a:p>
        </p:txBody>
      </p:sp>
      <p:grpSp>
        <p:nvGrpSpPr>
          <p:cNvPr id="26" name="Grupo 25">
            <a:extLst>
              <a:ext uri="{FF2B5EF4-FFF2-40B4-BE49-F238E27FC236}">
                <a16:creationId xmlns:a16="http://schemas.microsoft.com/office/drawing/2014/main" id="{786A383D-CE03-5662-673C-9AAC792D4229}"/>
              </a:ext>
            </a:extLst>
          </p:cNvPr>
          <p:cNvGrpSpPr/>
          <p:nvPr/>
        </p:nvGrpSpPr>
        <p:grpSpPr>
          <a:xfrm>
            <a:off x="6134150" y="1214422"/>
            <a:ext cx="4951649" cy="1134288"/>
            <a:chOff x="5977882" y="1743475"/>
            <a:chExt cx="4951649" cy="1134288"/>
          </a:xfrm>
        </p:grpSpPr>
        <p:pic>
          <p:nvPicPr>
            <p:cNvPr id="27" name="Picture 2" descr="Requisitos del proceso de convocatoria OCENSA">
              <a:extLst>
                <a:ext uri="{FF2B5EF4-FFF2-40B4-BE49-F238E27FC236}">
                  <a16:creationId xmlns:a16="http://schemas.microsoft.com/office/drawing/2014/main" id="{27378E88-B28A-1F9F-7CFA-EC778DE718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5544" y="2035149"/>
              <a:ext cx="1319327" cy="365447"/>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a:extLst>
                <a:ext uri="{FF2B5EF4-FFF2-40B4-BE49-F238E27FC236}">
                  <a16:creationId xmlns:a16="http://schemas.microsoft.com/office/drawing/2014/main" id="{D54EC58D-F989-B6BE-9053-553A5BFE3C40}"/>
                </a:ext>
              </a:extLst>
            </p:cNvPr>
            <p:cNvPicPr>
              <a:picLocks noChangeAspect="1"/>
            </p:cNvPicPr>
            <p:nvPr/>
          </p:nvPicPr>
          <p:blipFill rotWithShape="1">
            <a:blip r:embed="rId4"/>
            <a:srcRect l="10114" t="22231" r="11141" b="18252"/>
            <a:stretch/>
          </p:blipFill>
          <p:spPr>
            <a:xfrm>
              <a:off x="5977882" y="1743475"/>
              <a:ext cx="1026921" cy="776161"/>
            </a:xfrm>
            <a:prstGeom prst="rect">
              <a:avLst/>
            </a:prstGeom>
          </p:spPr>
        </p:pic>
        <p:pic>
          <p:nvPicPr>
            <p:cNvPr id="30" name="Picture 2" descr="Oleoducto de Colombia | LinkedIn">
              <a:extLst>
                <a:ext uri="{FF2B5EF4-FFF2-40B4-BE49-F238E27FC236}">
                  <a16:creationId xmlns:a16="http://schemas.microsoft.com/office/drawing/2014/main" id="{A0F14D7D-1A4A-2475-D83E-D01E666EE6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18" t="25936" r="11832" b="25410"/>
            <a:stretch/>
          </p:blipFill>
          <p:spPr bwMode="auto">
            <a:xfrm>
              <a:off x="9845422" y="1849748"/>
              <a:ext cx="1084109" cy="58116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Trabajando en Oleoducto de los Llanos Orientales S.A. -ODL- | Great Place  To Work® Colombia">
              <a:extLst>
                <a:ext uri="{FF2B5EF4-FFF2-40B4-BE49-F238E27FC236}">
                  <a16:creationId xmlns:a16="http://schemas.microsoft.com/office/drawing/2014/main" id="{656019C9-94DD-43AE-4D8F-FA4EBDE71D30}"/>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5848" y="1967680"/>
              <a:ext cx="901080" cy="4284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logo-ecopetrol-256x256 - Codinter América">
              <a:extLst>
                <a:ext uri="{FF2B5EF4-FFF2-40B4-BE49-F238E27FC236}">
                  <a16:creationId xmlns:a16="http://schemas.microsoft.com/office/drawing/2014/main" id="{ACA806E9-45F8-6D11-E468-80B1ED13552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9586" b="30686"/>
            <a:stretch/>
          </p:blipFill>
          <p:spPr bwMode="auto">
            <a:xfrm>
              <a:off x="8084741" y="2428469"/>
              <a:ext cx="1130933" cy="449294"/>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2">
            <a:extLst>
              <a:ext uri="{FF2B5EF4-FFF2-40B4-BE49-F238E27FC236}">
                <a16:creationId xmlns:a16="http://schemas.microsoft.com/office/drawing/2014/main" id="{B03F6CCE-87BB-47F0-4A4D-F521746D1BA2}"/>
              </a:ext>
            </a:extLst>
          </p:cNvPr>
          <p:cNvSpPr txBox="1"/>
          <p:nvPr/>
        </p:nvSpPr>
        <p:spPr>
          <a:xfrm>
            <a:off x="397144" y="2707140"/>
            <a:ext cx="11587648" cy="326093"/>
          </a:xfrm>
          <a:prstGeom prst="round2SameRect">
            <a:avLst>
              <a:gd name="adj1" fmla="val 50000"/>
              <a:gd name="adj2" fmla="val 0"/>
            </a:avLst>
          </a:prstGeom>
          <a:solidFill>
            <a:srgbClr val="0E2841"/>
          </a:solidFill>
          <a:ln w="19050" cap="flat" cmpd="sng" algn="ctr">
            <a:noFill/>
            <a:prstDash val="solid"/>
            <a:miter lim="800000"/>
          </a:ln>
          <a:effectLst/>
        </p:spPr>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ESPACIOS RELEVANTES</a:t>
            </a:r>
          </a:p>
        </p:txBody>
      </p:sp>
      <p:sp>
        <p:nvSpPr>
          <p:cNvPr id="40" name="CuadroTexto 39">
            <a:extLst>
              <a:ext uri="{FF2B5EF4-FFF2-40B4-BE49-F238E27FC236}">
                <a16:creationId xmlns:a16="http://schemas.microsoft.com/office/drawing/2014/main" id="{1D98C706-2449-D697-CE55-33393FD4D821}"/>
              </a:ext>
            </a:extLst>
          </p:cNvPr>
          <p:cNvSpPr txBox="1"/>
          <p:nvPr/>
        </p:nvSpPr>
        <p:spPr>
          <a:xfrm>
            <a:off x="397145" y="4953366"/>
            <a:ext cx="5851004" cy="784830"/>
          </a:xfrm>
          <a:prstGeom prst="rect">
            <a:avLst/>
          </a:prstGeom>
          <a:solidFill>
            <a:schemeClr val="bg1">
              <a:lumMod val="95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00" b="0" u="none" strike="noStrike" kern="1200" cap="none" spc="0" normalizeH="0" baseline="0" noProof="0" dirty="0">
                <a:ln>
                  <a:noFill/>
                </a:ln>
                <a:solidFill>
                  <a:schemeClr val="bg2">
                    <a:lumMod val="25000"/>
                  </a:schemeClr>
                </a:solidFill>
                <a:effectLst/>
                <a:uLnTx/>
                <a:uFillTx/>
                <a:latin typeface="Arial"/>
                <a:ea typeface="+mn-ea"/>
                <a:cs typeface="Arial"/>
              </a:rPr>
              <a:t>Ejercicio de reconocimiento de fortalezas de Empresas del Midstream para agregar valor en procesos de HSE &amp; Sostenibilidad que apalanquen el cumplimiento de la estrategia del Grupo Empresarial Ecopetrol.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500" dirty="0">
              <a:solidFill>
                <a:schemeClr val="bg2">
                  <a:lumMod val="25000"/>
                </a:schemeClr>
              </a:solidFill>
              <a:latin typeface="Arial"/>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00" b="0" u="none" strike="noStrike" kern="1200" cap="none" spc="0" normalizeH="0" baseline="0" noProof="0" dirty="0">
                <a:ln>
                  <a:noFill/>
                </a:ln>
                <a:solidFill>
                  <a:schemeClr val="bg2">
                    <a:lumMod val="25000"/>
                  </a:schemeClr>
                </a:solidFill>
                <a:effectLst/>
                <a:uLnTx/>
                <a:uFillTx/>
                <a:latin typeface="Arial"/>
                <a:ea typeface="+mn-ea"/>
                <a:cs typeface="Arial"/>
              </a:rPr>
              <a:t>Definición de iniciativas Entorno y Seguridad a desarrollar con equipo de segmento:</a:t>
            </a:r>
          </a:p>
        </p:txBody>
      </p:sp>
      <p:pic>
        <p:nvPicPr>
          <p:cNvPr id="41" name="Imagen 40" descr="Grupo de personas posando para una foto&#10;&#10;Descripción generada automáticamente">
            <a:extLst>
              <a:ext uri="{FF2B5EF4-FFF2-40B4-BE49-F238E27FC236}">
                <a16:creationId xmlns:a16="http://schemas.microsoft.com/office/drawing/2014/main" id="{624566C9-F091-7B76-31A8-0430E40DCE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279" y="3362786"/>
            <a:ext cx="3148918" cy="1548795"/>
          </a:xfrm>
          <a:prstGeom prst="rect">
            <a:avLst/>
          </a:prstGeom>
        </p:spPr>
      </p:pic>
      <p:sp>
        <p:nvSpPr>
          <p:cNvPr id="42" name="CuadroTexto 2">
            <a:extLst>
              <a:ext uri="{FF2B5EF4-FFF2-40B4-BE49-F238E27FC236}">
                <a16:creationId xmlns:a16="http://schemas.microsoft.com/office/drawing/2014/main" id="{171E0FCF-0D14-BDAF-0574-A6E164F38DD2}"/>
              </a:ext>
            </a:extLst>
          </p:cNvPr>
          <p:cNvSpPr txBox="1"/>
          <p:nvPr/>
        </p:nvSpPr>
        <p:spPr>
          <a:xfrm>
            <a:off x="397144" y="3073065"/>
            <a:ext cx="5848564" cy="217510"/>
          </a:xfrm>
          <a:prstGeom prst="round2SameRect">
            <a:avLst>
              <a:gd name="adj1" fmla="val 50000"/>
              <a:gd name="adj2" fmla="val 0"/>
            </a:avLst>
          </a:prstGeom>
          <a:solidFill>
            <a:srgbClr val="00B0F0"/>
          </a:solidFill>
          <a:ln w="19050" cap="flat" cmpd="sng" algn="ctr">
            <a:noFill/>
            <a:prstDash val="solid"/>
            <a:miter lim="800000"/>
          </a:ln>
          <a:effectLst/>
        </p:spPr>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Sinergia HSE+SP y Sostenibilidad Segmento</a:t>
            </a:r>
          </a:p>
        </p:txBody>
      </p:sp>
      <p:grpSp>
        <p:nvGrpSpPr>
          <p:cNvPr id="43" name="Grupo 42">
            <a:extLst>
              <a:ext uri="{FF2B5EF4-FFF2-40B4-BE49-F238E27FC236}">
                <a16:creationId xmlns:a16="http://schemas.microsoft.com/office/drawing/2014/main" id="{C39F612E-D216-1800-C91B-BB06FCD8E3BB}"/>
              </a:ext>
            </a:extLst>
          </p:cNvPr>
          <p:cNvGrpSpPr/>
          <p:nvPr/>
        </p:nvGrpSpPr>
        <p:grpSpPr>
          <a:xfrm>
            <a:off x="4906540" y="3453072"/>
            <a:ext cx="1307083" cy="530977"/>
            <a:chOff x="3815305" y="3458605"/>
            <a:chExt cx="1307083" cy="530977"/>
          </a:xfrm>
        </p:grpSpPr>
        <p:pic>
          <p:nvPicPr>
            <p:cNvPr id="44" name="Gráfico 43" descr="Calendario mensual con relleno sólido">
              <a:extLst>
                <a:ext uri="{FF2B5EF4-FFF2-40B4-BE49-F238E27FC236}">
                  <a16:creationId xmlns:a16="http://schemas.microsoft.com/office/drawing/2014/main" id="{3569F3AE-FBEC-0FEF-8191-3DEAB17648E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815305" y="3565194"/>
              <a:ext cx="424388" cy="424388"/>
            </a:xfrm>
            <a:prstGeom prst="rect">
              <a:avLst/>
            </a:prstGeom>
          </p:spPr>
        </p:pic>
        <p:sp>
          <p:nvSpPr>
            <p:cNvPr id="45" name="CuadroTexto 7">
              <a:extLst>
                <a:ext uri="{FF2B5EF4-FFF2-40B4-BE49-F238E27FC236}">
                  <a16:creationId xmlns:a16="http://schemas.microsoft.com/office/drawing/2014/main" id="{C840C39C-F9A7-4870-9F35-56D1FB3899F7}"/>
                </a:ext>
              </a:extLst>
            </p:cNvPr>
            <p:cNvSpPr txBox="1"/>
            <p:nvPr/>
          </p:nvSpPr>
          <p:spPr>
            <a:xfrm>
              <a:off x="3934388" y="3458605"/>
              <a:ext cx="1188000" cy="308183"/>
            </a:xfrm>
            <a:prstGeom prst="rect">
              <a:avLst/>
            </a:prstGeom>
            <a:noFill/>
          </p:spPr>
          <p:txBody>
            <a:bodyPr wrap="square" tIns="108000" anchor="ctr" anchorCtr="0">
              <a:noAutofit/>
            </a:bodyPr>
            <a:lstStyle>
              <a:defPPr>
                <a:defRPr lang="es-CO"/>
              </a:defPPr>
              <a:lvl1pPr marR="0" lvl="0" indent="0" algn="just" fontAlgn="auto">
                <a:lnSpc>
                  <a:spcPct val="100000"/>
                </a:lnSpc>
                <a:spcBef>
                  <a:spcPts val="0"/>
                </a:spcBef>
                <a:spcAft>
                  <a:spcPts val="0"/>
                </a:spcAft>
                <a:buClrTx/>
                <a:buSzTx/>
                <a:buFontTx/>
                <a:buNone/>
                <a:tabLst/>
                <a:defRPr kumimoji="0" sz="1400" b="1" i="0" u="none" strike="noStrike" cap="none" spc="0" normalizeH="0" baseline="0">
                  <a:ln>
                    <a:noFill/>
                  </a:ln>
                  <a:solidFill>
                    <a:schemeClr val="bg2">
                      <a:lumMod val="50000"/>
                    </a:schemeClr>
                  </a:solidFill>
                  <a:effectLst/>
                  <a:uLnTx/>
                  <a:uFillTx/>
                  <a:latin typeface="Arial" panose="020B0604020202020204" pitchFamily="34" charset="0"/>
                  <a:ea typeface="Calibri"/>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
                  <a:srgbClr val="C7DE27"/>
                </a:buClr>
                <a:buSzPct val="110000"/>
                <a:buFontTx/>
                <a:buNone/>
                <a:tabLst/>
                <a:defRPr/>
              </a:pPr>
              <a:r>
                <a:rPr kumimoji="0" lang="es-ES" sz="1050" b="0"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Fecha</a:t>
              </a:r>
            </a:p>
          </p:txBody>
        </p:sp>
        <p:sp>
          <p:nvSpPr>
            <p:cNvPr id="46" name="CuadroTexto 45">
              <a:extLst>
                <a:ext uri="{FF2B5EF4-FFF2-40B4-BE49-F238E27FC236}">
                  <a16:creationId xmlns:a16="http://schemas.microsoft.com/office/drawing/2014/main" id="{3D6D8ED9-FF88-99D3-FED6-16A50847F859}"/>
                </a:ext>
              </a:extLst>
            </p:cNvPr>
            <p:cNvSpPr txBox="1"/>
            <p:nvPr/>
          </p:nvSpPr>
          <p:spPr>
            <a:xfrm>
              <a:off x="4036714" y="3712717"/>
              <a:ext cx="107547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050" b="1" dirty="0">
                  <a:solidFill>
                    <a:schemeClr val="tx2"/>
                  </a:solidFill>
                  <a:latin typeface="Arial" panose="020B0604020202020204" pitchFamily="34" charset="0"/>
                  <a:ea typeface="Calibri"/>
                  <a:cs typeface="Arial" panose="020B0604020202020204" pitchFamily="34" charset="0"/>
                </a:rPr>
                <a:t>Agosto 09</a:t>
              </a:r>
              <a:endParaRPr kumimoji="0" lang="es-ES" sz="1050" b="1" i="0" u="none" strike="noStrike" kern="1200" cap="none" spc="0" normalizeH="0" baseline="0" noProof="0" dirty="0">
                <a:ln>
                  <a:noFill/>
                </a:ln>
                <a:solidFill>
                  <a:schemeClr val="tx2"/>
                </a:solidFill>
                <a:effectLst/>
                <a:uLnTx/>
                <a:uFillTx/>
                <a:latin typeface="Arial" panose="020B0604020202020204" pitchFamily="34" charset="0"/>
                <a:ea typeface="Calibri"/>
                <a:cs typeface="Arial" panose="020B0604020202020204" pitchFamily="34" charset="0"/>
              </a:endParaRPr>
            </a:p>
          </p:txBody>
        </p:sp>
      </p:grpSp>
      <p:sp>
        <p:nvSpPr>
          <p:cNvPr id="47" name="Rectángulo 46">
            <a:extLst>
              <a:ext uri="{FF2B5EF4-FFF2-40B4-BE49-F238E27FC236}">
                <a16:creationId xmlns:a16="http://schemas.microsoft.com/office/drawing/2014/main" id="{66373F4D-8461-A309-C362-39CEB177A581}"/>
              </a:ext>
            </a:extLst>
          </p:cNvPr>
          <p:cNvSpPr/>
          <p:nvPr/>
        </p:nvSpPr>
        <p:spPr>
          <a:xfrm>
            <a:off x="3641228" y="3437030"/>
            <a:ext cx="1133600" cy="62562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tx1"/>
                </a:solidFill>
                <a:latin typeface="Arial" panose="020B0604020202020204" pitchFamily="34" charset="0"/>
                <a:cs typeface="Arial" panose="020B0604020202020204" pitchFamily="34" charset="0"/>
              </a:rPr>
              <a:t>32</a:t>
            </a:r>
          </a:p>
          <a:p>
            <a:pPr algn="ctr"/>
            <a:r>
              <a:rPr lang="es-CO" sz="1100" i="1" dirty="0">
                <a:solidFill>
                  <a:schemeClr val="tx1"/>
                </a:solidFill>
                <a:latin typeface="Arial" panose="020B0604020202020204" pitchFamily="34" charset="0"/>
                <a:cs typeface="Arial" panose="020B0604020202020204" pitchFamily="34" charset="0"/>
              </a:rPr>
              <a:t>Participantes</a:t>
            </a:r>
          </a:p>
        </p:txBody>
      </p:sp>
      <p:grpSp>
        <p:nvGrpSpPr>
          <p:cNvPr id="48" name="Grupo 47">
            <a:extLst>
              <a:ext uri="{FF2B5EF4-FFF2-40B4-BE49-F238E27FC236}">
                <a16:creationId xmlns:a16="http://schemas.microsoft.com/office/drawing/2014/main" id="{41020AA8-C866-3615-D956-81C4532F7133}"/>
              </a:ext>
            </a:extLst>
          </p:cNvPr>
          <p:cNvGrpSpPr/>
          <p:nvPr/>
        </p:nvGrpSpPr>
        <p:grpSpPr>
          <a:xfrm>
            <a:off x="3649132" y="4294784"/>
            <a:ext cx="1289492" cy="500133"/>
            <a:chOff x="3830436" y="4211993"/>
            <a:chExt cx="1289492" cy="500133"/>
          </a:xfrm>
        </p:grpSpPr>
        <p:sp>
          <p:nvSpPr>
            <p:cNvPr id="49" name="Forma libre: forma 48">
              <a:extLst>
                <a:ext uri="{FF2B5EF4-FFF2-40B4-BE49-F238E27FC236}">
                  <a16:creationId xmlns:a16="http://schemas.microsoft.com/office/drawing/2014/main" id="{E828215F-0208-0F16-DF66-1A47F68B5262}"/>
                </a:ext>
              </a:extLst>
            </p:cNvPr>
            <p:cNvSpPr/>
            <p:nvPr/>
          </p:nvSpPr>
          <p:spPr>
            <a:xfrm>
              <a:off x="3830436" y="4365776"/>
              <a:ext cx="318825" cy="318825"/>
            </a:xfrm>
            <a:custGeom>
              <a:avLst/>
              <a:gdLst>
                <a:gd name="connsiteX0" fmla="*/ 159413 w 318825"/>
                <a:gd name="connsiteY0" fmla="*/ 293655 h 318825"/>
                <a:gd name="connsiteX1" fmla="*/ 25170 w 318825"/>
                <a:gd name="connsiteY1" fmla="*/ 159413 h 318825"/>
                <a:gd name="connsiteX2" fmla="*/ 159413 w 318825"/>
                <a:gd name="connsiteY2" fmla="*/ 25170 h 318825"/>
                <a:gd name="connsiteX3" fmla="*/ 293655 w 318825"/>
                <a:gd name="connsiteY3" fmla="*/ 159413 h 318825"/>
                <a:gd name="connsiteX4" fmla="*/ 159413 w 318825"/>
                <a:gd name="connsiteY4" fmla="*/ 293655 h 318825"/>
                <a:gd name="connsiteX5" fmla="*/ 159413 w 318825"/>
                <a:gd name="connsiteY5" fmla="*/ 0 h 318825"/>
                <a:gd name="connsiteX6" fmla="*/ 0 w 318825"/>
                <a:gd name="connsiteY6" fmla="*/ 159413 h 318825"/>
                <a:gd name="connsiteX7" fmla="*/ 159413 w 318825"/>
                <a:gd name="connsiteY7" fmla="*/ 318826 h 318825"/>
                <a:gd name="connsiteX8" fmla="*/ 318826 w 318825"/>
                <a:gd name="connsiteY8" fmla="*/ 159413 h 318825"/>
                <a:gd name="connsiteX9" fmla="*/ 159413 w 318825"/>
                <a:gd name="connsiteY9" fmla="*/ 0 h 31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825" h="318825">
                  <a:moveTo>
                    <a:pt x="159413" y="293655"/>
                  </a:moveTo>
                  <a:cubicBezTo>
                    <a:pt x="85579" y="293655"/>
                    <a:pt x="25170" y="233246"/>
                    <a:pt x="25170" y="159413"/>
                  </a:cubicBezTo>
                  <a:cubicBezTo>
                    <a:pt x="25170" y="85579"/>
                    <a:pt x="85579" y="25170"/>
                    <a:pt x="159413" y="25170"/>
                  </a:cubicBezTo>
                  <a:cubicBezTo>
                    <a:pt x="233246" y="25170"/>
                    <a:pt x="293655" y="85579"/>
                    <a:pt x="293655" y="159413"/>
                  </a:cubicBezTo>
                  <a:cubicBezTo>
                    <a:pt x="293655" y="233246"/>
                    <a:pt x="233246" y="293655"/>
                    <a:pt x="159413" y="293655"/>
                  </a:cubicBezTo>
                  <a:close/>
                  <a:moveTo>
                    <a:pt x="159413" y="0"/>
                  </a:moveTo>
                  <a:cubicBezTo>
                    <a:pt x="71316" y="0"/>
                    <a:pt x="0" y="71316"/>
                    <a:pt x="0" y="159413"/>
                  </a:cubicBezTo>
                  <a:cubicBezTo>
                    <a:pt x="0" y="247509"/>
                    <a:pt x="71316" y="318826"/>
                    <a:pt x="159413" y="318826"/>
                  </a:cubicBezTo>
                  <a:cubicBezTo>
                    <a:pt x="247509" y="318826"/>
                    <a:pt x="318826" y="247509"/>
                    <a:pt x="318826" y="159413"/>
                  </a:cubicBezTo>
                  <a:cubicBezTo>
                    <a:pt x="318826" y="71316"/>
                    <a:pt x="247509" y="0"/>
                    <a:pt x="159413" y="0"/>
                  </a:cubicBezTo>
                  <a:close/>
                </a:path>
              </a:pathLst>
            </a:custGeom>
            <a:solidFill>
              <a:srgbClr val="D4D93F">
                <a:alpha val="50000"/>
              </a:srgbClr>
            </a:solidFill>
            <a:ln w="4167" cap="flat">
              <a:noFill/>
              <a:prstDash val="solid"/>
              <a:miter/>
            </a:ln>
          </p:spPr>
          <p:txBody>
            <a:bodyPr rtlCol="0" anchor="ctr"/>
            <a:lstStyle/>
            <a:p>
              <a:endParaRPr lang="es-ES"/>
            </a:p>
          </p:txBody>
        </p:sp>
        <p:sp>
          <p:nvSpPr>
            <p:cNvPr id="50" name="Forma libre: forma 49">
              <a:extLst>
                <a:ext uri="{FF2B5EF4-FFF2-40B4-BE49-F238E27FC236}">
                  <a16:creationId xmlns:a16="http://schemas.microsoft.com/office/drawing/2014/main" id="{B5E2EC91-26F6-5CB2-E539-EC519D7F3FCC}"/>
                </a:ext>
              </a:extLst>
            </p:cNvPr>
            <p:cNvSpPr/>
            <p:nvPr/>
          </p:nvSpPr>
          <p:spPr>
            <a:xfrm>
              <a:off x="3981459" y="4441288"/>
              <a:ext cx="73413" cy="148925"/>
            </a:xfrm>
            <a:custGeom>
              <a:avLst/>
              <a:gdLst>
                <a:gd name="connsiteX0" fmla="*/ 16780 w 73413"/>
                <a:gd name="connsiteY0" fmla="*/ 0 h 148925"/>
                <a:gd name="connsiteX1" fmla="*/ 0 w 73413"/>
                <a:gd name="connsiteY1" fmla="*/ 0 h 148925"/>
                <a:gd name="connsiteX2" fmla="*/ 0 w 73413"/>
                <a:gd name="connsiteY2" fmla="*/ 83901 h 148925"/>
                <a:gd name="connsiteX3" fmla="*/ 2517 w 73413"/>
                <a:gd name="connsiteY3" fmla="*/ 89775 h 148925"/>
                <a:gd name="connsiteX4" fmla="*/ 61668 w 73413"/>
                <a:gd name="connsiteY4" fmla="*/ 148925 h 148925"/>
                <a:gd name="connsiteX5" fmla="*/ 73414 w 73413"/>
                <a:gd name="connsiteY5" fmla="*/ 137179 h 148925"/>
                <a:gd name="connsiteX6" fmla="*/ 16780 w 73413"/>
                <a:gd name="connsiteY6" fmla="*/ 80545 h 148925"/>
                <a:gd name="connsiteX7" fmla="*/ 16780 w 73413"/>
                <a:gd name="connsiteY7" fmla="*/ 0 h 14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13" h="148925">
                  <a:moveTo>
                    <a:pt x="16780" y="0"/>
                  </a:moveTo>
                  <a:lnTo>
                    <a:pt x="0" y="0"/>
                  </a:lnTo>
                  <a:lnTo>
                    <a:pt x="0" y="83901"/>
                  </a:lnTo>
                  <a:cubicBezTo>
                    <a:pt x="0" y="86418"/>
                    <a:pt x="839" y="88516"/>
                    <a:pt x="2517" y="89775"/>
                  </a:cubicBezTo>
                  <a:lnTo>
                    <a:pt x="61668" y="148925"/>
                  </a:lnTo>
                  <a:lnTo>
                    <a:pt x="73414" y="137179"/>
                  </a:lnTo>
                  <a:lnTo>
                    <a:pt x="16780" y="80545"/>
                  </a:lnTo>
                  <a:lnTo>
                    <a:pt x="16780" y="0"/>
                  </a:lnTo>
                  <a:close/>
                </a:path>
              </a:pathLst>
            </a:custGeom>
            <a:solidFill>
              <a:srgbClr val="D4D93F">
                <a:alpha val="50000"/>
              </a:srgbClr>
            </a:solidFill>
            <a:ln w="4167" cap="flat">
              <a:noFill/>
              <a:prstDash val="solid"/>
              <a:miter/>
            </a:ln>
          </p:spPr>
          <p:txBody>
            <a:bodyPr rtlCol="0" anchor="ctr"/>
            <a:lstStyle/>
            <a:p>
              <a:endParaRPr lang="es-ES"/>
            </a:p>
          </p:txBody>
        </p:sp>
        <p:sp>
          <p:nvSpPr>
            <p:cNvPr id="51" name="Forma libre: forma 50">
              <a:extLst>
                <a:ext uri="{FF2B5EF4-FFF2-40B4-BE49-F238E27FC236}">
                  <a16:creationId xmlns:a16="http://schemas.microsoft.com/office/drawing/2014/main" id="{D2E195DD-4407-5219-1F08-35D89BCF8185}"/>
                </a:ext>
              </a:extLst>
            </p:cNvPr>
            <p:cNvSpPr/>
            <p:nvPr/>
          </p:nvSpPr>
          <p:spPr>
            <a:xfrm>
              <a:off x="3981459" y="4407727"/>
              <a:ext cx="16780" cy="16780"/>
            </a:xfrm>
            <a:custGeom>
              <a:avLst/>
              <a:gdLst>
                <a:gd name="connsiteX0" fmla="*/ 16780 w 16780"/>
                <a:gd name="connsiteY0" fmla="*/ 8390 h 16780"/>
                <a:gd name="connsiteX1" fmla="*/ 8390 w 16780"/>
                <a:gd name="connsiteY1" fmla="*/ 16780 h 16780"/>
                <a:gd name="connsiteX2" fmla="*/ 0 w 16780"/>
                <a:gd name="connsiteY2" fmla="*/ 8390 h 16780"/>
                <a:gd name="connsiteX3" fmla="*/ 8390 w 16780"/>
                <a:gd name="connsiteY3" fmla="*/ 0 h 16780"/>
                <a:gd name="connsiteX4" fmla="*/ 16780 w 16780"/>
                <a:gd name="connsiteY4" fmla="*/ 8390 h 1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0" h="16780">
                  <a:moveTo>
                    <a:pt x="16780" y="8390"/>
                  </a:moveTo>
                  <a:cubicBezTo>
                    <a:pt x="16780" y="13024"/>
                    <a:pt x="13024" y="16780"/>
                    <a:pt x="8390" y="16780"/>
                  </a:cubicBezTo>
                  <a:cubicBezTo>
                    <a:pt x="3756" y="16780"/>
                    <a:pt x="0" y="13024"/>
                    <a:pt x="0" y="8390"/>
                  </a:cubicBezTo>
                  <a:cubicBezTo>
                    <a:pt x="0" y="3756"/>
                    <a:pt x="3756" y="0"/>
                    <a:pt x="8390" y="0"/>
                  </a:cubicBezTo>
                  <a:cubicBezTo>
                    <a:pt x="13024" y="0"/>
                    <a:pt x="16780" y="3756"/>
                    <a:pt x="16780" y="8390"/>
                  </a:cubicBezTo>
                  <a:close/>
                </a:path>
              </a:pathLst>
            </a:custGeom>
            <a:solidFill>
              <a:srgbClr val="D4D93F">
                <a:alpha val="50000"/>
              </a:srgbClr>
            </a:solidFill>
            <a:ln w="4167" cap="flat">
              <a:noFill/>
              <a:prstDash val="solid"/>
              <a:miter/>
            </a:ln>
          </p:spPr>
          <p:txBody>
            <a:bodyPr rtlCol="0" anchor="ctr"/>
            <a:lstStyle/>
            <a:p>
              <a:endParaRPr lang="es-ES"/>
            </a:p>
          </p:txBody>
        </p:sp>
        <p:sp>
          <p:nvSpPr>
            <p:cNvPr id="52" name="Forma libre: forma 51">
              <a:extLst>
                <a:ext uri="{FF2B5EF4-FFF2-40B4-BE49-F238E27FC236}">
                  <a16:creationId xmlns:a16="http://schemas.microsoft.com/office/drawing/2014/main" id="{77752A3E-E50E-195D-8031-064C6E168AB1}"/>
                </a:ext>
              </a:extLst>
            </p:cNvPr>
            <p:cNvSpPr/>
            <p:nvPr/>
          </p:nvSpPr>
          <p:spPr>
            <a:xfrm>
              <a:off x="3981459" y="4625871"/>
              <a:ext cx="16780" cy="16780"/>
            </a:xfrm>
            <a:custGeom>
              <a:avLst/>
              <a:gdLst>
                <a:gd name="connsiteX0" fmla="*/ 16780 w 16780"/>
                <a:gd name="connsiteY0" fmla="*/ 8390 h 16780"/>
                <a:gd name="connsiteX1" fmla="*/ 8390 w 16780"/>
                <a:gd name="connsiteY1" fmla="*/ 16780 h 16780"/>
                <a:gd name="connsiteX2" fmla="*/ 0 w 16780"/>
                <a:gd name="connsiteY2" fmla="*/ 8390 h 16780"/>
                <a:gd name="connsiteX3" fmla="*/ 8390 w 16780"/>
                <a:gd name="connsiteY3" fmla="*/ 0 h 16780"/>
                <a:gd name="connsiteX4" fmla="*/ 16780 w 16780"/>
                <a:gd name="connsiteY4" fmla="*/ 8390 h 1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0" h="16780">
                  <a:moveTo>
                    <a:pt x="16780" y="8390"/>
                  </a:moveTo>
                  <a:cubicBezTo>
                    <a:pt x="16780" y="13024"/>
                    <a:pt x="13024" y="16780"/>
                    <a:pt x="8390" y="16780"/>
                  </a:cubicBezTo>
                  <a:cubicBezTo>
                    <a:pt x="3756" y="16780"/>
                    <a:pt x="0" y="13024"/>
                    <a:pt x="0" y="8390"/>
                  </a:cubicBezTo>
                  <a:cubicBezTo>
                    <a:pt x="0" y="3756"/>
                    <a:pt x="3756" y="0"/>
                    <a:pt x="8390" y="0"/>
                  </a:cubicBezTo>
                  <a:cubicBezTo>
                    <a:pt x="13024" y="0"/>
                    <a:pt x="16780" y="3756"/>
                    <a:pt x="16780" y="8390"/>
                  </a:cubicBezTo>
                  <a:close/>
                </a:path>
              </a:pathLst>
            </a:custGeom>
            <a:solidFill>
              <a:srgbClr val="D4D93F">
                <a:alpha val="50000"/>
              </a:srgbClr>
            </a:solidFill>
            <a:ln w="4167" cap="flat">
              <a:noFill/>
              <a:prstDash val="solid"/>
              <a:miter/>
            </a:ln>
          </p:spPr>
          <p:txBody>
            <a:bodyPr rtlCol="0" anchor="ctr"/>
            <a:lstStyle/>
            <a:p>
              <a:endParaRPr lang="es-ES"/>
            </a:p>
          </p:txBody>
        </p:sp>
        <p:sp>
          <p:nvSpPr>
            <p:cNvPr id="53" name="Forma libre: forma 52">
              <a:extLst>
                <a:ext uri="{FF2B5EF4-FFF2-40B4-BE49-F238E27FC236}">
                  <a16:creationId xmlns:a16="http://schemas.microsoft.com/office/drawing/2014/main" id="{58876017-0B39-A6F0-A571-C98ABD786D0B}"/>
                </a:ext>
              </a:extLst>
            </p:cNvPr>
            <p:cNvSpPr/>
            <p:nvPr/>
          </p:nvSpPr>
          <p:spPr>
            <a:xfrm>
              <a:off x="3872387" y="4516799"/>
              <a:ext cx="16780" cy="16780"/>
            </a:xfrm>
            <a:custGeom>
              <a:avLst/>
              <a:gdLst>
                <a:gd name="connsiteX0" fmla="*/ 16780 w 16780"/>
                <a:gd name="connsiteY0" fmla="*/ 8390 h 16780"/>
                <a:gd name="connsiteX1" fmla="*/ 8390 w 16780"/>
                <a:gd name="connsiteY1" fmla="*/ 16780 h 16780"/>
                <a:gd name="connsiteX2" fmla="*/ 0 w 16780"/>
                <a:gd name="connsiteY2" fmla="*/ 8390 h 16780"/>
                <a:gd name="connsiteX3" fmla="*/ 8390 w 16780"/>
                <a:gd name="connsiteY3" fmla="*/ 0 h 16780"/>
                <a:gd name="connsiteX4" fmla="*/ 16780 w 16780"/>
                <a:gd name="connsiteY4" fmla="*/ 8390 h 1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0" h="16780">
                  <a:moveTo>
                    <a:pt x="16780" y="8390"/>
                  </a:moveTo>
                  <a:cubicBezTo>
                    <a:pt x="16780" y="13024"/>
                    <a:pt x="13024" y="16780"/>
                    <a:pt x="8390" y="16780"/>
                  </a:cubicBezTo>
                  <a:cubicBezTo>
                    <a:pt x="3756" y="16780"/>
                    <a:pt x="0" y="13024"/>
                    <a:pt x="0" y="8390"/>
                  </a:cubicBezTo>
                  <a:cubicBezTo>
                    <a:pt x="0" y="3756"/>
                    <a:pt x="3756" y="0"/>
                    <a:pt x="8390" y="0"/>
                  </a:cubicBezTo>
                  <a:cubicBezTo>
                    <a:pt x="13024" y="0"/>
                    <a:pt x="16780" y="3756"/>
                    <a:pt x="16780" y="8390"/>
                  </a:cubicBezTo>
                  <a:close/>
                </a:path>
              </a:pathLst>
            </a:custGeom>
            <a:solidFill>
              <a:srgbClr val="D4D93F">
                <a:alpha val="50000"/>
              </a:srgbClr>
            </a:solidFill>
            <a:ln w="4167" cap="flat">
              <a:noFill/>
              <a:prstDash val="solid"/>
              <a:miter/>
            </a:ln>
          </p:spPr>
          <p:txBody>
            <a:bodyPr rtlCol="0" anchor="ctr"/>
            <a:lstStyle/>
            <a:p>
              <a:endParaRPr lang="es-ES"/>
            </a:p>
          </p:txBody>
        </p:sp>
        <p:sp>
          <p:nvSpPr>
            <p:cNvPr id="54" name="Forma libre: forma 53">
              <a:extLst>
                <a:ext uri="{FF2B5EF4-FFF2-40B4-BE49-F238E27FC236}">
                  <a16:creationId xmlns:a16="http://schemas.microsoft.com/office/drawing/2014/main" id="{6D9E4305-520C-67D7-1313-454DF614ED60}"/>
                </a:ext>
              </a:extLst>
            </p:cNvPr>
            <p:cNvSpPr/>
            <p:nvPr/>
          </p:nvSpPr>
          <p:spPr>
            <a:xfrm>
              <a:off x="4090531" y="4516799"/>
              <a:ext cx="16780" cy="16780"/>
            </a:xfrm>
            <a:custGeom>
              <a:avLst/>
              <a:gdLst>
                <a:gd name="connsiteX0" fmla="*/ 16780 w 16780"/>
                <a:gd name="connsiteY0" fmla="*/ 8390 h 16780"/>
                <a:gd name="connsiteX1" fmla="*/ 8390 w 16780"/>
                <a:gd name="connsiteY1" fmla="*/ 16780 h 16780"/>
                <a:gd name="connsiteX2" fmla="*/ 0 w 16780"/>
                <a:gd name="connsiteY2" fmla="*/ 8390 h 16780"/>
                <a:gd name="connsiteX3" fmla="*/ 8390 w 16780"/>
                <a:gd name="connsiteY3" fmla="*/ 0 h 16780"/>
                <a:gd name="connsiteX4" fmla="*/ 16780 w 16780"/>
                <a:gd name="connsiteY4" fmla="*/ 8390 h 1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0" h="16780">
                  <a:moveTo>
                    <a:pt x="16780" y="8390"/>
                  </a:moveTo>
                  <a:cubicBezTo>
                    <a:pt x="16780" y="13024"/>
                    <a:pt x="13024" y="16780"/>
                    <a:pt x="8390" y="16780"/>
                  </a:cubicBezTo>
                  <a:cubicBezTo>
                    <a:pt x="3756" y="16780"/>
                    <a:pt x="0" y="13024"/>
                    <a:pt x="0" y="8390"/>
                  </a:cubicBezTo>
                  <a:cubicBezTo>
                    <a:pt x="0" y="3756"/>
                    <a:pt x="3756" y="0"/>
                    <a:pt x="8390" y="0"/>
                  </a:cubicBezTo>
                  <a:cubicBezTo>
                    <a:pt x="13024" y="0"/>
                    <a:pt x="16780" y="3756"/>
                    <a:pt x="16780" y="8390"/>
                  </a:cubicBezTo>
                  <a:close/>
                </a:path>
              </a:pathLst>
            </a:custGeom>
            <a:solidFill>
              <a:srgbClr val="D4D93F">
                <a:alpha val="50000"/>
              </a:srgbClr>
            </a:solidFill>
            <a:ln w="4167" cap="flat">
              <a:noFill/>
              <a:prstDash val="solid"/>
              <a:miter/>
            </a:ln>
          </p:spPr>
          <p:txBody>
            <a:bodyPr rtlCol="0" anchor="ctr"/>
            <a:lstStyle/>
            <a:p>
              <a:endParaRPr lang="es-ES"/>
            </a:p>
          </p:txBody>
        </p:sp>
        <p:sp>
          <p:nvSpPr>
            <p:cNvPr id="55" name="CuadroTexto 7">
              <a:extLst>
                <a:ext uri="{FF2B5EF4-FFF2-40B4-BE49-F238E27FC236}">
                  <a16:creationId xmlns:a16="http://schemas.microsoft.com/office/drawing/2014/main" id="{973650E5-2D45-0C5D-BBAF-1EFAAD118D88}"/>
                </a:ext>
              </a:extLst>
            </p:cNvPr>
            <p:cNvSpPr txBox="1"/>
            <p:nvPr/>
          </p:nvSpPr>
          <p:spPr>
            <a:xfrm>
              <a:off x="3931928" y="4211993"/>
              <a:ext cx="1188000" cy="308183"/>
            </a:xfrm>
            <a:prstGeom prst="rect">
              <a:avLst/>
            </a:prstGeom>
            <a:noFill/>
          </p:spPr>
          <p:txBody>
            <a:bodyPr wrap="square" tIns="108000" anchor="ctr" anchorCtr="0">
              <a:noAutofit/>
            </a:bodyPr>
            <a:lstStyle>
              <a:defPPr>
                <a:defRPr lang="es-CO"/>
              </a:defPPr>
              <a:lvl1pPr marR="0" lvl="0" indent="0" algn="just" fontAlgn="auto">
                <a:lnSpc>
                  <a:spcPct val="100000"/>
                </a:lnSpc>
                <a:spcBef>
                  <a:spcPts val="0"/>
                </a:spcBef>
                <a:spcAft>
                  <a:spcPts val="0"/>
                </a:spcAft>
                <a:buClrTx/>
                <a:buSzTx/>
                <a:buFontTx/>
                <a:buNone/>
                <a:tabLst/>
                <a:defRPr kumimoji="0" sz="1400" b="1" i="0" u="none" strike="noStrike" cap="none" spc="0" normalizeH="0" baseline="0">
                  <a:ln>
                    <a:noFill/>
                  </a:ln>
                  <a:solidFill>
                    <a:schemeClr val="bg2">
                      <a:lumMod val="50000"/>
                    </a:schemeClr>
                  </a:solidFill>
                  <a:effectLst/>
                  <a:uLnTx/>
                  <a:uFillTx/>
                  <a:latin typeface="Arial" panose="020B0604020202020204" pitchFamily="34" charset="0"/>
                  <a:ea typeface="Calibri"/>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
                  <a:srgbClr val="C7DE27"/>
                </a:buClr>
                <a:buSzPct val="110000"/>
                <a:buFontTx/>
                <a:buNone/>
                <a:tabLst/>
                <a:defRPr/>
              </a:pPr>
              <a:r>
                <a:rPr kumimoji="0" lang="es-ES" sz="1100" b="0"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Hora</a:t>
              </a:r>
            </a:p>
          </p:txBody>
        </p:sp>
        <p:sp>
          <p:nvSpPr>
            <p:cNvPr id="56" name="CuadroTexto 55">
              <a:extLst>
                <a:ext uri="{FF2B5EF4-FFF2-40B4-BE49-F238E27FC236}">
                  <a16:creationId xmlns:a16="http://schemas.microsoft.com/office/drawing/2014/main" id="{66BDB104-AB2E-7AE6-0930-1CEC90E29E49}"/>
                </a:ext>
              </a:extLst>
            </p:cNvPr>
            <p:cNvSpPr txBox="1"/>
            <p:nvPr/>
          </p:nvSpPr>
          <p:spPr>
            <a:xfrm>
              <a:off x="4000510" y="4450516"/>
              <a:ext cx="1050836"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chemeClr val="tx2"/>
                  </a:solidFill>
                  <a:effectLst/>
                  <a:uLnTx/>
                  <a:uFillTx/>
                  <a:latin typeface="Arial" panose="020B0604020202020204" pitchFamily="34" charset="0"/>
                  <a:ea typeface="Calibri"/>
                  <a:cs typeface="Arial" panose="020B0604020202020204" pitchFamily="34" charset="0"/>
                </a:rPr>
                <a:t>09:00 a.m.</a:t>
              </a:r>
            </a:p>
          </p:txBody>
        </p:sp>
      </p:grpSp>
      <p:cxnSp>
        <p:nvCxnSpPr>
          <p:cNvPr id="57" name="Conector recto 56">
            <a:extLst>
              <a:ext uri="{FF2B5EF4-FFF2-40B4-BE49-F238E27FC236}">
                <a16:creationId xmlns:a16="http://schemas.microsoft.com/office/drawing/2014/main" id="{8AA85E79-5D07-0327-E939-258BF95792A1}"/>
              </a:ext>
            </a:extLst>
          </p:cNvPr>
          <p:cNvCxnSpPr>
            <a:cxnSpLocks/>
          </p:cNvCxnSpPr>
          <p:nvPr/>
        </p:nvCxnSpPr>
        <p:spPr>
          <a:xfrm flipV="1">
            <a:off x="4870042" y="3522638"/>
            <a:ext cx="0" cy="466350"/>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8" name="Conector recto 57">
            <a:extLst>
              <a:ext uri="{FF2B5EF4-FFF2-40B4-BE49-F238E27FC236}">
                <a16:creationId xmlns:a16="http://schemas.microsoft.com/office/drawing/2014/main" id="{1BECFBB7-7B65-962B-647D-B8F38BCEDF29}"/>
              </a:ext>
            </a:extLst>
          </p:cNvPr>
          <p:cNvCxnSpPr>
            <a:cxnSpLocks/>
          </p:cNvCxnSpPr>
          <p:nvPr/>
        </p:nvCxnSpPr>
        <p:spPr>
          <a:xfrm flipV="1">
            <a:off x="4862021" y="4383195"/>
            <a:ext cx="0" cy="466350"/>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9" name="Conector recto 58">
            <a:extLst>
              <a:ext uri="{FF2B5EF4-FFF2-40B4-BE49-F238E27FC236}">
                <a16:creationId xmlns:a16="http://schemas.microsoft.com/office/drawing/2014/main" id="{517F09E5-8170-DCB9-3D4C-6178FEBD3AF7}"/>
              </a:ext>
            </a:extLst>
          </p:cNvPr>
          <p:cNvCxnSpPr>
            <a:cxnSpLocks/>
          </p:cNvCxnSpPr>
          <p:nvPr/>
        </p:nvCxnSpPr>
        <p:spPr>
          <a:xfrm flipH="1">
            <a:off x="5054404" y="4197596"/>
            <a:ext cx="935368" cy="350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0" name="Conector recto 59">
            <a:extLst>
              <a:ext uri="{FF2B5EF4-FFF2-40B4-BE49-F238E27FC236}">
                <a16:creationId xmlns:a16="http://schemas.microsoft.com/office/drawing/2014/main" id="{C69639F8-D6D7-A05D-73A1-785FF8F1A53B}"/>
              </a:ext>
            </a:extLst>
          </p:cNvPr>
          <p:cNvCxnSpPr>
            <a:cxnSpLocks/>
          </p:cNvCxnSpPr>
          <p:nvPr/>
        </p:nvCxnSpPr>
        <p:spPr>
          <a:xfrm flipH="1">
            <a:off x="3733399" y="4192014"/>
            <a:ext cx="935368" cy="350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grpSp>
        <p:nvGrpSpPr>
          <p:cNvPr id="1029" name="Grupo 1028">
            <a:extLst>
              <a:ext uri="{FF2B5EF4-FFF2-40B4-BE49-F238E27FC236}">
                <a16:creationId xmlns:a16="http://schemas.microsoft.com/office/drawing/2014/main" id="{EA1FB74E-6956-2B88-0A69-019CE526C939}"/>
              </a:ext>
            </a:extLst>
          </p:cNvPr>
          <p:cNvGrpSpPr/>
          <p:nvPr/>
        </p:nvGrpSpPr>
        <p:grpSpPr>
          <a:xfrm>
            <a:off x="397143" y="5867461"/>
            <a:ext cx="5851006" cy="860603"/>
            <a:chOff x="397143" y="5801359"/>
            <a:chExt cx="5851006" cy="860603"/>
          </a:xfrm>
        </p:grpSpPr>
        <p:sp>
          <p:nvSpPr>
            <p:cNvPr id="62" name="CuadroTexto 61">
              <a:extLst>
                <a:ext uri="{FF2B5EF4-FFF2-40B4-BE49-F238E27FC236}">
                  <a16:creationId xmlns:a16="http://schemas.microsoft.com/office/drawing/2014/main" id="{33F4C1D7-BABD-E1F6-D01D-A20AFFF3A03F}"/>
                </a:ext>
              </a:extLst>
            </p:cNvPr>
            <p:cNvSpPr txBox="1"/>
            <p:nvPr/>
          </p:nvSpPr>
          <p:spPr>
            <a:xfrm>
              <a:off x="397143" y="5801359"/>
              <a:ext cx="5851006" cy="860603"/>
            </a:xfrm>
            <a:prstGeom prst="rect">
              <a:avLst/>
            </a:prstGeom>
            <a:solidFill>
              <a:srgbClr val="CAEEFB">
                <a:alpha val="50196"/>
              </a:srgbClr>
            </a:solidFill>
          </p:spPr>
          <p:txBody>
            <a:bodyPr wrap="square" lIns="36000" tIns="108000" rIns="36000" bIns="0" anchor="t" anchorCtr="0">
              <a:noAutofit/>
            </a:bodyPr>
            <a:lstStyle>
              <a:defPPr>
                <a:defRPr lang="es-CO"/>
              </a:defPPr>
              <a:lvl1pPr marR="0" lvl="0" algn="ctr" fontAlgn="auto">
                <a:lnSpc>
                  <a:spcPct val="100000"/>
                </a:lnSpc>
                <a:spcBef>
                  <a:spcPts val="0"/>
                </a:spcBef>
                <a:spcAft>
                  <a:spcPts val="0"/>
                </a:spcAft>
                <a:buClr>
                  <a:srgbClr val="3BCCFF"/>
                </a:buClr>
                <a:buSzTx/>
                <a:tabLst/>
                <a:defRPr sz="1600" b="1">
                  <a:solidFill>
                    <a:schemeClr val="tx2"/>
                  </a:solidFill>
                  <a:latin typeface="Arial"/>
                  <a:cs typeface="Arial"/>
                </a:defRPr>
              </a:lvl1pPr>
            </a:lstStyle>
            <a:p>
              <a:endParaRPr lang="es-CO" sz="1200" dirty="0"/>
            </a:p>
          </p:txBody>
        </p:sp>
        <p:sp>
          <p:nvSpPr>
            <p:cNvPr id="1027" name="CuadroTexto 1026">
              <a:extLst>
                <a:ext uri="{FF2B5EF4-FFF2-40B4-BE49-F238E27FC236}">
                  <a16:creationId xmlns:a16="http://schemas.microsoft.com/office/drawing/2014/main" id="{F6E0BD19-8B27-F51B-9923-83CCFAC1A422}"/>
                </a:ext>
              </a:extLst>
            </p:cNvPr>
            <p:cNvSpPr txBox="1"/>
            <p:nvPr/>
          </p:nvSpPr>
          <p:spPr>
            <a:xfrm>
              <a:off x="832687" y="5854779"/>
              <a:ext cx="2196000" cy="753762"/>
            </a:xfrm>
            <a:prstGeom prst="rect">
              <a:avLst/>
            </a:prstGeom>
            <a:solidFill>
              <a:schemeClr val="bg1"/>
            </a:solidFill>
          </p:spPr>
          <p:txBody>
            <a:bodyPr wrap="square" lIns="36000" rIns="36000" anchor="ctr" anchorCtr="0">
              <a:noAutofit/>
            </a:bodyPr>
            <a:lstStyle/>
            <a:p>
              <a:pPr marL="0" lvl="1" algn="ctr">
                <a:buClr>
                  <a:srgbClr val="C7DE27"/>
                </a:buClr>
                <a:defRPr/>
              </a:pPr>
              <a:r>
                <a:rPr lang="es-MX" sz="1100" b="1" dirty="0">
                  <a:solidFill>
                    <a:prstClr val="black">
                      <a:lumMod val="75000"/>
                      <a:lumOff val="25000"/>
                    </a:prstClr>
                  </a:solidFill>
                  <a:latin typeface="Arial"/>
                  <a:cs typeface="Arial"/>
                </a:rPr>
                <a:t>Modelo integrado de seguridad física </a:t>
              </a:r>
              <a:r>
                <a:rPr lang="es-MX" sz="1050" i="1" dirty="0">
                  <a:solidFill>
                    <a:prstClr val="black">
                      <a:lumMod val="75000"/>
                      <a:lumOff val="25000"/>
                    </a:prstClr>
                  </a:solidFill>
                  <a:latin typeface="Arial"/>
                  <a:cs typeface="Arial"/>
                </a:rPr>
                <a:t>(Implementación de tecnologías, Gerenciamiento de riesgos y gestión de </a:t>
              </a:r>
              <a:r>
                <a:rPr lang="es-MX" sz="1050" i="1" dirty="0" err="1">
                  <a:solidFill>
                    <a:prstClr val="black">
                      <a:lumMod val="75000"/>
                      <a:lumOff val="25000"/>
                    </a:prstClr>
                  </a:solidFill>
                  <a:latin typeface="Arial"/>
                  <a:cs typeface="Arial"/>
                </a:rPr>
                <a:t>DDHH</a:t>
              </a:r>
              <a:r>
                <a:rPr lang="es-MX" sz="1050" i="1" dirty="0">
                  <a:solidFill>
                    <a:prstClr val="black">
                      <a:lumMod val="75000"/>
                      <a:lumOff val="25000"/>
                    </a:prstClr>
                  </a:solidFill>
                  <a:latin typeface="Arial"/>
                  <a:cs typeface="Arial"/>
                </a:rPr>
                <a:t>)</a:t>
              </a:r>
              <a:endParaRPr lang="es-MX" sz="1100" i="1" dirty="0">
                <a:solidFill>
                  <a:prstClr val="black">
                    <a:lumMod val="75000"/>
                    <a:lumOff val="25000"/>
                  </a:prstClr>
                </a:solidFill>
                <a:latin typeface="Arial"/>
                <a:cs typeface="Arial"/>
              </a:endParaRPr>
            </a:p>
          </p:txBody>
        </p:sp>
        <p:sp>
          <p:nvSpPr>
            <p:cNvPr id="1028" name="CuadroTexto 1027">
              <a:extLst>
                <a:ext uri="{FF2B5EF4-FFF2-40B4-BE49-F238E27FC236}">
                  <a16:creationId xmlns:a16="http://schemas.microsoft.com/office/drawing/2014/main" id="{FD790C86-3B9A-1548-D225-249A17ABA538}"/>
                </a:ext>
              </a:extLst>
            </p:cNvPr>
            <p:cNvSpPr txBox="1"/>
            <p:nvPr/>
          </p:nvSpPr>
          <p:spPr>
            <a:xfrm>
              <a:off x="3414798" y="5860745"/>
              <a:ext cx="2196000" cy="747796"/>
            </a:xfrm>
            <a:prstGeom prst="rect">
              <a:avLst/>
            </a:prstGeom>
            <a:solidFill>
              <a:schemeClr val="bg1"/>
            </a:solidFill>
          </p:spPr>
          <p:txBody>
            <a:bodyPr wrap="square" lIns="36000" rIns="36000" anchor="ctr" anchorCtr="0">
              <a:noAutofit/>
            </a:bodyPr>
            <a:lstStyle/>
            <a:p>
              <a:pPr marL="0" lvl="1" algn="ctr">
                <a:buClr>
                  <a:srgbClr val="C7DE27"/>
                </a:buClr>
                <a:defRPr/>
              </a:pPr>
              <a:r>
                <a:rPr lang="es-MX" sz="1050" b="1" dirty="0">
                  <a:solidFill>
                    <a:prstClr val="black">
                      <a:lumMod val="75000"/>
                      <a:lumOff val="25000"/>
                    </a:prstClr>
                  </a:solidFill>
                  <a:latin typeface="Arial"/>
                  <a:cs typeface="Arial"/>
                </a:rPr>
                <a:t>Desarrollo del portafolio  de valor sostenible </a:t>
              </a:r>
            </a:p>
            <a:p>
              <a:pPr marL="0" lvl="1" algn="ctr">
                <a:buClr>
                  <a:srgbClr val="C7DE27"/>
                </a:buClr>
                <a:defRPr/>
              </a:pPr>
              <a:r>
                <a:rPr lang="es-MX" sz="1000" i="1" dirty="0">
                  <a:solidFill>
                    <a:prstClr val="black">
                      <a:lumMod val="75000"/>
                      <a:lumOff val="25000"/>
                    </a:prstClr>
                  </a:solidFill>
                  <a:latin typeface="Arial"/>
                  <a:cs typeface="Arial"/>
                </a:rPr>
                <a:t>(Aporte a la sostenibilidad y a las políticas públicas)</a:t>
              </a:r>
            </a:p>
          </p:txBody>
        </p:sp>
      </p:grpSp>
      <p:sp>
        <p:nvSpPr>
          <p:cNvPr id="1030" name="CuadroTexto 2">
            <a:extLst>
              <a:ext uri="{FF2B5EF4-FFF2-40B4-BE49-F238E27FC236}">
                <a16:creationId xmlns:a16="http://schemas.microsoft.com/office/drawing/2014/main" id="{0398D46A-01F8-C811-24E6-BF7D60C63C43}"/>
              </a:ext>
            </a:extLst>
          </p:cNvPr>
          <p:cNvSpPr txBox="1"/>
          <p:nvPr/>
        </p:nvSpPr>
        <p:spPr>
          <a:xfrm>
            <a:off x="6294903" y="3073065"/>
            <a:ext cx="5689889" cy="212892"/>
          </a:xfrm>
          <a:prstGeom prst="round2SameRect">
            <a:avLst>
              <a:gd name="adj1" fmla="val 50000"/>
              <a:gd name="adj2" fmla="val 0"/>
            </a:avLst>
          </a:prstGeom>
          <a:solidFill>
            <a:srgbClr val="00B0F0"/>
          </a:solidFill>
          <a:ln w="19050" cap="flat" cmpd="sng" algn="ctr">
            <a:noFill/>
            <a:prstDash val="solid"/>
            <a:miter lim="800000"/>
          </a:ln>
          <a:effectLst/>
        </p:spPr>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Taller Crecimiento en Debida Diligencia en DDHH</a:t>
            </a:r>
          </a:p>
        </p:txBody>
      </p:sp>
      <p:pic>
        <p:nvPicPr>
          <p:cNvPr id="1032" name="Imagen 1031">
            <a:extLst>
              <a:ext uri="{FF2B5EF4-FFF2-40B4-BE49-F238E27FC236}">
                <a16:creationId xmlns:a16="http://schemas.microsoft.com/office/drawing/2014/main" id="{FECEE5B7-D1F9-76B9-5AD6-CED568A7978B}"/>
              </a:ext>
            </a:extLst>
          </p:cNvPr>
          <p:cNvPicPr>
            <a:picLocks noChangeAspect="1"/>
          </p:cNvPicPr>
          <p:nvPr/>
        </p:nvPicPr>
        <p:blipFill>
          <a:blip r:embed="rId11"/>
          <a:srcRect t="9130" b="24793"/>
          <a:stretch/>
        </p:blipFill>
        <p:spPr>
          <a:xfrm>
            <a:off x="6303351" y="3321774"/>
            <a:ext cx="2884714" cy="1548796"/>
          </a:xfrm>
          <a:prstGeom prst="rect">
            <a:avLst/>
          </a:prstGeom>
        </p:spPr>
      </p:pic>
      <p:sp>
        <p:nvSpPr>
          <p:cNvPr id="1033" name="Rectángulo 1032">
            <a:extLst>
              <a:ext uri="{FF2B5EF4-FFF2-40B4-BE49-F238E27FC236}">
                <a16:creationId xmlns:a16="http://schemas.microsoft.com/office/drawing/2014/main" id="{BB9B24FD-C5E8-5BEA-EC6C-826A42441F66}"/>
              </a:ext>
            </a:extLst>
          </p:cNvPr>
          <p:cNvSpPr/>
          <p:nvPr/>
        </p:nvSpPr>
        <p:spPr>
          <a:xfrm>
            <a:off x="9296396" y="3436979"/>
            <a:ext cx="1133600" cy="62562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tx1"/>
                </a:solidFill>
                <a:latin typeface="Arial" panose="020B0604020202020204" pitchFamily="34" charset="0"/>
                <a:cs typeface="Arial" panose="020B0604020202020204" pitchFamily="34" charset="0"/>
              </a:rPr>
              <a:t>43</a:t>
            </a:r>
          </a:p>
          <a:p>
            <a:pPr algn="ctr"/>
            <a:r>
              <a:rPr lang="es-CO" sz="1100" i="1" dirty="0">
                <a:solidFill>
                  <a:schemeClr val="tx1"/>
                </a:solidFill>
                <a:latin typeface="Arial" panose="020B0604020202020204" pitchFamily="34" charset="0"/>
                <a:cs typeface="Arial" panose="020B0604020202020204" pitchFamily="34" charset="0"/>
              </a:rPr>
              <a:t>Participantes</a:t>
            </a:r>
          </a:p>
        </p:txBody>
      </p:sp>
      <p:grpSp>
        <p:nvGrpSpPr>
          <p:cNvPr id="1034" name="Grupo 1033">
            <a:extLst>
              <a:ext uri="{FF2B5EF4-FFF2-40B4-BE49-F238E27FC236}">
                <a16:creationId xmlns:a16="http://schemas.microsoft.com/office/drawing/2014/main" id="{E4B8EE93-EF63-8E51-2018-58A5DF16C2CB}"/>
              </a:ext>
            </a:extLst>
          </p:cNvPr>
          <p:cNvGrpSpPr/>
          <p:nvPr/>
        </p:nvGrpSpPr>
        <p:grpSpPr>
          <a:xfrm>
            <a:off x="4913156" y="4333225"/>
            <a:ext cx="1498778" cy="496741"/>
            <a:chOff x="4993633" y="4253566"/>
            <a:chExt cx="1498778" cy="496741"/>
          </a:xfrm>
        </p:grpSpPr>
        <p:pic>
          <p:nvPicPr>
            <p:cNvPr id="1035" name="Gráfico 1034" descr="Mapa con marcador con relleno sólido">
              <a:extLst>
                <a:ext uri="{FF2B5EF4-FFF2-40B4-BE49-F238E27FC236}">
                  <a16:creationId xmlns:a16="http://schemas.microsoft.com/office/drawing/2014/main" id="{DC8A6B6D-69E9-E805-8624-F2CE6BE068BC}"/>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993633" y="4283956"/>
              <a:ext cx="466351" cy="466351"/>
            </a:xfrm>
            <a:prstGeom prst="rect">
              <a:avLst/>
            </a:prstGeom>
          </p:spPr>
        </p:pic>
        <p:sp>
          <p:nvSpPr>
            <p:cNvPr id="1036" name="CuadroTexto 7">
              <a:extLst>
                <a:ext uri="{FF2B5EF4-FFF2-40B4-BE49-F238E27FC236}">
                  <a16:creationId xmlns:a16="http://schemas.microsoft.com/office/drawing/2014/main" id="{5675FF17-5698-B5EF-9AD0-C00553579787}"/>
                </a:ext>
              </a:extLst>
            </p:cNvPr>
            <p:cNvSpPr txBox="1"/>
            <p:nvPr/>
          </p:nvSpPr>
          <p:spPr>
            <a:xfrm>
              <a:off x="5304411" y="4253566"/>
              <a:ext cx="1188000" cy="308183"/>
            </a:xfrm>
            <a:prstGeom prst="rect">
              <a:avLst/>
            </a:prstGeom>
            <a:noFill/>
          </p:spPr>
          <p:txBody>
            <a:bodyPr wrap="square" tIns="108000" anchor="ctr" anchorCtr="0">
              <a:noAutofit/>
            </a:bodyPr>
            <a:lstStyle>
              <a:defPPr>
                <a:defRPr lang="es-CO"/>
              </a:defPPr>
              <a:lvl1pPr marR="0" lvl="0" indent="0" algn="just" fontAlgn="auto">
                <a:lnSpc>
                  <a:spcPct val="100000"/>
                </a:lnSpc>
                <a:spcBef>
                  <a:spcPts val="0"/>
                </a:spcBef>
                <a:spcAft>
                  <a:spcPts val="0"/>
                </a:spcAft>
                <a:buClrTx/>
                <a:buSzTx/>
                <a:buFontTx/>
                <a:buNone/>
                <a:tabLst/>
                <a:defRPr kumimoji="0" sz="1400" b="1" i="0" u="none" strike="noStrike" cap="none" spc="0" normalizeH="0" baseline="0">
                  <a:ln>
                    <a:noFill/>
                  </a:ln>
                  <a:solidFill>
                    <a:schemeClr val="bg2">
                      <a:lumMod val="50000"/>
                    </a:schemeClr>
                  </a:solidFill>
                  <a:effectLst/>
                  <a:uLnTx/>
                  <a:uFillTx/>
                  <a:latin typeface="Arial" panose="020B0604020202020204" pitchFamily="34" charset="0"/>
                  <a:ea typeface="Calibri"/>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
                  <a:srgbClr val="C7DE27"/>
                </a:buClr>
                <a:buSzPct val="110000"/>
                <a:buFontTx/>
                <a:buNone/>
                <a:tabLst/>
                <a:defRPr/>
              </a:pPr>
              <a:r>
                <a:rPr kumimoji="0" lang="es-ES" sz="1100" b="0"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Lugar</a:t>
              </a:r>
            </a:p>
          </p:txBody>
        </p:sp>
        <p:sp>
          <p:nvSpPr>
            <p:cNvPr id="1037" name="CuadroTexto 1036">
              <a:extLst>
                <a:ext uri="{FF2B5EF4-FFF2-40B4-BE49-F238E27FC236}">
                  <a16:creationId xmlns:a16="http://schemas.microsoft.com/office/drawing/2014/main" id="{26D02F0B-ECD1-3FAA-F87B-ECCB633E5944}"/>
                </a:ext>
              </a:extLst>
            </p:cNvPr>
            <p:cNvSpPr txBox="1"/>
            <p:nvPr/>
          </p:nvSpPr>
          <p:spPr>
            <a:xfrm>
              <a:off x="5381337" y="4486221"/>
              <a:ext cx="1034149"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chemeClr val="tx2"/>
                  </a:solidFill>
                  <a:effectLst/>
                  <a:uLnTx/>
                  <a:uFillTx/>
                  <a:latin typeface="Arial" panose="020B0604020202020204" pitchFamily="34" charset="0"/>
                  <a:ea typeface="Calibri"/>
                  <a:cs typeface="Arial" panose="020B0604020202020204" pitchFamily="34" charset="0"/>
                </a:rPr>
                <a:t>Torre AR</a:t>
              </a:r>
            </a:p>
          </p:txBody>
        </p:sp>
      </p:grpSp>
      <p:grpSp>
        <p:nvGrpSpPr>
          <p:cNvPr id="1038" name="Grupo 1037">
            <a:extLst>
              <a:ext uri="{FF2B5EF4-FFF2-40B4-BE49-F238E27FC236}">
                <a16:creationId xmlns:a16="http://schemas.microsoft.com/office/drawing/2014/main" id="{16D547E4-B8FB-8F02-4BCE-64D229665D63}"/>
              </a:ext>
            </a:extLst>
          </p:cNvPr>
          <p:cNvGrpSpPr/>
          <p:nvPr/>
        </p:nvGrpSpPr>
        <p:grpSpPr>
          <a:xfrm>
            <a:off x="10556334" y="3453072"/>
            <a:ext cx="1307083" cy="530977"/>
            <a:chOff x="3815305" y="3458605"/>
            <a:chExt cx="1307083" cy="530977"/>
          </a:xfrm>
        </p:grpSpPr>
        <p:pic>
          <p:nvPicPr>
            <p:cNvPr id="1039" name="Gráfico 1038" descr="Calendario mensual con relleno sólido">
              <a:extLst>
                <a:ext uri="{FF2B5EF4-FFF2-40B4-BE49-F238E27FC236}">
                  <a16:creationId xmlns:a16="http://schemas.microsoft.com/office/drawing/2014/main" id="{FA42E4AF-62FE-33F4-5186-8030B95B367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815305" y="3565194"/>
              <a:ext cx="424388" cy="424388"/>
            </a:xfrm>
            <a:prstGeom prst="rect">
              <a:avLst/>
            </a:prstGeom>
          </p:spPr>
        </p:pic>
        <p:sp>
          <p:nvSpPr>
            <p:cNvPr id="1040" name="CuadroTexto 7">
              <a:extLst>
                <a:ext uri="{FF2B5EF4-FFF2-40B4-BE49-F238E27FC236}">
                  <a16:creationId xmlns:a16="http://schemas.microsoft.com/office/drawing/2014/main" id="{AE546886-8BF4-FD3E-CEA2-BFD18F975D97}"/>
                </a:ext>
              </a:extLst>
            </p:cNvPr>
            <p:cNvSpPr txBox="1"/>
            <p:nvPr/>
          </p:nvSpPr>
          <p:spPr>
            <a:xfrm>
              <a:off x="3934388" y="3458605"/>
              <a:ext cx="1188000" cy="308183"/>
            </a:xfrm>
            <a:prstGeom prst="rect">
              <a:avLst/>
            </a:prstGeom>
            <a:noFill/>
          </p:spPr>
          <p:txBody>
            <a:bodyPr wrap="square" tIns="108000" anchor="ctr" anchorCtr="0">
              <a:noAutofit/>
            </a:bodyPr>
            <a:lstStyle>
              <a:defPPr>
                <a:defRPr lang="es-CO"/>
              </a:defPPr>
              <a:lvl1pPr marR="0" lvl="0" indent="0" algn="just" fontAlgn="auto">
                <a:lnSpc>
                  <a:spcPct val="100000"/>
                </a:lnSpc>
                <a:spcBef>
                  <a:spcPts val="0"/>
                </a:spcBef>
                <a:spcAft>
                  <a:spcPts val="0"/>
                </a:spcAft>
                <a:buClrTx/>
                <a:buSzTx/>
                <a:buFontTx/>
                <a:buNone/>
                <a:tabLst/>
                <a:defRPr kumimoji="0" sz="1400" b="1" i="0" u="none" strike="noStrike" cap="none" spc="0" normalizeH="0" baseline="0">
                  <a:ln>
                    <a:noFill/>
                  </a:ln>
                  <a:solidFill>
                    <a:schemeClr val="bg2">
                      <a:lumMod val="50000"/>
                    </a:schemeClr>
                  </a:solidFill>
                  <a:effectLst/>
                  <a:uLnTx/>
                  <a:uFillTx/>
                  <a:latin typeface="Arial" panose="020B0604020202020204" pitchFamily="34" charset="0"/>
                  <a:ea typeface="Calibri"/>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
                  <a:srgbClr val="C7DE27"/>
                </a:buClr>
                <a:buSzPct val="110000"/>
                <a:buFontTx/>
                <a:buNone/>
                <a:tabLst/>
                <a:defRPr/>
              </a:pPr>
              <a:r>
                <a:rPr kumimoji="0" lang="es-ES" sz="1050" b="0"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Fecha</a:t>
              </a:r>
            </a:p>
          </p:txBody>
        </p:sp>
        <p:sp>
          <p:nvSpPr>
            <p:cNvPr id="1041" name="CuadroTexto 1040">
              <a:extLst>
                <a:ext uri="{FF2B5EF4-FFF2-40B4-BE49-F238E27FC236}">
                  <a16:creationId xmlns:a16="http://schemas.microsoft.com/office/drawing/2014/main" id="{41C244E0-6FC8-8784-6277-6B1AC4FB41FB}"/>
                </a:ext>
              </a:extLst>
            </p:cNvPr>
            <p:cNvSpPr txBox="1"/>
            <p:nvPr/>
          </p:nvSpPr>
          <p:spPr>
            <a:xfrm>
              <a:off x="4036714" y="3712717"/>
              <a:ext cx="107547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050" b="1" dirty="0">
                  <a:solidFill>
                    <a:schemeClr val="tx2"/>
                  </a:solidFill>
                  <a:latin typeface="Arial" panose="020B0604020202020204" pitchFamily="34" charset="0"/>
                  <a:ea typeface="Calibri"/>
                  <a:cs typeface="Arial" panose="020B0604020202020204" pitchFamily="34" charset="0"/>
                </a:rPr>
                <a:t>Julio 25</a:t>
              </a:r>
              <a:endParaRPr kumimoji="0" lang="es-ES" sz="1050" b="1" i="0" u="none" strike="noStrike" kern="1200" cap="none" spc="0" normalizeH="0" baseline="0" noProof="0" dirty="0">
                <a:ln>
                  <a:noFill/>
                </a:ln>
                <a:solidFill>
                  <a:schemeClr val="tx2"/>
                </a:solidFill>
                <a:effectLst/>
                <a:uLnTx/>
                <a:uFillTx/>
                <a:latin typeface="Arial" panose="020B0604020202020204" pitchFamily="34" charset="0"/>
                <a:ea typeface="Calibri"/>
                <a:cs typeface="Arial" panose="020B0604020202020204" pitchFamily="34" charset="0"/>
              </a:endParaRPr>
            </a:p>
          </p:txBody>
        </p:sp>
      </p:grpSp>
      <p:grpSp>
        <p:nvGrpSpPr>
          <p:cNvPr id="1043" name="Grupo 1042">
            <a:extLst>
              <a:ext uri="{FF2B5EF4-FFF2-40B4-BE49-F238E27FC236}">
                <a16:creationId xmlns:a16="http://schemas.microsoft.com/office/drawing/2014/main" id="{90DEE9AB-F69D-6B01-C2C2-E7C8AE53140C}"/>
              </a:ext>
            </a:extLst>
          </p:cNvPr>
          <p:cNvGrpSpPr/>
          <p:nvPr/>
        </p:nvGrpSpPr>
        <p:grpSpPr>
          <a:xfrm>
            <a:off x="9298926" y="4294784"/>
            <a:ext cx="1289492" cy="500133"/>
            <a:chOff x="3830436" y="4211993"/>
            <a:chExt cx="1289492" cy="500133"/>
          </a:xfrm>
        </p:grpSpPr>
        <p:sp>
          <p:nvSpPr>
            <p:cNvPr id="1044" name="Forma libre: forma 1043">
              <a:extLst>
                <a:ext uri="{FF2B5EF4-FFF2-40B4-BE49-F238E27FC236}">
                  <a16:creationId xmlns:a16="http://schemas.microsoft.com/office/drawing/2014/main" id="{93857A69-5F60-15FD-4D92-19623782FCF9}"/>
                </a:ext>
              </a:extLst>
            </p:cNvPr>
            <p:cNvSpPr/>
            <p:nvPr/>
          </p:nvSpPr>
          <p:spPr>
            <a:xfrm>
              <a:off x="3830436" y="4365776"/>
              <a:ext cx="318825" cy="318825"/>
            </a:xfrm>
            <a:custGeom>
              <a:avLst/>
              <a:gdLst>
                <a:gd name="connsiteX0" fmla="*/ 159413 w 318825"/>
                <a:gd name="connsiteY0" fmla="*/ 293655 h 318825"/>
                <a:gd name="connsiteX1" fmla="*/ 25170 w 318825"/>
                <a:gd name="connsiteY1" fmla="*/ 159413 h 318825"/>
                <a:gd name="connsiteX2" fmla="*/ 159413 w 318825"/>
                <a:gd name="connsiteY2" fmla="*/ 25170 h 318825"/>
                <a:gd name="connsiteX3" fmla="*/ 293655 w 318825"/>
                <a:gd name="connsiteY3" fmla="*/ 159413 h 318825"/>
                <a:gd name="connsiteX4" fmla="*/ 159413 w 318825"/>
                <a:gd name="connsiteY4" fmla="*/ 293655 h 318825"/>
                <a:gd name="connsiteX5" fmla="*/ 159413 w 318825"/>
                <a:gd name="connsiteY5" fmla="*/ 0 h 318825"/>
                <a:gd name="connsiteX6" fmla="*/ 0 w 318825"/>
                <a:gd name="connsiteY6" fmla="*/ 159413 h 318825"/>
                <a:gd name="connsiteX7" fmla="*/ 159413 w 318825"/>
                <a:gd name="connsiteY7" fmla="*/ 318826 h 318825"/>
                <a:gd name="connsiteX8" fmla="*/ 318826 w 318825"/>
                <a:gd name="connsiteY8" fmla="*/ 159413 h 318825"/>
                <a:gd name="connsiteX9" fmla="*/ 159413 w 318825"/>
                <a:gd name="connsiteY9" fmla="*/ 0 h 31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825" h="318825">
                  <a:moveTo>
                    <a:pt x="159413" y="293655"/>
                  </a:moveTo>
                  <a:cubicBezTo>
                    <a:pt x="85579" y="293655"/>
                    <a:pt x="25170" y="233246"/>
                    <a:pt x="25170" y="159413"/>
                  </a:cubicBezTo>
                  <a:cubicBezTo>
                    <a:pt x="25170" y="85579"/>
                    <a:pt x="85579" y="25170"/>
                    <a:pt x="159413" y="25170"/>
                  </a:cubicBezTo>
                  <a:cubicBezTo>
                    <a:pt x="233246" y="25170"/>
                    <a:pt x="293655" y="85579"/>
                    <a:pt x="293655" y="159413"/>
                  </a:cubicBezTo>
                  <a:cubicBezTo>
                    <a:pt x="293655" y="233246"/>
                    <a:pt x="233246" y="293655"/>
                    <a:pt x="159413" y="293655"/>
                  </a:cubicBezTo>
                  <a:close/>
                  <a:moveTo>
                    <a:pt x="159413" y="0"/>
                  </a:moveTo>
                  <a:cubicBezTo>
                    <a:pt x="71316" y="0"/>
                    <a:pt x="0" y="71316"/>
                    <a:pt x="0" y="159413"/>
                  </a:cubicBezTo>
                  <a:cubicBezTo>
                    <a:pt x="0" y="247509"/>
                    <a:pt x="71316" y="318826"/>
                    <a:pt x="159413" y="318826"/>
                  </a:cubicBezTo>
                  <a:cubicBezTo>
                    <a:pt x="247509" y="318826"/>
                    <a:pt x="318826" y="247509"/>
                    <a:pt x="318826" y="159413"/>
                  </a:cubicBezTo>
                  <a:cubicBezTo>
                    <a:pt x="318826" y="71316"/>
                    <a:pt x="247509" y="0"/>
                    <a:pt x="159413" y="0"/>
                  </a:cubicBezTo>
                  <a:close/>
                </a:path>
              </a:pathLst>
            </a:custGeom>
            <a:solidFill>
              <a:srgbClr val="D4D93F">
                <a:alpha val="50000"/>
              </a:srgbClr>
            </a:solidFill>
            <a:ln w="4167" cap="flat">
              <a:noFill/>
              <a:prstDash val="solid"/>
              <a:miter/>
            </a:ln>
          </p:spPr>
          <p:txBody>
            <a:bodyPr rtlCol="0" anchor="ctr"/>
            <a:lstStyle/>
            <a:p>
              <a:endParaRPr lang="es-ES"/>
            </a:p>
          </p:txBody>
        </p:sp>
        <p:sp>
          <p:nvSpPr>
            <p:cNvPr id="1045" name="Forma libre: forma 1044">
              <a:extLst>
                <a:ext uri="{FF2B5EF4-FFF2-40B4-BE49-F238E27FC236}">
                  <a16:creationId xmlns:a16="http://schemas.microsoft.com/office/drawing/2014/main" id="{ADC5B7FD-E6B1-3DF3-234D-E2E017A61D40}"/>
                </a:ext>
              </a:extLst>
            </p:cNvPr>
            <p:cNvSpPr/>
            <p:nvPr/>
          </p:nvSpPr>
          <p:spPr>
            <a:xfrm>
              <a:off x="3981459" y="4441288"/>
              <a:ext cx="73413" cy="148925"/>
            </a:xfrm>
            <a:custGeom>
              <a:avLst/>
              <a:gdLst>
                <a:gd name="connsiteX0" fmla="*/ 16780 w 73413"/>
                <a:gd name="connsiteY0" fmla="*/ 0 h 148925"/>
                <a:gd name="connsiteX1" fmla="*/ 0 w 73413"/>
                <a:gd name="connsiteY1" fmla="*/ 0 h 148925"/>
                <a:gd name="connsiteX2" fmla="*/ 0 w 73413"/>
                <a:gd name="connsiteY2" fmla="*/ 83901 h 148925"/>
                <a:gd name="connsiteX3" fmla="*/ 2517 w 73413"/>
                <a:gd name="connsiteY3" fmla="*/ 89775 h 148925"/>
                <a:gd name="connsiteX4" fmla="*/ 61668 w 73413"/>
                <a:gd name="connsiteY4" fmla="*/ 148925 h 148925"/>
                <a:gd name="connsiteX5" fmla="*/ 73414 w 73413"/>
                <a:gd name="connsiteY5" fmla="*/ 137179 h 148925"/>
                <a:gd name="connsiteX6" fmla="*/ 16780 w 73413"/>
                <a:gd name="connsiteY6" fmla="*/ 80545 h 148925"/>
                <a:gd name="connsiteX7" fmla="*/ 16780 w 73413"/>
                <a:gd name="connsiteY7" fmla="*/ 0 h 14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13" h="148925">
                  <a:moveTo>
                    <a:pt x="16780" y="0"/>
                  </a:moveTo>
                  <a:lnTo>
                    <a:pt x="0" y="0"/>
                  </a:lnTo>
                  <a:lnTo>
                    <a:pt x="0" y="83901"/>
                  </a:lnTo>
                  <a:cubicBezTo>
                    <a:pt x="0" y="86418"/>
                    <a:pt x="839" y="88516"/>
                    <a:pt x="2517" y="89775"/>
                  </a:cubicBezTo>
                  <a:lnTo>
                    <a:pt x="61668" y="148925"/>
                  </a:lnTo>
                  <a:lnTo>
                    <a:pt x="73414" y="137179"/>
                  </a:lnTo>
                  <a:lnTo>
                    <a:pt x="16780" y="80545"/>
                  </a:lnTo>
                  <a:lnTo>
                    <a:pt x="16780" y="0"/>
                  </a:lnTo>
                  <a:close/>
                </a:path>
              </a:pathLst>
            </a:custGeom>
            <a:solidFill>
              <a:srgbClr val="D4D93F">
                <a:alpha val="50000"/>
              </a:srgbClr>
            </a:solidFill>
            <a:ln w="4167" cap="flat">
              <a:noFill/>
              <a:prstDash val="solid"/>
              <a:miter/>
            </a:ln>
          </p:spPr>
          <p:txBody>
            <a:bodyPr rtlCol="0" anchor="ctr"/>
            <a:lstStyle/>
            <a:p>
              <a:endParaRPr lang="es-ES"/>
            </a:p>
          </p:txBody>
        </p:sp>
        <p:sp>
          <p:nvSpPr>
            <p:cNvPr id="1046" name="Forma libre: forma 1045">
              <a:extLst>
                <a:ext uri="{FF2B5EF4-FFF2-40B4-BE49-F238E27FC236}">
                  <a16:creationId xmlns:a16="http://schemas.microsoft.com/office/drawing/2014/main" id="{6778F223-7B35-EE71-356A-F96F3B0C3F89}"/>
                </a:ext>
              </a:extLst>
            </p:cNvPr>
            <p:cNvSpPr/>
            <p:nvPr/>
          </p:nvSpPr>
          <p:spPr>
            <a:xfrm>
              <a:off x="3981459" y="4407727"/>
              <a:ext cx="16780" cy="16780"/>
            </a:xfrm>
            <a:custGeom>
              <a:avLst/>
              <a:gdLst>
                <a:gd name="connsiteX0" fmla="*/ 16780 w 16780"/>
                <a:gd name="connsiteY0" fmla="*/ 8390 h 16780"/>
                <a:gd name="connsiteX1" fmla="*/ 8390 w 16780"/>
                <a:gd name="connsiteY1" fmla="*/ 16780 h 16780"/>
                <a:gd name="connsiteX2" fmla="*/ 0 w 16780"/>
                <a:gd name="connsiteY2" fmla="*/ 8390 h 16780"/>
                <a:gd name="connsiteX3" fmla="*/ 8390 w 16780"/>
                <a:gd name="connsiteY3" fmla="*/ 0 h 16780"/>
                <a:gd name="connsiteX4" fmla="*/ 16780 w 16780"/>
                <a:gd name="connsiteY4" fmla="*/ 8390 h 1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0" h="16780">
                  <a:moveTo>
                    <a:pt x="16780" y="8390"/>
                  </a:moveTo>
                  <a:cubicBezTo>
                    <a:pt x="16780" y="13024"/>
                    <a:pt x="13024" y="16780"/>
                    <a:pt x="8390" y="16780"/>
                  </a:cubicBezTo>
                  <a:cubicBezTo>
                    <a:pt x="3756" y="16780"/>
                    <a:pt x="0" y="13024"/>
                    <a:pt x="0" y="8390"/>
                  </a:cubicBezTo>
                  <a:cubicBezTo>
                    <a:pt x="0" y="3756"/>
                    <a:pt x="3756" y="0"/>
                    <a:pt x="8390" y="0"/>
                  </a:cubicBezTo>
                  <a:cubicBezTo>
                    <a:pt x="13024" y="0"/>
                    <a:pt x="16780" y="3756"/>
                    <a:pt x="16780" y="8390"/>
                  </a:cubicBezTo>
                  <a:close/>
                </a:path>
              </a:pathLst>
            </a:custGeom>
            <a:solidFill>
              <a:srgbClr val="D4D93F">
                <a:alpha val="50000"/>
              </a:srgbClr>
            </a:solidFill>
            <a:ln w="4167" cap="flat">
              <a:noFill/>
              <a:prstDash val="solid"/>
              <a:miter/>
            </a:ln>
          </p:spPr>
          <p:txBody>
            <a:bodyPr rtlCol="0" anchor="ctr"/>
            <a:lstStyle/>
            <a:p>
              <a:endParaRPr lang="es-ES"/>
            </a:p>
          </p:txBody>
        </p:sp>
        <p:sp>
          <p:nvSpPr>
            <p:cNvPr id="1047" name="Forma libre: forma 1046">
              <a:extLst>
                <a:ext uri="{FF2B5EF4-FFF2-40B4-BE49-F238E27FC236}">
                  <a16:creationId xmlns:a16="http://schemas.microsoft.com/office/drawing/2014/main" id="{45A7F8BD-AA56-BB4B-D25D-50B1F05C9792}"/>
                </a:ext>
              </a:extLst>
            </p:cNvPr>
            <p:cNvSpPr/>
            <p:nvPr/>
          </p:nvSpPr>
          <p:spPr>
            <a:xfrm>
              <a:off x="3981459" y="4625871"/>
              <a:ext cx="16780" cy="16780"/>
            </a:xfrm>
            <a:custGeom>
              <a:avLst/>
              <a:gdLst>
                <a:gd name="connsiteX0" fmla="*/ 16780 w 16780"/>
                <a:gd name="connsiteY0" fmla="*/ 8390 h 16780"/>
                <a:gd name="connsiteX1" fmla="*/ 8390 w 16780"/>
                <a:gd name="connsiteY1" fmla="*/ 16780 h 16780"/>
                <a:gd name="connsiteX2" fmla="*/ 0 w 16780"/>
                <a:gd name="connsiteY2" fmla="*/ 8390 h 16780"/>
                <a:gd name="connsiteX3" fmla="*/ 8390 w 16780"/>
                <a:gd name="connsiteY3" fmla="*/ 0 h 16780"/>
                <a:gd name="connsiteX4" fmla="*/ 16780 w 16780"/>
                <a:gd name="connsiteY4" fmla="*/ 8390 h 1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0" h="16780">
                  <a:moveTo>
                    <a:pt x="16780" y="8390"/>
                  </a:moveTo>
                  <a:cubicBezTo>
                    <a:pt x="16780" y="13024"/>
                    <a:pt x="13024" y="16780"/>
                    <a:pt x="8390" y="16780"/>
                  </a:cubicBezTo>
                  <a:cubicBezTo>
                    <a:pt x="3756" y="16780"/>
                    <a:pt x="0" y="13024"/>
                    <a:pt x="0" y="8390"/>
                  </a:cubicBezTo>
                  <a:cubicBezTo>
                    <a:pt x="0" y="3756"/>
                    <a:pt x="3756" y="0"/>
                    <a:pt x="8390" y="0"/>
                  </a:cubicBezTo>
                  <a:cubicBezTo>
                    <a:pt x="13024" y="0"/>
                    <a:pt x="16780" y="3756"/>
                    <a:pt x="16780" y="8390"/>
                  </a:cubicBezTo>
                  <a:close/>
                </a:path>
              </a:pathLst>
            </a:custGeom>
            <a:solidFill>
              <a:srgbClr val="D4D93F">
                <a:alpha val="50000"/>
              </a:srgbClr>
            </a:solidFill>
            <a:ln w="4167" cap="flat">
              <a:noFill/>
              <a:prstDash val="solid"/>
              <a:miter/>
            </a:ln>
          </p:spPr>
          <p:txBody>
            <a:bodyPr rtlCol="0" anchor="ctr"/>
            <a:lstStyle/>
            <a:p>
              <a:endParaRPr lang="es-ES"/>
            </a:p>
          </p:txBody>
        </p:sp>
        <p:sp>
          <p:nvSpPr>
            <p:cNvPr id="1048" name="Forma libre: forma 1047">
              <a:extLst>
                <a:ext uri="{FF2B5EF4-FFF2-40B4-BE49-F238E27FC236}">
                  <a16:creationId xmlns:a16="http://schemas.microsoft.com/office/drawing/2014/main" id="{73708197-E294-6FA1-543F-0DD14E772ED0}"/>
                </a:ext>
              </a:extLst>
            </p:cNvPr>
            <p:cNvSpPr/>
            <p:nvPr/>
          </p:nvSpPr>
          <p:spPr>
            <a:xfrm>
              <a:off x="3872387" y="4516799"/>
              <a:ext cx="16780" cy="16780"/>
            </a:xfrm>
            <a:custGeom>
              <a:avLst/>
              <a:gdLst>
                <a:gd name="connsiteX0" fmla="*/ 16780 w 16780"/>
                <a:gd name="connsiteY0" fmla="*/ 8390 h 16780"/>
                <a:gd name="connsiteX1" fmla="*/ 8390 w 16780"/>
                <a:gd name="connsiteY1" fmla="*/ 16780 h 16780"/>
                <a:gd name="connsiteX2" fmla="*/ 0 w 16780"/>
                <a:gd name="connsiteY2" fmla="*/ 8390 h 16780"/>
                <a:gd name="connsiteX3" fmla="*/ 8390 w 16780"/>
                <a:gd name="connsiteY3" fmla="*/ 0 h 16780"/>
                <a:gd name="connsiteX4" fmla="*/ 16780 w 16780"/>
                <a:gd name="connsiteY4" fmla="*/ 8390 h 1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0" h="16780">
                  <a:moveTo>
                    <a:pt x="16780" y="8390"/>
                  </a:moveTo>
                  <a:cubicBezTo>
                    <a:pt x="16780" y="13024"/>
                    <a:pt x="13024" y="16780"/>
                    <a:pt x="8390" y="16780"/>
                  </a:cubicBezTo>
                  <a:cubicBezTo>
                    <a:pt x="3756" y="16780"/>
                    <a:pt x="0" y="13024"/>
                    <a:pt x="0" y="8390"/>
                  </a:cubicBezTo>
                  <a:cubicBezTo>
                    <a:pt x="0" y="3756"/>
                    <a:pt x="3756" y="0"/>
                    <a:pt x="8390" y="0"/>
                  </a:cubicBezTo>
                  <a:cubicBezTo>
                    <a:pt x="13024" y="0"/>
                    <a:pt x="16780" y="3756"/>
                    <a:pt x="16780" y="8390"/>
                  </a:cubicBezTo>
                  <a:close/>
                </a:path>
              </a:pathLst>
            </a:custGeom>
            <a:solidFill>
              <a:srgbClr val="D4D93F">
                <a:alpha val="50000"/>
              </a:srgbClr>
            </a:solidFill>
            <a:ln w="4167" cap="flat">
              <a:noFill/>
              <a:prstDash val="solid"/>
              <a:miter/>
            </a:ln>
          </p:spPr>
          <p:txBody>
            <a:bodyPr rtlCol="0" anchor="ctr"/>
            <a:lstStyle/>
            <a:p>
              <a:endParaRPr lang="es-ES"/>
            </a:p>
          </p:txBody>
        </p:sp>
        <p:sp>
          <p:nvSpPr>
            <p:cNvPr id="1049" name="Forma libre: forma 1048">
              <a:extLst>
                <a:ext uri="{FF2B5EF4-FFF2-40B4-BE49-F238E27FC236}">
                  <a16:creationId xmlns:a16="http://schemas.microsoft.com/office/drawing/2014/main" id="{70A3F679-9A4C-6234-F593-C16FC457A7A5}"/>
                </a:ext>
              </a:extLst>
            </p:cNvPr>
            <p:cNvSpPr/>
            <p:nvPr/>
          </p:nvSpPr>
          <p:spPr>
            <a:xfrm>
              <a:off x="4090531" y="4516799"/>
              <a:ext cx="16780" cy="16780"/>
            </a:xfrm>
            <a:custGeom>
              <a:avLst/>
              <a:gdLst>
                <a:gd name="connsiteX0" fmla="*/ 16780 w 16780"/>
                <a:gd name="connsiteY0" fmla="*/ 8390 h 16780"/>
                <a:gd name="connsiteX1" fmla="*/ 8390 w 16780"/>
                <a:gd name="connsiteY1" fmla="*/ 16780 h 16780"/>
                <a:gd name="connsiteX2" fmla="*/ 0 w 16780"/>
                <a:gd name="connsiteY2" fmla="*/ 8390 h 16780"/>
                <a:gd name="connsiteX3" fmla="*/ 8390 w 16780"/>
                <a:gd name="connsiteY3" fmla="*/ 0 h 16780"/>
                <a:gd name="connsiteX4" fmla="*/ 16780 w 16780"/>
                <a:gd name="connsiteY4" fmla="*/ 8390 h 1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0" h="16780">
                  <a:moveTo>
                    <a:pt x="16780" y="8390"/>
                  </a:moveTo>
                  <a:cubicBezTo>
                    <a:pt x="16780" y="13024"/>
                    <a:pt x="13024" y="16780"/>
                    <a:pt x="8390" y="16780"/>
                  </a:cubicBezTo>
                  <a:cubicBezTo>
                    <a:pt x="3756" y="16780"/>
                    <a:pt x="0" y="13024"/>
                    <a:pt x="0" y="8390"/>
                  </a:cubicBezTo>
                  <a:cubicBezTo>
                    <a:pt x="0" y="3756"/>
                    <a:pt x="3756" y="0"/>
                    <a:pt x="8390" y="0"/>
                  </a:cubicBezTo>
                  <a:cubicBezTo>
                    <a:pt x="13024" y="0"/>
                    <a:pt x="16780" y="3756"/>
                    <a:pt x="16780" y="8390"/>
                  </a:cubicBezTo>
                  <a:close/>
                </a:path>
              </a:pathLst>
            </a:custGeom>
            <a:solidFill>
              <a:srgbClr val="D4D93F">
                <a:alpha val="50000"/>
              </a:srgbClr>
            </a:solidFill>
            <a:ln w="4167" cap="flat">
              <a:noFill/>
              <a:prstDash val="solid"/>
              <a:miter/>
            </a:ln>
          </p:spPr>
          <p:txBody>
            <a:bodyPr rtlCol="0" anchor="ctr"/>
            <a:lstStyle/>
            <a:p>
              <a:endParaRPr lang="es-ES"/>
            </a:p>
          </p:txBody>
        </p:sp>
        <p:sp>
          <p:nvSpPr>
            <p:cNvPr id="1050" name="CuadroTexto 7">
              <a:extLst>
                <a:ext uri="{FF2B5EF4-FFF2-40B4-BE49-F238E27FC236}">
                  <a16:creationId xmlns:a16="http://schemas.microsoft.com/office/drawing/2014/main" id="{FD8385A9-625B-D129-B3C9-D647A55540B9}"/>
                </a:ext>
              </a:extLst>
            </p:cNvPr>
            <p:cNvSpPr txBox="1"/>
            <p:nvPr/>
          </p:nvSpPr>
          <p:spPr>
            <a:xfrm>
              <a:off x="3931928" y="4211993"/>
              <a:ext cx="1188000" cy="308183"/>
            </a:xfrm>
            <a:prstGeom prst="rect">
              <a:avLst/>
            </a:prstGeom>
            <a:noFill/>
          </p:spPr>
          <p:txBody>
            <a:bodyPr wrap="square" tIns="108000" anchor="ctr" anchorCtr="0">
              <a:noAutofit/>
            </a:bodyPr>
            <a:lstStyle>
              <a:defPPr>
                <a:defRPr lang="es-CO"/>
              </a:defPPr>
              <a:lvl1pPr marR="0" lvl="0" indent="0" algn="just" fontAlgn="auto">
                <a:lnSpc>
                  <a:spcPct val="100000"/>
                </a:lnSpc>
                <a:spcBef>
                  <a:spcPts val="0"/>
                </a:spcBef>
                <a:spcAft>
                  <a:spcPts val="0"/>
                </a:spcAft>
                <a:buClrTx/>
                <a:buSzTx/>
                <a:buFontTx/>
                <a:buNone/>
                <a:tabLst/>
                <a:defRPr kumimoji="0" sz="1400" b="1" i="0" u="none" strike="noStrike" cap="none" spc="0" normalizeH="0" baseline="0">
                  <a:ln>
                    <a:noFill/>
                  </a:ln>
                  <a:solidFill>
                    <a:schemeClr val="bg2">
                      <a:lumMod val="50000"/>
                    </a:schemeClr>
                  </a:solidFill>
                  <a:effectLst/>
                  <a:uLnTx/>
                  <a:uFillTx/>
                  <a:latin typeface="Arial" panose="020B0604020202020204" pitchFamily="34" charset="0"/>
                  <a:ea typeface="Calibri"/>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
                  <a:srgbClr val="C7DE27"/>
                </a:buClr>
                <a:buSzPct val="110000"/>
                <a:buFontTx/>
                <a:buNone/>
                <a:tabLst/>
                <a:defRPr/>
              </a:pPr>
              <a:r>
                <a:rPr kumimoji="0" lang="es-ES" sz="1100" b="0"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Hora</a:t>
              </a:r>
            </a:p>
          </p:txBody>
        </p:sp>
        <p:sp>
          <p:nvSpPr>
            <p:cNvPr id="1051" name="CuadroTexto 1050">
              <a:extLst>
                <a:ext uri="{FF2B5EF4-FFF2-40B4-BE49-F238E27FC236}">
                  <a16:creationId xmlns:a16="http://schemas.microsoft.com/office/drawing/2014/main" id="{A3E355D7-26F1-FA82-9669-54DE136ADCC8}"/>
                </a:ext>
              </a:extLst>
            </p:cNvPr>
            <p:cNvSpPr txBox="1"/>
            <p:nvPr/>
          </p:nvSpPr>
          <p:spPr>
            <a:xfrm>
              <a:off x="4055595" y="4450516"/>
              <a:ext cx="1050836"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chemeClr val="tx2"/>
                  </a:solidFill>
                  <a:effectLst/>
                  <a:uLnTx/>
                  <a:uFillTx/>
                  <a:latin typeface="Arial" panose="020B0604020202020204" pitchFamily="34" charset="0"/>
                  <a:ea typeface="Calibri"/>
                  <a:cs typeface="Arial" panose="020B0604020202020204" pitchFamily="34" charset="0"/>
                </a:rPr>
                <a:t>09:00 a.m.</a:t>
              </a:r>
            </a:p>
          </p:txBody>
        </p:sp>
      </p:grpSp>
      <p:cxnSp>
        <p:nvCxnSpPr>
          <p:cNvPr id="1052" name="Conector recto 1051">
            <a:extLst>
              <a:ext uri="{FF2B5EF4-FFF2-40B4-BE49-F238E27FC236}">
                <a16:creationId xmlns:a16="http://schemas.microsoft.com/office/drawing/2014/main" id="{4D3EBB87-D1B1-47F7-97FB-9BEEC9F90C1B}"/>
              </a:ext>
            </a:extLst>
          </p:cNvPr>
          <p:cNvCxnSpPr>
            <a:cxnSpLocks/>
          </p:cNvCxnSpPr>
          <p:nvPr/>
        </p:nvCxnSpPr>
        <p:spPr>
          <a:xfrm flipV="1">
            <a:off x="10519836" y="3522638"/>
            <a:ext cx="0" cy="466350"/>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053" name="Conector recto 1052">
            <a:extLst>
              <a:ext uri="{FF2B5EF4-FFF2-40B4-BE49-F238E27FC236}">
                <a16:creationId xmlns:a16="http://schemas.microsoft.com/office/drawing/2014/main" id="{953247CA-994E-7D78-6FBA-04896133F980}"/>
              </a:ext>
            </a:extLst>
          </p:cNvPr>
          <p:cNvCxnSpPr>
            <a:cxnSpLocks/>
          </p:cNvCxnSpPr>
          <p:nvPr/>
        </p:nvCxnSpPr>
        <p:spPr>
          <a:xfrm flipV="1">
            <a:off x="10511815" y="4383195"/>
            <a:ext cx="0" cy="466350"/>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054" name="Conector recto 1053">
            <a:extLst>
              <a:ext uri="{FF2B5EF4-FFF2-40B4-BE49-F238E27FC236}">
                <a16:creationId xmlns:a16="http://schemas.microsoft.com/office/drawing/2014/main" id="{7BA56935-AB3A-46F9-2B54-FFE21853BCD4}"/>
              </a:ext>
            </a:extLst>
          </p:cNvPr>
          <p:cNvCxnSpPr>
            <a:cxnSpLocks/>
          </p:cNvCxnSpPr>
          <p:nvPr/>
        </p:nvCxnSpPr>
        <p:spPr>
          <a:xfrm flipH="1">
            <a:off x="10704198" y="4197596"/>
            <a:ext cx="935368" cy="350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055" name="Conector recto 1054">
            <a:extLst>
              <a:ext uri="{FF2B5EF4-FFF2-40B4-BE49-F238E27FC236}">
                <a16:creationId xmlns:a16="http://schemas.microsoft.com/office/drawing/2014/main" id="{720995D6-7FBE-57B7-C35D-BDCB381FC987}"/>
              </a:ext>
            </a:extLst>
          </p:cNvPr>
          <p:cNvCxnSpPr>
            <a:cxnSpLocks/>
          </p:cNvCxnSpPr>
          <p:nvPr/>
        </p:nvCxnSpPr>
        <p:spPr>
          <a:xfrm flipH="1">
            <a:off x="9383193" y="4192014"/>
            <a:ext cx="935368" cy="350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grpSp>
        <p:nvGrpSpPr>
          <p:cNvPr id="1056" name="Grupo 1055">
            <a:extLst>
              <a:ext uri="{FF2B5EF4-FFF2-40B4-BE49-F238E27FC236}">
                <a16:creationId xmlns:a16="http://schemas.microsoft.com/office/drawing/2014/main" id="{D914AFA0-AA16-0187-D4CF-84A16F8BA3D4}"/>
              </a:ext>
            </a:extLst>
          </p:cNvPr>
          <p:cNvGrpSpPr/>
          <p:nvPr/>
        </p:nvGrpSpPr>
        <p:grpSpPr>
          <a:xfrm>
            <a:off x="10562950" y="4223055"/>
            <a:ext cx="1498778" cy="663542"/>
            <a:chOff x="4993633" y="4143396"/>
            <a:chExt cx="1498778" cy="663542"/>
          </a:xfrm>
        </p:grpSpPr>
        <p:pic>
          <p:nvPicPr>
            <p:cNvPr id="1057" name="Gráfico 1056" descr="Mapa con marcador con relleno sólido">
              <a:extLst>
                <a:ext uri="{FF2B5EF4-FFF2-40B4-BE49-F238E27FC236}">
                  <a16:creationId xmlns:a16="http://schemas.microsoft.com/office/drawing/2014/main" id="{622B60D0-8D52-40BC-FB8C-C1FF9FF9C44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993633" y="4283956"/>
              <a:ext cx="466351" cy="466351"/>
            </a:xfrm>
            <a:prstGeom prst="rect">
              <a:avLst/>
            </a:prstGeom>
          </p:spPr>
        </p:pic>
        <p:sp>
          <p:nvSpPr>
            <p:cNvPr id="1058" name="CuadroTexto 7">
              <a:extLst>
                <a:ext uri="{FF2B5EF4-FFF2-40B4-BE49-F238E27FC236}">
                  <a16:creationId xmlns:a16="http://schemas.microsoft.com/office/drawing/2014/main" id="{80202463-9109-D442-C87C-2250192B916C}"/>
                </a:ext>
              </a:extLst>
            </p:cNvPr>
            <p:cNvSpPr txBox="1"/>
            <p:nvPr/>
          </p:nvSpPr>
          <p:spPr>
            <a:xfrm>
              <a:off x="5304411" y="4143396"/>
              <a:ext cx="1188000" cy="308183"/>
            </a:xfrm>
            <a:prstGeom prst="rect">
              <a:avLst/>
            </a:prstGeom>
            <a:noFill/>
          </p:spPr>
          <p:txBody>
            <a:bodyPr wrap="square" tIns="108000" anchor="ctr" anchorCtr="0">
              <a:noAutofit/>
            </a:bodyPr>
            <a:lstStyle>
              <a:defPPr>
                <a:defRPr lang="es-CO"/>
              </a:defPPr>
              <a:lvl1pPr marR="0" lvl="0" indent="0" algn="just" fontAlgn="auto">
                <a:lnSpc>
                  <a:spcPct val="100000"/>
                </a:lnSpc>
                <a:spcBef>
                  <a:spcPts val="0"/>
                </a:spcBef>
                <a:spcAft>
                  <a:spcPts val="0"/>
                </a:spcAft>
                <a:buClrTx/>
                <a:buSzTx/>
                <a:buFontTx/>
                <a:buNone/>
                <a:tabLst/>
                <a:defRPr kumimoji="0" sz="1400" b="1" i="0" u="none" strike="noStrike" cap="none" spc="0" normalizeH="0" baseline="0">
                  <a:ln>
                    <a:noFill/>
                  </a:ln>
                  <a:solidFill>
                    <a:schemeClr val="bg2">
                      <a:lumMod val="50000"/>
                    </a:schemeClr>
                  </a:solidFill>
                  <a:effectLst/>
                  <a:uLnTx/>
                  <a:uFillTx/>
                  <a:latin typeface="Arial" panose="020B0604020202020204" pitchFamily="34" charset="0"/>
                  <a:ea typeface="Calibri"/>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
                  <a:srgbClr val="C7DE27"/>
                </a:buClr>
                <a:buSzPct val="110000"/>
                <a:buFontTx/>
                <a:buNone/>
                <a:tabLst/>
                <a:defRPr/>
              </a:pPr>
              <a:r>
                <a:rPr kumimoji="0" lang="es-ES" sz="1100" b="0"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Lugar</a:t>
              </a:r>
            </a:p>
          </p:txBody>
        </p:sp>
        <p:sp>
          <p:nvSpPr>
            <p:cNvPr id="1059" name="CuadroTexto 1058">
              <a:extLst>
                <a:ext uri="{FF2B5EF4-FFF2-40B4-BE49-F238E27FC236}">
                  <a16:creationId xmlns:a16="http://schemas.microsoft.com/office/drawing/2014/main" id="{A2B811C0-1EF0-62E7-0D32-F6D5EAE104D8}"/>
                </a:ext>
              </a:extLst>
            </p:cNvPr>
            <p:cNvSpPr txBox="1"/>
            <p:nvPr/>
          </p:nvSpPr>
          <p:spPr>
            <a:xfrm>
              <a:off x="5381337" y="4376051"/>
              <a:ext cx="1034149"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chemeClr val="tx2"/>
                  </a:solidFill>
                  <a:effectLst/>
                  <a:uLnTx/>
                  <a:uFillTx/>
                  <a:latin typeface="Arial" panose="020B0604020202020204" pitchFamily="34" charset="0"/>
                  <a:ea typeface="Calibri"/>
                  <a:cs typeface="Arial" panose="020B0604020202020204" pitchFamily="34" charset="0"/>
                </a:rPr>
                <a:t>Espacio Monterrey</a:t>
              </a:r>
            </a:p>
          </p:txBody>
        </p:sp>
      </p:grpSp>
      <p:sp>
        <p:nvSpPr>
          <p:cNvPr id="1060" name="CuadroTexto 1059">
            <a:extLst>
              <a:ext uri="{FF2B5EF4-FFF2-40B4-BE49-F238E27FC236}">
                <a16:creationId xmlns:a16="http://schemas.microsoft.com/office/drawing/2014/main" id="{E845C231-A8C1-D22A-18CF-9D2B8D44B9CD}"/>
              </a:ext>
            </a:extLst>
          </p:cNvPr>
          <p:cNvSpPr txBox="1"/>
          <p:nvPr/>
        </p:nvSpPr>
        <p:spPr>
          <a:xfrm>
            <a:off x="6303351" y="4940075"/>
            <a:ext cx="5681450" cy="861774"/>
          </a:xfrm>
          <a:prstGeom prst="rect">
            <a:avLst/>
          </a:prstGeom>
          <a:solidFill>
            <a:schemeClr val="bg1">
              <a:lumMod val="95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00" b="0" u="none" strike="noStrike" kern="1200" cap="none" spc="0" normalizeH="0" baseline="0" noProof="0" dirty="0">
                <a:ln>
                  <a:noFill/>
                </a:ln>
                <a:solidFill>
                  <a:schemeClr val="bg2">
                    <a:lumMod val="25000"/>
                  </a:schemeClr>
                </a:solidFill>
                <a:effectLst/>
                <a:uLnTx/>
                <a:uFillTx/>
                <a:latin typeface="Arial"/>
                <a:ea typeface="+mn-ea"/>
                <a:cs typeface="Arial"/>
              </a:rPr>
              <a:t>Se ejecutó Primer Taller Creciendo en Debida Diligencia en DDHH – Estación Monterrey, dando alcance a la implementación de la Guía de Protesta Social, logrando la promoción de conducta empresarial responsable y comportamiento respetuoso de DDHH, sumando capacidades que favorezcan el manejo integral de protesta social desde el marco de coordinaciones y sinergias interinstitucionales. </a:t>
            </a:r>
          </a:p>
        </p:txBody>
      </p:sp>
      <p:sp>
        <p:nvSpPr>
          <p:cNvPr id="1062" name="CuadroTexto 1061">
            <a:extLst>
              <a:ext uri="{FF2B5EF4-FFF2-40B4-BE49-F238E27FC236}">
                <a16:creationId xmlns:a16="http://schemas.microsoft.com/office/drawing/2014/main" id="{3040DE76-4878-EB66-AAC1-FDA1F66DA69E}"/>
              </a:ext>
            </a:extLst>
          </p:cNvPr>
          <p:cNvSpPr txBox="1"/>
          <p:nvPr/>
        </p:nvSpPr>
        <p:spPr>
          <a:xfrm>
            <a:off x="6352429" y="5874779"/>
            <a:ext cx="5632374" cy="860603"/>
          </a:xfrm>
          <a:prstGeom prst="rect">
            <a:avLst/>
          </a:prstGeom>
          <a:solidFill>
            <a:srgbClr val="CAEEFB">
              <a:alpha val="50196"/>
            </a:srgbClr>
          </a:solidFill>
        </p:spPr>
        <p:txBody>
          <a:bodyPr wrap="square" lIns="36000" tIns="108000" rIns="36000" bIns="0" anchor="t" anchorCtr="0">
            <a:noAutofit/>
          </a:bodyPr>
          <a:lstStyle>
            <a:defPPr>
              <a:defRPr lang="es-CO"/>
            </a:defPPr>
            <a:lvl1pPr marR="0" lvl="0" algn="ctr" fontAlgn="auto">
              <a:lnSpc>
                <a:spcPct val="100000"/>
              </a:lnSpc>
              <a:spcBef>
                <a:spcPts val="0"/>
              </a:spcBef>
              <a:spcAft>
                <a:spcPts val="0"/>
              </a:spcAft>
              <a:buClr>
                <a:srgbClr val="3BCCFF"/>
              </a:buClr>
              <a:buSzTx/>
              <a:tabLst/>
              <a:defRPr sz="1600" b="1">
                <a:solidFill>
                  <a:schemeClr val="tx2"/>
                </a:solidFill>
                <a:latin typeface="Arial"/>
                <a:cs typeface="Arial"/>
              </a:defRPr>
            </a:lvl1pPr>
          </a:lstStyle>
          <a:p>
            <a:endParaRPr lang="es-CO" sz="1200" dirty="0"/>
          </a:p>
        </p:txBody>
      </p:sp>
      <p:sp>
        <p:nvSpPr>
          <p:cNvPr id="1063" name="CuadroTexto 1062">
            <a:extLst>
              <a:ext uri="{FF2B5EF4-FFF2-40B4-BE49-F238E27FC236}">
                <a16:creationId xmlns:a16="http://schemas.microsoft.com/office/drawing/2014/main" id="{E0CD4E20-4304-5026-314D-02E6B51CD81F}"/>
              </a:ext>
            </a:extLst>
          </p:cNvPr>
          <p:cNvSpPr txBox="1"/>
          <p:nvPr/>
        </p:nvSpPr>
        <p:spPr>
          <a:xfrm>
            <a:off x="6412062" y="5960866"/>
            <a:ext cx="1343813" cy="337751"/>
          </a:xfrm>
          <a:prstGeom prst="rect">
            <a:avLst/>
          </a:prstGeom>
          <a:solidFill>
            <a:schemeClr val="bg1"/>
          </a:solidFill>
        </p:spPr>
        <p:txBody>
          <a:bodyPr wrap="square" lIns="36000" rIns="36000" anchor="ctr" anchorCtr="0">
            <a:noAutofit/>
          </a:bodyPr>
          <a:lstStyle/>
          <a:p>
            <a:pPr marL="0" lvl="1" algn="ctr">
              <a:buClr>
                <a:srgbClr val="C7DE27"/>
              </a:buClr>
              <a:defRPr/>
            </a:pPr>
            <a:r>
              <a:rPr lang="es-MX" sz="1000" b="1" dirty="0">
                <a:solidFill>
                  <a:prstClr val="black">
                    <a:lumMod val="75000"/>
                    <a:lumOff val="25000"/>
                  </a:prstClr>
                </a:solidFill>
                <a:latin typeface="Arial"/>
                <a:cs typeface="Arial"/>
              </a:rPr>
              <a:t>Reconocimiento Mutuo</a:t>
            </a:r>
            <a:endParaRPr lang="es-MX" sz="1000" i="1" dirty="0">
              <a:solidFill>
                <a:prstClr val="black">
                  <a:lumMod val="75000"/>
                  <a:lumOff val="25000"/>
                </a:prstClr>
              </a:solidFill>
              <a:latin typeface="Arial"/>
              <a:cs typeface="Arial"/>
            </a:endParaRPr>
          </a:p>
        </p:txBody>
      </p:sp>
      <p:sp>
        <p:nvSpPr>
          <p:cNvPr id="1065" name="CuadroTexto 1064">
            <a:extLst>
              <a:ext uri="{FF2B5EF4-FFF2-40B4-BE49-F238E27FC236}">
                <a16:creationId xmlns:a16="http://schemas.microsoft.com/office/drawing/2014/main" id="{9F257553-F7C8-C27A-133B-24E132274B61}"/>
              </a:ext>
            </a:extLst>
          </p:cNvPr>
          <p:cNvSpPr txBox="1"/>
          <p:nvPr/>
        </p:nvSpPr>
        <p:spPr>
          <a:xfrm>
            <a:off x="6412061" y="6349513"/>
            <a:ext cx="1343813" cy="276781"/>
          </a:xfrm>
          <a:prstGeom prst="rect">
            <a:avLst/>
          </a:prstGeom>
          <a:solidFill>
            <a:schemeClr val="bg1"/>
          </a:solidFill>
        </p:spPr>
        <p:txBody>
          <a:bodyPr wrap="square" lIns="36000" rIns="36000" anchor="ctr" anchorCtr="0">
            <a:noAutofit/>
          </a:bodyPr>
          <a:lstStyle/>
          <a:p>
            <a:pPr marL="0" lvl="1" algn="ctr">
              <a:buClr>
                <a:srgbClr val="C7DE27"/>
              </a:buClr>
              <a:defRPr/>
            </a:pPr>
            <a:r>
              <a:rPr lang="es-MX" sz="1000" b="1" dirty="0">
                <a:solidFill>
                  <a:prstClr val="black">
                    <a:lumMod val="75000"/>
                    <a:lumOff val="25000"/>
                  </a:prstClr>
                </a:solidFill>
                <a:latin typeface="Arial"/>
                <a:cs typeface="Arial"/>
              </a:rPr>
              <a:t>Gestión Causa - Raíz</a:t>
            </a:r>
            <a:endParaRPr lang="es-MX" sz="1000" i="1" dirty="0">
              <a:solidFill>
                <a:prstClr val="black">
                  <a:lumMod val="75000"/>
                  <a:lumOff val="25000"/>
                </a:prstClr>
              </a:solidFill>
              <a:latin typeface="Arial"/>
              <a:cs typeface="Arial"/>
            </a:endParaRPr>
          </a:p>
        </p:txBody>
      </p:sp>
      <p:sp>
        <p:nvSpPr>
          <p:cNvPr id="1067" name="CuadroTexto 1066">
            <a:extLst>
              <a:ext uri="{FF2B5EF4-FFF2-40B4-BE49-F238E27FC236}">
                <a16:creationId xmlns:a16="http://schemas.microsoft.com/office/drawing/2014/main" id="{B71CAE64-1EA5-2AD5-4DF8-5977AEB58F4E}"/>
              </a:ext>
            </a:extLst>
          </p:cNvPr>
          <p:cNvSpPr txBox="1"/>
          <p:nvPr/>
        </p:nvSpPr>
        <p:spPr>
          <a:xfrm>
            <a:off x="7774530" y="5956860"/>
            <a:ext cx="1343813" cy="337751"/>
          </a:xfrm>
          <a:prstGeom prst="rect">
            <a:avLst/>
          </a:prstGeom>
          <a:solidFill>
            <a:schemeClr val="bg1"/>
          </a:solidFill>
        </p:spPr>
        <p:txBody>
          <a:bodyPr wrap="square" lIns="36000" rIns="36000" anchor="ctr" anchorCtr="0">
            <a:noAutofit/>
          </a:bodyPr>
          <a:lstStyle/>
          <a:p>
            <a:pPr marL="0" lvl="1" algn="ctr">
              <a:buClr>
                <a:srgbClr val="C7DE27"/>
              </a:buClr>
              <a:defRPr/>
            </a:pPr>
            <a:r>
              <a:rPr lang="es-MX" sz="1000" b="1" dirty="0">
                <a:solidFill>
                  <a:prstClr val="black">
                    <a:lumMod val="75000"/>
                    <a:lumOff val="25000"/>
                  </a:prstClr>
                </a:solidFill>
                <a:latin typeface="Arial"/>
                <a:cs typeface="Arial"/>
              </a:rPr>
              <a:t>Trabajo Mancomunado</a:t>
            </a:r>
            <a:endParaRPr lang="es-MX" sz="1000" i="1" dirty="0">
              <a:solidFill>
                <a:prstClr val="black">
                  <a:lumMod val="75000"/>
                  <a:lumOff val="25000"/>
                </a:prstClr>
              </a:solidFill>
              <a:latin typeface="Arial"/>
              <a:cs typeface="Arial"/>
            </a:endParaRPr>
          </a:p>
        </p:txBody>
      </p:sp>
      <p:sp>
        <p:nvSpPr>
          <p:cNvPr id="1068" name="CuadroTexto 1067">
            <a:extLst>
              <a:ext uri="{FF2B5EF4-FFF2-40B4-BE49-F238E27FC236}">
                <a16:creationId xmlns:a16="http://schemas.microsoft.com/office/drawing/2014/main" id="{FFAA14C2-DFFB-A25F-F7DE-E7C397AA0568}"/>
              </a:ext>
            </a:extLst>
          </p:cNvPr>
          <p:cNvSpPr txBox="1"/>
          <p:nvPr/>
        </p:nvSpPr>
        <p:spPr>
          <a:xfrm>
            <a:off x="7774530" y="6347599"/>
            <a:ext cx="1343813" cy="278695"/>
          </a:xfrm>
          <a:prstGeom prst="rect">
            <a:avLst/>
          </a:prstGeom>
          <a:solidFill>
            <a:schemeClr val="bg1"/>
          </a:solidFill>
        </p:spPr>
        <p:txBody>
          <a:bodyPr wrap="square" lIns="36000" rIns="36000" anchor="ctr" anchorCtr="0">
            <a:noAutofit/>
          </a:bodyPr>
          <a:lstStyle/>
          <a:p>
            <a:pPr marL="0" lvl="1" algn="ctr">
              <a:buClr>
                <a:srgbClr val="C7DE27"/>
              </a:buClr>
              <a:defRPr/>
            </a:pPr>
            <a:r>
              <a:rPr lang="es-MX" sz="1000" b="1" dirty="0">
                <a:solidFill>
                  <a:prstClr val="black">
                    <a:lumMod val="75000"/>
                    <a:lumOff val="25000"/>
                  </a:prstClr>
                </a:solidFill>
                <a:latin typeface="Arial"/>
                <a:cs typeface="Arial"/>
              </a:rPr>
              <a:t>Sensibilización</a:t>
            </a:r>
            <a:endParaRPr lang="es-MX" sz="1000" i="1" dirty="0">
              <a:solidFill>
                <a:prstClr val="black">
                  <a:lumMod val="75000"/>
                  <a:lumOff val="25000"/>
                </a:prstClr>
              </a:solidFill>
              <a:latin typeface="Arial"/>
              <a:cs typeface="Arial"/>
            </a:endParaRPr>
          </a:p>
        </p:txBody>
      </p:sp>
      <p:sp>
        <p:nvSpPr>
          <p:cNvPr id="1069" name="CuadroTexto 1068">
            <a:extLst>
              <a:ext uri="{FF2B5EF4-FFF2-40B4-BE49-F238E27FC236}">
                <a16:creationId xmlns:a16="http://schemas.microsoft.com/office/drawing/2014/main" id="{5D02A039-0C2F-D884-C583-006290977600}"/>
              </a:ext>
            </a:extLst>
          </p:cNvPr>
          <p:cNvSpPr txBox="1"/>
          <p:nvPr/>
        </p:nvSpPr>
        <p:spPr>
          <a:xfrm>
            <a:off x="9154200" y="5961141"/>
            <a:ext cx="1343813" cy="337751"/>
          </a:xfrm>
          <a:prstGeom prst="rect">
            <a:avLst/>
          </a:prstGeom>
          <a:solidFill>
            <a:schemeClr val="bg1"/>
          </a:solidFill>
        </p:spPr>
        <p:txBody>
          <a:bodyPr wrap="square" lIns="36000" rIns="36000" anchor="ctr" anchorCtr="0">
            <a:noAutofit/>
          </a:bodyPr>
          <a:lstStyle/>
          <a:p>
            <a:pPr marL="0" lvl="1" algn="ctr">
              <a:buClr>
                <a:srgbClr val="C7DE27"/>
              </a:buClr>
              <a:defRPr/>
            </a:pPr>
            <a:r>
              <a:rPr lang="es-MX" sz="1000" b="1" dirty="0">
                <a:solidFill>
                  <a:prstClr val="black">
                    <a:lumMod val="75000"/>
                    <a:lumOff val="25000"/>
                  </a:prstClr>
                </a:solidFill>
                <a:latin typeface="Arial"/>
                <a:cs typeface="Arial"/>
              </a:rPr>
              <a:t>Respeto y promoción DDHH</a:t>
            </a:r>
            <a:endParaRPr lang="es-MX" sz="1000" i="1" dirty="0">
              <a:solidFill>
                <a:prstClr val="black">
                  <a:lumMod val="75000"/>
                  <a:lumOff val="25000"/>
                </a:prstClr>
              </a:solidFill>
              <a:latin typeface="Arial"/>
              <a:cs typeface="Arial"/>
            </a:endParaRPr>
          </a:p>
        </p:txBody>
      </p:sp>
      <p:sp>
        <p:nvSpPr>
          <p:cNvPr id="1070" name="CuadroTexto 1069">
            <a:extLst>
              <a:ext uri="{FF2B5EF4-FFF2-40B4-BE49-F238E27FC236}">
                <a16:creationId xmlns:a16="http://schemas.microsoft.com/office/drawing/2014/main" id="{C5B6A380-3128-2EF5-2C84-5817C869C63F}"/>
              </a:ext>
            </a:extLst>
          </p:cNvPr>
          <p:cNvSpPr txBox="1"/>
          <p:nvPr/>
        </p:nvSpPr>
        <p:spPr>
          <a:xfrm>
            <a:off x="9154200" y="6351879"/>
            <a:ext cx="1343813" cy="278695"/>
          </a:xfrm>
          <a:prstGeom prst="rect">
            <a:avLst/>
          </a:prstGeom>
          <a:solidFill>
            <a:schemeClr val="bg1"/>
          </a:solidFill>
        </p:spPr>
        <p:txBody>
          <a:bodyPr wrap="square" lIns="36000" rIns="36000" anchor="ctr" anchorCtr="0">
            <a:noAutofit/>
          </a:bodyPr>
          <a:lstStyle/>
          <a:p>
            <a:pPr marL="0" lvl="1" algn="ctr">
              <a:buClr>
                <a:srgbClr val="C7DE27"/>
              </a:buClr>
              <a:defRPr/>
            </a:pPr>
            <a:r>
              <a:rPr lang="es-MX" sz="1000" b="1" dirty="0">
                <a:solidFill>
                  <a:prstClr val="black">
                    <a:lumMod val="75000"/>
                    <a:lumOff val="25000"/>
                  </a:prstClr>
                </a:solidFill>
                <a:latin typeface="Arial"/>
                <a:cs typeface="Arial"/>
              </a:rPr>
              <a:t>Identificación Necesidades</a:t>
            </a:r>
            <a:endParaRPr lang="es-MX" sz="1000" i="1" dirty="0">
              <a:solidFill>
                <a:prstClr val="black">
                  <a:lumMod val="75000"/>
                  <a:lumOff val="25000"/>
                </a:prstClr>
              </a:solidFill>
              <a:latin typeface="Arial"/>
              <a:cs typeface="Arial"/>
            </a:endParaRPr>
          </a:p>
        </p:txBody>
      </p:sp>
      <p:sp>
        <p:nvSpPr>
          <p:cNvPr id="1071" name="CuadroTexto 1070">
            <a:extLst>
              <a:ext uri="{FF2B5EF4-FFF2-40B4-BE49-F238E27FC236}">
                <a16:creationId xmlns:a16="http://schemas.microsoft.com/office/drawing/2014/main" id="{A977AAD9-59CC-A453-EEC0-5FA981C9CD80}"/>
              </a:ext>
            </a:extLst>
          </p:cNvPr>
          <p:cNvSpPr txBox="1"/>
          <p:nvPr/>
        </p:nvSpPr>
        <p:spPr>
          <a:xfrm>
            <a:off x="10529901" y="5959510"/>
            <a:ext cx="1343813" cy="337751"/>
          </a:xfrm>
          <a:prstGeom prst="rect">
            <a:avLst/>
          </a:prstGeom>
          <a:solidFill>
            <a:schemeClr val="bg1"/>
          </a:solidFill>
        </p:spPr>
        <p:txBody>
          <a:bodyPr wrap="square" lIns="36000" rIns="36000" anchor="ctr" anchorCtr="0">
            <a:noAutofit/>
          </a:bodyPr>
          <a:lstStyle/>
          <a:p>
            <a:pPr marL="0" lvl="1" algn="ctr">
              <a:buClr>
                <a:srgbClr val="C7DE27"/>
              </a:buClr>
              <a:defRPr/>
            </a:pPr>
            <a:r>
              <a:rPr lang="es-MX" sz="1000" b="1" dirty="0">
                <a:solidFill>
                  <a:prstClr val="black">
                    <a:lumMod val="75000"/>
                    <a:lumOff val="25000"/>
                  </a:prstClr>
                </a:solidFill>
                <a:latin typeface="Arial"/>
                <a:cs typeface="Arial"/>
              </a:rPr>
              <a:t>Comunicación oportuna</a:t>
            </a:r>
            <a:endParaRPr lang="es-MX" sz="1000" i="1" dirty="0">
              <a:solidFill>
                <a:prstClr val="black">
                  <a:lumMod val="75000"/>
                  <a:lumOff val="25000"/>
                </a:prstClr>
              </a:solidFill>
              <a:latin typeface="Arial"/>
              <a:cs typeface="Arial"/>
            </a:endParaRPr>
          </a:p>
        </p:txBody>
      </p:sp>
      <p:sp>
        <p:nvSpPr>
          <p:cNvPr id="1072" name="CuadroTexto 1071">
            <a:extLst>
              <a:ext uri="{FF2B5EF4-FFF2-40B4-BE49-F238E27FC236}">
                <a16:creationId xmlns:a16="http://schemas.microsoft.com/office/drawing/2014/main" id="{F250D125-EE48-2CA3-5F2B-22D1A7BF1CE7}"/>
              </a:ext>
            </a:extLst>
          </p:cNvPr>
          <p:cNvSpPr txBox="1"/>
          <p:nvPr/>
        </p:nvSpPr>
        <p:spPr>
          <a:xfrm>
            <a:off x="10529901" y="6350248"/>
            <a:ext cx="1343813" cy="278695"/>
          </a:xfrm>
          <a:prstGeom prst="rect">
            <a:avLst/>
          </a:prstGeom>
          <a:solidFill>
            <a:schemeClr val="bg1"/>
          </a:solidFill>
        </p:spPr>
        <p:txBody>
          <a:bodyPr wrap="square" lIns="36000" rIns="36000" anchor="ctr" anchorCtr="0">
            <a:noAutofit/>
          </a:bodyPr>
          <a:lstStyle/>
          <a:p>
            <a:pPr marL="0" lvl="1" algn="ctr">
              <a:buClr>
                <a:srgbClr val="C7DE27"/>
              </a:buClr>
              <a:defRPr/>
            </a:pPr>
            <a:r>
              <a:rPr lang="es-MX" sz="1000" b="1" dirty="0">
                <a:solidFill>
                  <a:prstClr val="black">
                    <a:lumMod val="75000"/>
                    <a:lumOff val="25000"/>
                  </a:prstClr>
                </a:solidFill>
                <a:latin typeface="Arial"/>
                <a:cs typeface="Arial"/>
              </a:rPr>
              <a:t>Intercambio de Información</a:t>
            </a:r>
            <a:endParaRPr lang="es-MX" sz="1000" i="1" dirty="0">
              <a:solidFill>
                <a:prstClr val="black">
                  <a:lumMod val="75000"/>
                  <a:lumOff val="25000"/>
                </a:prstClr>
              </a:solidFill>
              <a:latin typeface="Arial"/>
              <a:cs typeface="Arial"/>
            </a:endParaRPr>
          </a:p>
        </p:txBody>
      </p:sp>
    </p:spTree>
    <p:extLst>
      <p:ext uri="{BB962C8B-B14F-4D97-AF65-F5344CB8AC3E}">
        <p14:creationId xmlns:p14="http://schemas.microsoft.com/office/powerpoint/2010/main" val="3663631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6DFD4F62-27A7-46CA-4BBE-C460ED630414}"/>
              </a:ext>
            </a:extLst>
          </p:cNvPr>
          <p:cNvSpPr txBox="1"/>
          <p:nvPr/>
        </p:nvSpPr>
        <p:spPr>
          <a:xfrm>
            <a:off x="4798951" y="1959591"/>
            <a:ext cx="6439638"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Temas tratados</a:t>
            </a:r>
          </a:p>
          <a:p>
            <a:pPr algn="ctr"/>
            <a:endParaRPr lang="es-ES_tradnl" sz="500" b="1">
              <a:solidFill>
                <a:schemeClr val="bg1"/>
              </a:solidFill>
              <a:latin typeface="Arial"/>
              <a:cs typeface="Arial"/>
            </a:endParaRPr>
          </a:p>
        </p:txBody>
      </p:sp>
      <p:sp>
        <p:nvSpPr>
          <p:cNvPr id="18" name="Temas 3">
            <a:extLst>
              <a:ext uri="{FF2B5EF4-FFF2-40B4-BE49-F238E27FC236}">
                <a16:creationId xmlns:a16="http://schemas.microsoft.com/office/drawing/2014/main" id="{2DEDD8C7-BCE8-2C1B-E2B3-C10CF6B9C04C}"/>
              </a:ext>
            </a:extLst>
          </p:cNvPr>
          <p:cNvSpPr/>
          <p:nvPr/>
        </p:nvSpPr>
        <p:spPr>
          <a:xfrm>
            <a:off x="7574281" y="3986172"/>
            <a:ext cx="3654273" cy="3306168"/>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algn="just" fontAlgn="base"/>
            <a:endParaRPr lang="es-CO" sz="950" b="1">
              <a:latin typeface="Century Gothic"/>
            </a:endParaRPr>
          </a:p>
        </p:txBody>
      </p:sp>
      <p:sp>
        <p:nvSpPr>
          <p:cNvPr id="20" name="Fecha 1">
            <a:extLst>
              <a:ext uri="{FF2B5EF4-FFF2-40B4-BE49-F238E27FC236}">
                <a16:creationId xmlns:a16="http://schemas.microsoft.com/office/drawing/2014/main" id="{486652B0-437A-DA22-5D39-1BB2C2967C8E}"/>
              </a:ext>
            </a:extLst>
          </p:cNvPr>
          <p:cNvSpPr/>
          <p:nvPr/>
        </p:nvSpPr>
        <p:spPr>
          <a:xfrm>
            <a:off x="445464" y="3428729"/>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632476" y="2385009"/>
            <a:ext cx="3208570" cy="1763168"/>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60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920270"/>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a:solidFill>
                  <a:schemeClr val="bg1"/>
                </a:solidFill>
                <a:latin typeface="Arial"/>
                <a:cs typeface="Arial"/>
              </a:rPr>
              <a:t>Sesiones de </a:t>
            </a:r>
          </a:p>
          <a:p>
            <a:pPr algn="ctr"/>
            <a:r>
              <a:rPr lang="es-ES_tradnl" b="1">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4410981" y="2613679"/>
            <a:ext cx="6963768" cy="3943739"/>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algn="just"/>
            <a:r>
              <a:rPr lang="es-MX" sz="1400" b="1" dirty="0">
                <a:latin typeface="Arial"/>
                <a:cs typeface="Arial"/>
              </a:rPr>
              <a:t>ODC</a:t>
            </a:r>
            <a:r>
              <a:rPr lang="es-ES" sz="1400" dirty="0">
                <a:latin typeface="Arial"/>
                <a:cs typeface="Arial"/>
              </a:rPr>
              <a:t> (Operación Local, Central y otros de Transporte):</a:t>
            </a:r>
          </a:p>
          <a:p>
            <a:pPr marL="171450" indent="-171450" algn="just">
              <a:buFont typeface="Arial" panose="020B0604020202020204" pitchFamily="34" charset="0"/>
              <a:buChar char="•"/>
            </a:pPr>
            <a:r>
              <a:rPr lang="es-ES" sz="1400" b="1" dirty="0">
                <a:latin typeface="Arial"/>
                <a:cs typeface="Arial"/>
              </a:rPr>
              <a:t>Seguimiento </a:t>
            </a:r>
            <a:r>
              <a:rPr lang="es-ES" sz="1400" dirty="0">
                <a:latin typeface="Arial"/>
                <a:cs typeface="Arial"/>
              </a:rPr>
              <a:t>mensual a los Indicadores KPI y cumplimiento.</a:t>
            </a:r>
          </a:p>
          <a:p>
            <a:pPr marL="171450" indent="-171450" algn="just">
              <a:buFont typeface="Arial" panose="020B0604020202020204" pitchFamily="34" charset="0"/>
              <a:buChar char="•"/>
            </a:pPr>
            <a:r>
              <a:rPr lang="es-ES" sz="1400" b="1" dirty="0">
                <a:latin typeface="Arial"/>
                <a:cs typeface="Arial"/>
              </a:rPr>
              <a:t>Informe </a:t>
            </a:r>
            <a:r>
              <a:rPr lang="es-ES" sz="1400" dirty="0">
                <a:latin typeface="Arial"/>
                <a:cs typeface="Arial"/>
              </a:rPr>
              <a:t>de resultados y seguimiento a compromisos.</a:t>
            </a:r>
          </a:p>
          <a:p>
            <a:pPr marL="171450" indent="-171450" algn="just">
              <a:buFont typeface="Arial" panose="020B0604020202020204" pitchFamily="34" charset="0"/>
              <a:buChar char="•"/>
            </a:pPr>
            <a:r>
              <a:rPr lang="es-ES" sz="1400" dirty="0">
                <a:latin typeface="Arial"/>
                <a:cs typeface="Arial"/>
              </a:rPr>
              <a:t>Identificación </a:t>
            </a:r>
            <a:r>
              <a:rPr lang="es-ES" sz="1400" b="1" dirty="0">
                <a:latin typeface="Arial"/>
                <a:cs typeface="Arial"/>
              </a:rPr>
              <a:t>oportunidades </a:t>
            </a:r>
            <a:r>
              <a:rPr lang="es-ES" sz="1400" dirty="0">
                <a:latin typeface="Arial"/>
                <a:cs typeface="Arial"/>
              </a:rPr>
              <a:t>de mejora Estaciones Caucasia, Vasconia y Coveñas.</a:t>
            </a:r>
          </a:p>
          <a:p>
            <a:pPr algn="just"/>
            <a:endParaRPr lang="es-ES" sz="1400" dirty="0">
              <a:highlight>
                <a:srgbClr val="FFFF00"/>
              </a:highlight>
              <a:latin typeface="Arial"/>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OCENSA</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ES" sz="1400" b="1" dirty="0">
                <a:latin typeface="Arial"/>
                <a:cs typeface="Arial"/>
              </a:rPr>
              <a:t>Informe </a:t>
            </a:r>
            <a:r>
              <a:rPr lang="es-ES" sz="1400" dirty="0">
                <a:latin typeface="Arial"/>
                <a:cs typeface="Arial"/>
              </a:rPr>
              <a:t>de resultados Indicadores KPI.</a:t>
            </a:r>
          </a:p>
          <a:p>
            <a:pPr marL="285750" marR="0" lvl="0" indent="-2857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ES" sz="1400" b="1" dirty="0">
                <a:latin typeface="Arial"/>
                <a:cs typeface="Arial"/>
              </a:rPr>
              <a:t>Seguimiento </a:t>
            </a:r>
            <a:r>
              <a:rPr lang="es-ES" sz="1400" dirty="0">
                <a:latin typeface="Arial"/>
                <a:cs typeface="Arial"/>
              </a:rPr>
              <a:t>compromisos.</a:t>
            </a:r>
          </a:p>
          <a:p>
            <a:pPr marL="285750" marR="0" lvl="0" indent="-2857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ES" sz="1400" b="1" dirty="0">
                <a:latin typeface="Arial"/>
                <a:cs typeface="Arial"/>
              </a:rPr>
              <a:t>Sistemáticas </a:t>
            </a:r>
            <a:r>
              <a:rPr lang="es-ES" sz="1400" dirty="0">
                <a:latin typeface="Arial"/>
                <a:cs typeface="Arial"/>
              </a:rPr>
              <a:t>de seguridad de procesos.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s-E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ODL</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ES" sz="1400" b="1" dirty="0">
                <a:latin typeface="Arial"/>
                <a:cs typeface="Arial"/>
              </a:rPr>
              <a:t>Informe </a:t>
            </a:r>
            <a:r>
              <a:rPr lang="es-ES" sz="1400" dirty="0">
                <a:latin typeface="Arial"/>
                <a:cs typeface="Arial"/>
              </a:rPr>
              <a:t>de resultados Indicadores KPI.</a:t>
            </a:r>
          </a:p>
          <a:p>
            <a:pPr marL="285750" marR="0" lvl="0" indent="-2857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ES" sz="1400" b="1" dirty="0">
                <a:latin typeface="Arial"/>
                <a:cs typeface="Arial"/>
              </a:rPr>
              <a:t>Seguimiento </a:t>
            </a:r>
            <a:r>
              <a:rPr lang="es-ES" sz="1400" dirty="0">
                <a:latin typeface="Arial"/>
                <a:cs typeface="Arial"/>
              </a:rPr>
              <a:t>a compromisos.</a:t>
            </a:r>
          </a:p>
          <a:p>
            <a:pPr marL="285750" marR="0" lvl="0" indent="-2857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ES" sz="1400" b="1" dirty="0">
                <a:latin typeface="Arial"/>
                <a:cs typeface="Arial"/>
              </a:rPr>
              <a:t>Revisión </a:t>
            </a:r>
            <a:r>
              <a:rPr lang="es-ES" sz="1400" dirty="0">
                <a:latin typeface="Arial"/>
                <a:cs typeface="Arial"/>
              </a:rPr>
              <a:t>de aspectos relevantes de Monterrey. </a:t>
            </a:r>
          </a:p>
          <a:p>
            <a:pPr marL="285750" marR="0" lvl="0" indent="-2857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ES" sz="1400" b="1" dirty="0">
                <a:latin typeface="Arial"/>
                <a:cs typeface="Arial"/>
              </a:rPr>
              <a:t>Revisión </a:t>
            </a:r>
            <a:r>
              <a:rPr lang="es-ES" sz="1400" dirty="0">
                <a:latin typeface="Arial"/>
                <a:cs typeface="Arial"/>
              </a:rPr>
              <a:t>especificaciones técnicas operación.</a:t>
            </a:r>
          </a:p>
        </p:txBody>
      </p:sp>
      <p:sp>
        <p:nvSpPr>
          <p:cNvPr id="8" name="Elipse 7">
            <a:extLst>
              <a:ext uri="{FF2B5EF4-FFF2-40B4-BE49-F238E27FC236}">
                <a16:creationId xmlns:a16="http://schemas.microsoft.com/office/drawing/2014/main" id="{1B1E84FA-A1C6-6FA7-428F-09B41CE745D7}"/>
              </a:ext>
            </a:extLst>
          </p:cNvPr>
          <p:cNvSpPr/>
          <p:nvPr/>
        </p:nvSpPr>
        <p:spPr>
          <a:xfrm>
            <a:off x="464752" y="1868067"/>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a:solidFill>
                  <a:schemeClr val="accent1">
                    <a:lumMod val="50000"/>
                  </a:schemeClr>
                </a:solidFill>
                <a:latin typeface="Arial"/>
                <a:cs typeface="Arial"/>
              </a:rPr>
              <a:t>9</a:t>
            </a:r>
          </a:p>
        </p:txBody>
      </p:sp>
      <p:sp>
        <p:nvSpPr>
          <p:cNvPr id="9" name="Botón 1 fechas">
            <a:extLst>
              <a:ext uri="{FF2B5EF4-FFF2-40B4-BE49-F238E27FC236}">
                <a16:creationId xmlns:a16="http://schemas.microsoft.com/office/drawing/2014/main" id="{0AB04B62-EECE-9987-F424-1049BAD885DE}"/>
              </a:ext>
            </a:extLst>
          </p:cNvPr>
          <p:cNvSpPr/>
          <p:nvPr/>
        </p:nvSpPr>
        <p:spPr>
          <a:xfrm>
            <a:off x="632476" y="4641577"/>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60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43887" y="4390016"/>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Participantes</a:t>
            </a:r>
          </a:p>
          <a:p>
            <a:pPr algn="ctr"/>
            <a:endParaRPr lang="es-ES_tradnl" sz="500" b="1">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45193" y="4271553"/>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a:solidFill>
                  <a:schemeClr val="accent1">
                    <a:lumMod val="75000"/>
                  </a:schemeClr>
                </a:solidFill>
                <a:latin typeface="Arial"/>
                <a:cs typeface="Arial"/>
              </a:rPr>
              <a:t>45</a:t>
            </a: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4238" y="4390016"/>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2000505"/>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81" y="6130167"/>
            <a:ext cx="986189" cy="273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uplos - Soluciones integrales de compra">
            <a:extLst>
              <a:ext uri="{FF2B5EF4-FFF2-40B4-BE49-F238E27FC236}">
                <a16:creationId xmlns:a16="http://schemas.microsoft.com/office/drawing/2014/main" id="{60BE7834-BD92-E8FD-9FCF-CE7E2BE5EA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26" t="20173" r="52416" b="16895"/>
          <a:stretch/>
        </p:blipFill>
        <p:spPr bwMode="auto">
          <a:xfrm>
            <a:off x="2679939" y="5498747"/>
            <a:ext cx="868540" cy="439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499" b="13457"/>
          <a:stretch/>
        </p:blipFill>
        <p:spPr bwMode="auto">
          <a:xfrm>
            <a:off x="817251" y="5484187"/>
            <a:ext cx="1020363" cy="520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10"/>
          <a:srcRect l="10114" t="22231" r="11141" b="18252"/>
          <a:stretch/>
        </p:blipFill>
        <p:spPr>
          <a:xfrm>
            <a:off x="2771241" y="5964186"/>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30373" y="4977500"/>
            <a:ext cx="2656903" cy="923330"/>
          </a:xfrm>
          <a:prstGeom prst="rect">
            <a:avLst/>
          </a:prstGeom>
          <a:noFill/>
        </p:spPr>
        <p:txBody>
          <a:bodyPr wrap="square" lIns="91440" tIns="45720" rIns="91440" bIns="45720" rtlCol="0" anchor="t">
            <a:spAutoFit/>
          </a:bodyPr>
          <a:lstStyle/>
          <a:p>
            <a:pPr algn="ctr"/>
            <a:r>
              <a:rPr lang="es-ES" sz="1800" b="1" dirty="0">
                <a:solidFill>
                  <a:schemeClr val="accent1">
                    <a:lumMod val="50000"/>
                  </a:schemeClr>
                </a:solidFill>
                <a:latin typeface="Arial"/>
                <a:cs typeface="Arial"/>
              </a:rPr>
              <a:t>De las compañías del MID</a:t>
            </a:r>
          </a:p>
          <a:p>
            <a:pPr algn="ctr"/>
            <a:endParaRPr lang="es-CO" dirty="0"/>
          </a:p>
        </p:txBody>
      </p:sp>
      <p:sp>
        <p:nvSpPr>
          <p:cNvPr id="29" name="CuadroTexto 28">
            <a:extLst>
              <a:ext uri="{FF2B5EF4-FFF2-40B4-BE49-F238E27FC236}">
                <a16:creationId xmlns:a16="http://schemas.microsoft.com/office/drawing/2014/main" id="{9DD08F60-1358-8821-6C33-A92579B89B26}"/>
              </a:ext>
            </a:extLst>
          </p:cNvPr>
          <p:cNvSpPr txBox="1"/>
          <p:nvPr/>
        </p:nvSpPr>
        <p:spPr>
          <a:xfrm>
            <a:off x="1320273" y="3201158"/>
            <a:ext cx="1771109" cy="738664"/>
          </a:xfrm>
          <a:prstGeom prst="rect">
            <a:avLst/>
          </a:prstGeom>
          <a:noFill/>
        </p:spPr>
        <p:txBody>
          <a:bodyPr wrap="square">
            <a:spAutoFit/>
          </a:bodyPr>
          <a:lstStyle/>
          <a:p>
            <a:pPr algn="ctr"/>
            <a:r>
              <a:rPr lang="es-CO" sz="1400">
                <a:solidFill>
                  <a:schemeClr val="tx1"/>
                </a:solidFill>
                <a:latin typeface="Arial" panose="020B0604020202020204" pitchFamily="34" charset="0"/>
                <a:cs typeface="Arial" panose="020B0604020202020204" pitchFamily="34" charset="0"/>
              </a:rPr>
              <a:t>24.0</a:t>
            </a:r>
            <a:r>
              <a:rPr lang="es-CO" sz="1400">
                <a:latin typeface="Arial" panose="020B0604020202020204" pitchFamily="34" charset="0"/>
                <a:cs typeface="Arial" panose="020B0604020202020204" pitchFamily="34" charset="0"/>
              </a:rPr>
              <a:t>7</a:t>
            </a:r>
            <a:r>
              <a:rPr lang="es-CO" sz="1400">
                <a:solidFill>
                  <a:schemeClr val="tx1"/>
                </a:solidFill>
                <a:latin typeface="Arial" panose="020B0604020202020204" pitchFamily="34" charset="0"/>
                <a:cs typeface="Arial" panose="020B0604020202020204" pitchFamily="34" charset="0"/>
              </a:rPr>
              <a:t>.2024</a:t>
            </a:r>
          </a:p>
          <a:p>
            <a:pPr algn="ctr"/>
            <a:r>
              <a:rPr lang="es-CO" sz="1400">
                <a:solidFill>
                  <a:schemeClr val="tx1"/>
                </a:solidFill>
                <a:latin typeface="Arial" panose="020B0604020202020204" pitchFamily="34" charset="0"/>
                <a:cs typeface="Arial" panose="020B0604020202020204" pitchFamily="34" charset="0"/>
              </a:rPr>
              <a:t>21.08.2024</a:t>
            </a:r>
          </a:p>
          <a:p>
            <a:pPr algn="ctr"/>
            <a:r>
              <a:rPr lang="es-CO" sz="1400">
                <a:solidFill>
                  <a:schemeClr val="tx1"/>
                </a:solidFill>
                <a:latin typeface="Arial" panose="020B0604020202020204" pitchFamily="34" charset="0"/>
                <a:cs typeface="Arial" panose="020B0604020202020204" pitchFamily="34" charset="0"/>
              </a:rPr>
              <a:t>18.09.2024</a:t>
            </a:r>
            <a:endParaRPr lang="es-ES" sz="1400">
              <a:solidFill>
                <a:schemeClr val="tx1"/>
              </a:solidFill>
              <a:latin typeface="Arial" panose="020B0604020202020204" pitchFamily="34" charset="0"/>
              <a:cs typeface="Arial" panose="020B0604020202020204" pitchFamily="34" charset="0"/>
            </a:endParaRPr>
          </a:p>
        </p:txBody>
      </p:sp>
      <p:sp>
        <p:nvSpPr>
          <p:cNvPr id="33" name="CuadroTexto 32">
            <a:extLst>
              <a:ext uri="{FF2B5EF4-FFF2-40B4-BE49-F238E27FC236}">
                <a16:creationId xmlns:a16="http://schemas.microsoft.com/office/drawing/2014/main" id="{7A64C8AF-576E-6859-E694-25AD5C4CDBE1}"/>
              </a:ext>
            </a:extLst>
          </p:cNvPr>
          <p:cNvSpPr txBox="1"/>
          <p:nvPr/>
        </p:nvSpPr>
        <p:spPr>
          <a:xfrm>
            <a:off x="269301" y="3193174"/>
            <a:ext cx="1826948" cy="738664"/>
          </a:xfrm>
          <a:prstGeom prst="rect">
            <a:avLst/>
          </a:prstGeom>
          <a:noFill/>
        </p:spPr>
        <p:txBody>
          <a:bodyPr wrap="square">
            <a:spAutoFit/>
          </a:bodyPr>
          <a:lstStyle/>
          <a:p>
            <a:pPr algn="ctr"/>
            <a:r>
              <a:rPr lang="es-CO" sz="1400">
                <a:latin typeface="Arial" panose="020B0604020202020204" pitchFamily="34" charset="0"/>
                <a:cs typeface="Arial" panose="020B0604020202020204" pitchFamily="34" charset="0"/>
              </a:rPr>
              <a:t>23.07</a:t>
            </a:r>
            <a:r>
              <a:rPr lang="es-CO" sz="1400">
                <a:solidFill>
                  <a:schemeClr val="tx1"/>
                </a:solidFill>
                <a:latin typeface="Arial" panose="020B0604020202020204" pitchFamily="34" charset="0"/>
                <a:cs typeface="Arial" panose="020B0604020202020204" pitchFamily="34" charset="0"/>
              </a:rPr>
              <a:t>.2024</a:t>
            </a:r>
            <a:endParaRPr lang="es-CO" sz="1400" dirty="0">
              <a:solidFill>
                <a:schemeClr val="tx1"/>
              </a:solidFill>
              <a:latin typeface="Arial" panose="020B0604020202020204" pitchFamily="34" charset="0"/>
              <a:cs typeface="Arial" panose="020B0604020202020204" pitchFamily="34" charset="0"/>
            </a:endParaRPr>
          </a:p>
          <a:p>
            <a:pPr algn="ctr"/>
            <a:r>
              <a:rPr lang="es-CO" sz="1400">
                <a:solidFill>
                  <a:schemeClr val="tx1"/>
                </a:solidFill>
                <a:latin typeface="Arial" panose="020B0604020202020204" pitchFamily="34" charset="0"/>
                <a:cs typeface="Arial" panose="020B0604020202020204" pitchFamily="34" charset="0"/>
              </a:rPr>
              <a:t>05.09.2024</a:t>
            </a:r>
            <a:endParaRPr lang="es-CO" sz="1400" dirty="0">
              <a:solidFill>
                <a:schemeClr val="tx1"/>
              </a:solidFill>
              <a:latin typeface="Arial" panose="020B0604020202020204" pitchFamily="34" charset="0"/>
              <a:cs typeface="Arial" panose="020B0604020202020204" pitchFamily="34" charset="0"/>
            </a:endParaRPr>
          </a:p>
          <a:p>
            <a:pPr algn="ctr"/>
            <a:r>
              <a:rPr lang="es-CO" sz="1400">
                <a:latin typeface="Arial" panose="020B0604020202020204" pitchFamily="34" charset="0"/>
                <a:cs typeface="Arial" panose="020B0604020202020204" pitchFamily="34" charset="0"/>
              </a:rPr>
              <a:t>26.09.2024</a:t>
            </a:r>
            <a:endParaRPr lang="es-CO" sz="1400" dirty="0">
              <a:solidFill>
                <a:schemeClr val="tx1"/>
              </a:solidFill>
              <a:latin typeface="Arial" panose="020B0604020202020204" pitchFamily="34" charset="0"/>
              <a:cs typeface="Arial" panose="020B0604020202020204" pitchFamily="34" charset="0"/>
            </a:endParaRPr>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2578286"/>
            <a:ext cx="1771109" cy="369332"/>
          </a:xfrm>
          <a:prstGeom prst="rect">
            <a:avLst/>
          </a:prstGeom>
          <a:noFill/>
        </p:spPr>
        <p:txBody>
          <a:bodyPr wrap="square" lIns="91440" tIns="45720" rIns="91440" bIns="45720" rtlCol="0" anchor="t">
            <a:spAutoFit/>
          </a:bodyPr>
          <a:lstStyle/>
          <a:p>
            <a:r>
              <a:rPr lang="es-CO" b="1">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80668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5">
                    <a:lumMod val="50000"/>
                  </a:schemeClr>
                </a:solidFill>
                <a:latin typeface="Arial" panose="020B0604020202020204" pitchFamily="34" charset="0"/>
                <a:cs typeface="Arial" panose="020B0604020202020204" pitchFamily="34" charset="0"/>
              </a:rPr>
              <a:t>10</a:t>
            </a: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00759" y="1937553"/>
            <a:ext cx="523221" cy="523221"/>
          </a:xfrm>
          <a:prstGeom prst="rect">
            <a:avLst/>
          </a:prstGeom>
        </p:spPr>
      </p:pic>
      <p:sp>
        <p:nvSpPr>
          <p:cNvPr id="2" name="Rectángulo: esquinas redondeadas 1">
            <a:extLst>
              <a:ext uri="{FF2B5EF4-FFF2-40B4-BE49-F238E27FC236}">
                <a16:creationId xmlns:a16="http://schemas.microsoft.com/office/drawing/2014/main" id="{96E2F0EA-DA64-55DC-18B5-44B8C5797B34}"/>
              </a:ext>
            </a:extLst>
          </p:cNvPr>
          <p:cNvSpPr/>
          <p:nvPr/>
        </p:nvSpPr>
        <p:spPr>
          <a:xfrm>
            <a:off x="418995" y="1073163"/>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Hidrocarburos,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2" name="CuadroTexto 11">
            <a:extLst>
              <a:ext uri="{FF2B5EF4-FFF2-40B4-BE49-F238E27FC236}">
                <a16:creationId xmlns:a16="http://schemas.microsoft.com/office/drawing/2014/main" id="{172986D4-EABC-3563-8EA3-E60FE8784F34}"/>
              </a:ext>
            </a:extLst>
          </p:cNvPr>
          <p:cNvSpPr txBox="1"/>
          <p:nvPr/>
        </p:nvSpPr>
        <p:spPr>
          <a:xfrm>
            <a:off x="387203" y="85662"/>
            <a:ext cx="10688445" cy="769441"/>
          </a:xfrm>
          <a:prstGeom prst="rect">
            <a:avLst/>
          </a:prstGeom>
          <a:noFill/>
        </p:spPr>
        <p:txBody>
          <a:bodyPr wrap="square" lIns="91440" tIns="45720" rIns="91440" bIns="45720" rtlCol="0" anchor="t">
            <a:spAutoFit/>
          </a:bodyPr>
          <a:lstStyle/>
          <a:p>
            <a:pPr algn="l" rtl="0" fontAlgn="base"/>
            <a:r>
              <a:rPr lang="es-ES" sz="2400" b="1" i="0" u="none" strike="noStrike">
                <a:solidFill>
                  <a:srgbClr val="1E4E79"/>
                </a:solidFill>
                <a:effectLst/>
                <a:latin typeface="Arial"/>
                <a:cs typeface="Arial"/>
              </a:rPr>
              <a:t>Avances Implementación Modelo de Relacionamiento</a:t>
            </a:r>
            <a:r>
              <a:rPr lang="en-US" sz="2400" b="0" i="0">
                <a:solidFill>
                  <a:srgbClr val="1E4E79"/>
                </a:solidFill>
                <a:effectLst/>
                <a:latin typeface="Arial"/>
                <a:cs typeface="Arial"/>
              </a:rPr>
              <a:t>​</a:t>
            </a:r>
          </a:p>
          <a:p>
            <a:pPr fontAlgn="base"/>
            <a:r>
              <a:rPr lang="es-ES" sz="2000" b="1" i="0" u="none" strike="noStrike">
                <a:solidFill>
                  <a:schemeClr val="bg1">
                    <a:lumMod val="50000"/>
                  </a:schemeClr>
                </a:solidFill>
                <a:effectLst/>
                <a:latin typeface="Arial"/>
                <a:cs typeface="Arial"/>
              </a:rPr>
              <a:t>Macroproceso </a:t>
            </a:r>
            <a:r>
              <a:rPr lang="es-ES" sz="2000" b="1">
                <a:solidFill>
                  <a:schemeClr val="bg1">
                    <a:lumMod val="50000"/>
                  </a:schemeClr>
                </a:solidFill>
                <a:latin typeface="Arial"/>
                <a:cs typeface="Arial"/>
              </a:rPr>
              <a:t>de Transporte de Hidrocarburos</a:t>
            </a:r>
            <a:endParaRPr lang="en-US" sz="2000" b="1" i="0">
              <a:solidFill>
                <a:schemeClr val="bg1">
                  <a:lumMod val="50000"/>
                </a:schemeClr>
              </a:solidFill>
              <a:effectLst/>
              <a:highlight>
                <a:srgbClr val="FFFF00"/>
              </a:highlight>
              <a:latin typeface="Segoe UI" panose="020B0502040204020203" pitchFamily="34" charset="0"/>
            </a:endParaRPr>
          </a:p>
        </p:txBody>
      </p:sp>
      <p:sp>
        <p:nvSpPr>
          <p:cNvPr id="7" name="CuadroTexto 6">
            <a:extLst>
              <a:ext uri="{FF2B5EF4-FFF2-40B4-BE49-F238E27FC236}">
                <a16:creationId xmlns:a16="http://schemas.microsoft.com/office/drawing/2014/main" id="{F6CFDF97-EB02-9D16-BDFC-F0C17731F359}"/>
              </a:ext>
            </a:extLst>
          </p:cNvPr>
          <p:cNvSpPr txBox="1"/>
          <p:nvPr/>
        </p:nvSpPr>
        <p:spPr>
          <a:xfrm>
            <a:off x="245037" y="2839797"/>
            <a:ext cx="1826948" cy="338554"/>
          </a:xfrm>
          <a:prstGeom prst="rect">
            <a:avLst/>
          </a:prstGeom>
          <a:noFill/>
        </p:spPr>
        <p:txBody>
          <a:bodyPr wrap="square">
            <a:spAutoFit/>
          </a:bodyPr>
          <a:lstStyle/>
          <a:p>
            <a:pPr algn="ctr"/>
            <a:r>
              <a:rPr lang="es-CO" sz="1600" b="1">
                <a:solidFill>
                  <a:schemeClr val="tx1"/>
                </a:solidFill>
                <a:latin typeface="Arial" panose="020B0604020202020204" pitchFamily="34" charset="0"/>
                <a:cs typeface="Arial" panose="020B0604020202020204" pitchFamily="34" charset="0"/>
              </a:rPr>
              <a:t>ODC</a:t>
            </a:r>
          </a:p>
        </p:txBody>
      </p:sp>
      <p:sp>
        <p:nvSpPr>
          <p:cNvPr id="13" name="CuadroTexto 12">
            <a:extLst>
              <a:ext uri="{FF2B5EF4-FFF2-40B4-BE49-F238E27FC236}">
                <a16:creationId xmlns:a16="http://schemas.microsoft.com/office/drawing/2014/main" id="{140D06A6-2447-87D1-303D-FEC6E015E8D4}"/>
              </a:ext>
            </a:extLst>
          </p:cNvPr>
          <p:cNvSpPr txBox="1"/>
          <p:nvPr/>
        </p:nvSpPr>
        <p:spPr>
          <a:xfrm>
            <a:off x="1341239" y="2872807"/>
            <a:ext cx="1826948" cy="338554"/>
          </a:xfrm>
          <a:prstGeom prst="rect">
            <a:avLst/>
          </a:prstGeom>
          <a:noFill/>
        </p:spPr>
        <p:txBody>
          <a:bodyPr wrap="square">
            <a:spAutoFit/>
          </a:bodyPr>
          <a:lstStyle/>
          <a:p>
            <a:pPr algn="ctr"/>
            <a:r>
              <a:rPr lang="es-CO" sz="1600" b="1">
                <a:latin typeface="Arial" panose="020B0604020202020204" pitchFamily="34" charset="0"/>
                <a:cs typeface="Arial" panose="020B0604020202020204" pitchFamily="34" charset="0"/>
              </a:rPr>
              <a:t>OCENSA</a:t>
            </a:r>
            <a:endParaRPr lang="es-CO" sz="1600" b="1">
              <a:solidFill>
                <a:schemeClr val="tx1"/>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32AF638F-28B5-BC2E-C8E8-815B27711ABE}"/>
              </a:ext>
            </a:extLst>
          </p:cNvPr>
          <p:cNvSpPr txBox="1"/>
          <p:nvPr/>
        </p:nvSpPr>
        <p:spPr>
          <a:xfrm>
            <a:off x="3040314" y="2833981"/>
            <a:ext cx="682463" cy="365918"/>
          </a:xfrm>
          <a:prstGeom prst="rect">
            <a:avLst/>
          </a:prstGeom>
          <a:noFill/>
        </p:spPr>
        <p:txBody>
          <a:bodyPr wrap="square">
            <a:spAutoFit/>
          </a:bodyPr>
          <a:lstStyle/>
          <a:p>
            <a:r>
              <a:rPr lang="es-CO" sz="1800" b="1">
                <a:latin typeface="Arial" panose="020B0604020202020204" pitchFamily="34" charset="0"/>
                <a:cs typeface="Arial" panose="020B0604020202020204" pitchFamily="34" charset="0"/>
              </a:rPr>
              <a:t>ODL</a:t>
            </a:r>
            <a:endParaRPr lang="es-CO" b="1"/>
          </a:p>
        </p:txBody>
      </p:sp>
      <p:sp>
        <p:nvSpPr>
          <p:cNvPr id="16" name="CuadroTexto 15">
            <a:extLst>
              <a:ext uri="{FF2B5EF4-FFF2-40B4-BE49-F238E27FC236}">
                <a16:creationId xmlns:a16="http://schemas.microsoft.com/office/drawing/2014/main" id="{5AC55A76-717C-4E71-D308-9F6FE9955FCD}"/>
              </a:ext>
            </a:extLst>
          </p:cNvPr>
          <p:cNvSpPr txBox="1"/>
          <p:nvPr/>
        </p:nvSpPr>
        <p:spPr>
          <a:xfrm>
            <a:off x="2645500" y="3199179"/>
            <a:ext cx="1321299" cy="738664"/>
          </a:xfrm>
          <a:prstGeom prst="rect">
            <a:avLst/>
          </a:prstGeom>
          <a:noFill/>
        </p:spPr>
        <p:txBody>
          <a:bodyPr wrap="square">
            <a:spAutoFit/>
          </a:bodyPr>
          <a:lstStyle/>
          <a:p>
            <a:pPr algn="ctr"/>
            <a:r>
              <a:rPr lang="es-CO" sz="1400" dirty="0">
                <a:solidFill>
                  <a:schemeClr val="tx1"/>
                </a:solidFill>
                <a:latin typeface="Arial" panose="020B0604020202020204" pitchFamily="34" charset="0"/>
                <a:cs typeface="Arial" panose="020B0604020202020204" pitchFamily="34" charset="0"/>
              </a:rPr>
              <a:t>31.07.2024</a:t>
            </a:r>
            <a:endParaRPr lang="es-CO" sz="1400" dirty="0">
              <a:latin typeface="Arial" panose="020B0604020202020204" pitchFamily="34" charset="0"/>
              <a:cs typeface="Arial" panose="020B0604020202020204" pitchFamily="34" charset="0"/>
            </a:endParaRPr>
          </a:p>
          <a:p>
            <a:pPr algn="ctr"/>
            <a:r>
              <a:rPr lang="es-CO" sz="1400" dirty="0">
                <a:latin typeface="Arial" panose="020B0604020202020204" pitchFamily="34" charset="0"/>
                <a:cs typeface="Arial" panose="020B0604020202020204" pitchFamily="34" charset="0"/>
              </a:rPr>
              <a:t>06</a:t>
            </a:r>
            <a:r>
              <a:rPr lang="es-CO" sz="1400" dirty="0">
                <a:solidFill>
                  <a:schemeClr val="tx1"/>
                </a:solidFill>
                <a:latin typeface="Arial" panose="020B0604020202020204" pitchFamily="34" charset="0"/>
                <a:cs typeface="Arial" panose="020B0604020202020204" pitchFamily="34" charset="0"/>
              </a:rPr>
              <a:t>.09.2024</a:t>
            </a:r>
            <a:endParaRPr lang="es-CO" sz="1400" dirty="0">
              <a:latin typeface="Arial" panose="020B0604020202020204" pitchFamily="34" charset="0"/>
              <a:cs typeface="Arial" panose="020B0604020202020204" pitchFamily="34" charset="0"/>
            </a:endParaRPr>
          </a:p>
          <a:p>
            <a:pPr algn="ctr"/>
            <a:r>
              <a:rPr lang="es-CO" sz="1400" dirty="0">
                <a:solidFill>
                  <a:schemeClr val="tx1"/>
                </a:solidFill>
                <a:latin typeface="Arial" panose="020B0604020202020204" pitchFamily="34" charset="0"/>
                <a:cs typeface="Arial" panose="020B0604020202020204" pitchFamily="34" charset="0"/>
              </a:rPr>
              <a:t>28.09.2024</a:t>
            </a:r>
          </a:p>
        </p:txBody>
      </p:sp>
      <p:sp>
        <p:nvSpPr>
          <p:cNvPr id="14" name="Rectángulo: esquinas redondeadas 13">
            <a:extLst>
              <a:ext uri="{FF2B5EF4-FFF2-40B4-BE49-F238E27FC236}">
                <a16:creationId xmlns:a16="http://schemas.microsoft.com/office/drawing/2014/main" id="{CBAF08E7-6BC7-9895-307C-9A955AD178C6}"/>
              </a:ext>
            </a:extLst>
          </p:cNvPr>
          <p:cNvSpPr/>
          <p:nvPr/>
        </p:nvSpPr>
        <p:spPr>
          <a:xfrm>
            <a:off x="9115993" y="517617"/>
            <a:ext cx="2369532" cy="253189"/>
          </a:xfrm>
          <a:prstGeom prst="roundRect">
            <a:avLst/>
          </a:prstGeom>
          <a:solidFill>
            <a:srgbClr val="C7DE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a:latin typeface="Arial" panose="020B0604020202020204" pitchFamily="34" charset="0"/>
                <a:cs typeface="Arial" panose="020B0604020202020204" pitchFamily="34" charset="0"/>
              </a:rPr>
              <a:t>Actividades de Servicios</a:t>
            </a:r>
          </a:p>
        </p:txBody>
      </p:sp>
    </p:spTree>
    <p:extLst>
      <p:ext uri="{BB962C8B-B14F-4D97-AF65-F5344CB8AC3E}">
        <p14:creationId xmlns:p14="http://schemas.microsoft.com/office/powerpoint/2010/main" val="9744901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42" presetClass="exit" presetSubtype="0" fill="hold" grpId="1" nodeType="withEffect" nodePh="1">
                                  <p:stCondLst>
                                    <p:cond delay="0"/>
                                  </p:stCondLst>
                                  <p:endCondLst>
                                    <p:cond evt="begin" delay="0">
                                      <p:tn val="10"/>
                                    </p:cond>
                                  </p:endCondLst>
                                  <p:childTnLst>
                                    <p:animEffect transition="out" filter="fade">
                                      <p:cBhvr>
                                        <p:cTn id="11" dur="250"/>
                                        <p:tgtEl>
                                          <p:spTgt spid="18"/>
                                        </p:tgtEl>
                                      </p:cBhvr>
                                    </p:animEffect>
                                    <p:anim calcmode="lin" valueType="num">
                                      <p:cBhvr>
                                        <p:cTn id="12" dur="250"/>
                                        <p:tgtEl>
                                          <p:spTgt spid="18"/>
                                        </p:tgtEl>
                                        <p:attrNameLst>
                                          <p:attrName>ppt_x</p:attrName>
                                        </p:attrNameLst>
                                      </p:cBhvr>
                                      <p:tavLst>
                                        <p:tav tm="0">
                                          <p:val>
                                            <p:strVal val="ppt_x"/>
                                          </p:val>
                                        </p:tav>
                                        <p:tav tm="100000">
                                          <p:val>
                                            <p:strVal val="ppt_x"/>
                                          </p:val>
                                        </p:tav>
                                      </p:tavLst>
                                    </p:anim>
                                    <p:anim calcmode="lin" valueType="num">
                                      <p:cBhvr>
                                        <p:cTn id="13" dur="250"/>
                                        <p:tgtEl>
                                          <p:spTgt spid="18"/>
                                        </p:tgtEl>
                                        <p:attrNameLst>
                                          <p:attrName>ppt_y</p:attrName>
                                        </p:attrNameLst>
                                      </p:cBhvr>
                                      <p:tavLst>
                                        <p:tav tm="0">
                                          <p:val>
                                            <p:strVal val="ppt_y"/>
                                          </p:val>
                                        </p:tav>
                                        <p:tav tm="100000">
                                          <p:val>
                                            <p:strVal val="ppt_y+.1"/>
                                          </p:val>
                                        </p:tav>
                                      </p:tavLst>
                                    </p:anim>
                                    <p:set>
                                      <p:cBhvr>
                                        <p:cTn id="14" dur="1" fill="hold">
                                          <p:stCondLst>
                                            <p:cond delay="24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5D56C24-6DAC-B5B8-E960-B80C06FF0B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4" name="think-cell data - do not delete" hidden="1">
                        <a:extLst>
                          <a:ext uri="{FF2B5EF4-FFF2-40B4-BE49-F238E27FC236}">
                            <a16:creationId xmlns:a16="http://schemas.microsoft.com/office/drawing/2014/main" id="{25D56C24-6DAC-B5B8-E960-B80C06FF0B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3E20E765-5A55-CEB3-23E7-5A1ABFA83E06}"/>
              </a:ext>
            </a:extLst>
          </p:cNvPr>
          <p:cNvSpPr txBox="1"/>
          <p:nvPr/>
        </p:nvSpPr>
        <p:spPr>
          <a:xfrm>
            <a:off x="6463688" y="2868721"/>
            <a:ext cx="5343787" cy="1424270"/>
          </a:xfrm>
          <a:prstGeom prst="rect">
            <a:avLst/>
          </a:prstGeom>
          <a:noFill/>
        </p:spPr>
        <p:txBody>
          <a:bodyPr wrap="square" lIns="0" tIns="0" rIns="0" bIns="0" rtlCol="0" anchor="ctr" anchorCtr="0">
            <a:noAutofit/>
          </a:bodyPr>
          <a:lstStyle/>
          <a:p>
            <a:pPr marL="12700" algn="ctr">
              <a:tabLst>
                <a:tab pos="699770" algn="l"/>
              </a:tabLst>
            </a:pPr>
            <a:r>
              <a:rPr lang="es-ES" sz="3200" b="1" spc="5" dirty="0">
                <a:solidFill>
                  <a:schemeClr val="accent1">
                    <a:lumMod val="50000"/>
                  </a:schemeClr>
                </a:solidFill>
                <a:latin typeface="Arial"/>
                <a:cs typeface="Arial"/>
              </a:rPr>
              <a:t>Macroproceso HSE+SP</a:t>
            </a:r>
          </a:p>
        </p:txBody>
      </p:sp>
      <p:sp>
        <p:nvSpPr>
          <p:cNvPr id="2" name="object 15">
            <a:extLst>
              <a:ext uri="{FF2B5EF4-FFF2-40B4-BE49-F238E27FC236}">
                <a16:creationId xmlns:a16="http://schemas.microsoft.com/office/drawing/2014/main" id="{B265E378-26E9-2A35-CD4C-BAA0EE451A83}"/>
              </a:ext>
            </a:extLst>
          </p:cNvPr>
          <p:cNvSpPr/>
          <p:nvPr/>
        </p:nvSpPr>
        <p:spPr>
          <a:xfrm>
            <a:off x="5548046" y="3173933"/>
            <a:ext cx="832935" cy="812712"/>
          </a:xfrm>
          <a:custGeom>
            <a:avLst/>
            <a:gdLst/>
            <a:ahLst/>
            <a:cxnLst/>
            <a:rect l="l" t="t" r="r" b="b"/>
            <a:pathLst>
              <a:path w="789939" h="789939">
                <a:moveTo>
                  <a:pt x="394715" y="789431"/>
                </a:moveTo>
                <a:lnTo>
                  <a:pt x="348695" y="786775"/>
                </a:lnTo>
                <a:lnTo>
                  <a:pt x="304231" y="779003"/>
                </a:lnTo>
                <a:lnTo>
                  <a:pt x="261619" y="766413"/>
                </a:lnTo>
                <a:lnTo>
                  <a:pt x="221157" y="749301"/>
                </a:lnTo>
                <a:lnTo>
                  <a:pt x="183141" y="727963"/>
                </a:lnTo>
                <a:lnTo>
                  <a:pt x="147867" y="702697"/>
                </a:lnTo>
                <a:lnTo>
                  <a:pt x="115633" y="673798"/>
                </a:lnTo>
                <a:lnTo>
                  <a:pt x="86734" y="641563"/>
                </a:lnTo>
                <a:lnTo>
                  <a:pt x="61468" y="606290"/>
                </a:lnTo>
                <a:lnTo>
                  <a:pt x="40130" y="568274"/>
                </a:lnTo>
                <a:lnTo>
                  <a:pt x="23018" y="527812"/>
                </a:lnTo>
                <a:lnTo>
                  <a:pt x="10428" y="485200"/>
                </a:lnTo>
                <a:lnTo>
                  <a:pt x="2656" y="440736"/>
                </a:lnTo>
                <a:lnTo>
                  <a:pt x="0" y="394715"/>
                </a:lnTo>
                <a:lnTo>
                  <a:pt x="2656" y="348695"/>
                </a:lnTo>
                <a:lnTo>
                  <a:pt x="10428" y="304231"/>
                </a:lnTo>
                <a:lnTo>
                  <a:pt x="23018" y="261619"/>
                </a:lnTo>
                <a:lnTo>
                  <a:pt x="40130" y="221157"/>
                </a:lnTo>
                <a:lnTo>
                  <a:pt x="61468" y="183141"/>
                </a:lnTo>
                <a:lnTo>
                  <a:pt x="86734" y="147867"/>
                </a:lnTo>
                <a:lnTo>
                  <a:pt x="115633" y="115633"/>
                </a:lnTo>
                <a:lnTo>
                  <a:pt x="147867" y="86734"/>
                </a:lnTo>
                <a:lnTo>
                  <a:pt x="183141" y="61468"/>
                </a:lnTo>
                <a:lnTo>
                  <a:pt x="221157" y="40130"/>
                </a:lnTo>
                <a:lnTo>
                  <a:pt x="261619" y="23018"/>
                </a:lnTo>
                <a:lnTo>
                  <a:pt x="304231" y="10428"/>
                </a:lnTo>
                <a:lnTo>
                  <a:pt x="348695" y="2656"/>
                </a:lnTo>
                <a:lnTo>
                  <a:pt x="394715" y="0"/>
                </a:lnTo>
                <a:lnTo>
                  <a:pt x="440736" y="2656"/>
                </a:lnTo>
                <a:lnTo>
                  <a:pt x="485200" y="10428"/>
                </a:lnTo>
                <a:lnTo>
                  <a:pt x="527812" y="23018"/>
                </a:lnTo>
                <a:lnTo>
                  <a:pt x="568274" y="40130"/>
                </a:lnTo>
                <a:lnTo>
                  <a:pt x="606290" y="61468"/>
                </a:lnTo>
                <a:lnTo>
                  <a:pt x="641563" y="86734"/>
                </a:lnTo>
                <a:lnTo>
                  <a:pt x="673798" y="115633"/>
                </a:lnTo>
                <a:lnTo>
                  <a:pt x="702697" y="147867"/>
                </a:lnTo>
                <a:lnTo>
                  <a:pt x="727963" y="183141"/>
                </a:lnTo>
                <a:lnTo>
                  <a:pt x="749301" y="221157"/>
                </a:lnTo>
                <a:lnTo>
                  <a:pt x="766413" y="261619"/>
                </a:lnTo>
                <a:lnTo>
                  <a:pt x="779003" y="304231"/>
                </a:lnTo>
                <a:lnTo>
                  <a:pt x="786775" y="348695"/>
                </a:lnTo>
                <a:lnTo>
                  <a:pt x="789431" y="394715"/>
                </a:lnTo>
                <a:lnTo>
                  <a:pt x="786775" y="440736"/>
                </a:lnTo>
                <a:lnTo>
                  <a:pt x="779003" y="485200"/>
                </a:lnTo>
                <a:lnTo>
                  <a:pt x="766413" y="527812"/>
                </a:lnTo>
                <a:lnTo>
                  <a:pt x="749301" y="568274"/>
                </a:lnTo>
                <a:lnTo>
                  <a:pt x="727963" y="606290"/>
                </a:lnTo>
                <a:lnTo>
                  <a:pt x="702697" y="641563"/>
                </a:lnTo>
                <a:lnTo>
                  <a:pt x="673798" y="673798"/>
                </a:lnTo>
                <a:lnTo>
                  <a:pt x="641563" y="702697"/>
                </a:lnTo>
                <a:lnTo>
                  <a:pt x="606290" y="727963"/>
                </a:lnTo>
                <a:lnTo>
                  <a:pt x="568274" y="749301"/>
                </a:lnTo>
                <a:lnTo>
                  <a:pt x="527812" y="766413"/>
                </a:lnTo>
                <a:lnTo>
                  <a:pt x="485200" y="779003"/>
                </a:lnTo>
                <a:lnTo>
                  <a:pt x="440736" y="786775"/>
                </a:lnTo>
                <a:lnTo>
                  <a:pt x="394715" y="789431"/>
                </a:lnTo>
                <a:close/>
              </a:path>
            </a:pathLst>
          </a:custGeom>
          <a:solidFill>
            <a:srgbClr val="FFFFFF"/>
          </a:solidFill>
          <a:ln w="38100">
            <a:solidFill>
              <a:schemeClr val="tx2">
                <a:lumMod val="90000"/>
                <a:lumOff val="10000"/>
              </a:schemeClr>
            </a:solidFill>
          </a:ln>
        </p:spPr>
        <p:txBody>
          <a:bodyPr wrap="square" lIns="0" tIns="0" rIns="0" bIns="0" rtlCol="0" anchor="t"/>
          <a:lstStyle/>
          <a:p>
            <a:pPr algn="ctr"/>
            <a:r>
              <a:rPr lang="es-CO" sz="5400" b="1" dirty="0">
                <a:solidFill>
                  <a:schemeClr val="tx2">
                    <a:lumMod val="90000"/>
                    <a:lumOff val="10000"/>
                  </a:schemeClr>
                </a:solidFill>
                <a:cs typeface="Calibri"/>
              </a:rPr>
              <a:t>6</a:t>
            </a:r>
          </a:p>
        </p:txBody>
      </p:sp>
    </p:spTree>
    <p:extLst>
      <p:ext uri="{BB962C8B-B14F-4D97-AF65-F5344CB8AC3E}">
        <p14:creationId xmlns:p14="http://schemas.microsoft.com/office/powerpoint/2010/main" val="502333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6E2F0EA-DA64-55DC-18B5-44B8C5797B34}"/>
              </a:ext>
            </a:extLst>
          </p:cNvPr>
          <p:cNvSpPr/>
          <p:nvPr/>
        </p:nvSpPr>
        <p:spPr>
          <a:xfrm>
            <a:off x="405964" y="736439"/>
            <a:ext cx="11457173" cy="377752"/>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a:solidFill>
                  <a:schemeClr val="tx1">
                    <a:lumMod val="95000"/>
                    <a:lumOff val="5000"/>
                  </a:schemeClr>
                </a:solidFill>
                <a:latin typeface="Arial"/>
                <a:cs typeface="Arial"/>
              </a:rPr>
              <a:t>En el desarrollo de Modelo de Relacionamiento del Macroproceso HSE+SP</a:t>
            </a:r>
            <a:r>
              <a:rPr lang="es-ES" sz="1400" dirty="0">
                <a:solidFill>
                  <a:srgbClr val="0D0D0D"/>
                </a:solidFill>
                <a:latin typeface="Arial"/>
                <a:cs typeface="Arial"/>
              </a:rPr>
              <a:t>,</a:t>
            </a:r>
            <a:r>
              <a:rPr lang="es-ES" sz="1400" dirty="0">
                <a:solidFill>
                  <a:schemeClr val="tx1">
                    <a:lumMod val="95000"/>
                    <a:lumOff val="5000"/>
                  </a:schemeClr>
                </a:solidFill>
                <a:latin typeface="Arial"/>
                <a:cs typeface="Arial"/>
              </a:rPr>
              <a:t> </a:t>
            </a:r>
            <a:r>
              <a:rPr lang="es-ES" sz="1400" b="1" dirty="0">
                <a:solidFill>
                  <a:schemeClr val="tx1">
                    <a:lumMod val="95000"/>
                    <a:lumOff val="5000"/>
                  </a:schemeClr>
                </a:solidFill>
                <a:latin typeface="Arial"/>
                <a:cs typeface="Arial"/>
              </a:rPr>
              <a:t>durante el Q3 del 2024 </a:t>
            </a:r>
            <a:r>
              <a:rPr lang="es-ES" sz="1400" dirty="0">
                <a:solidFill>
                  <a:schemeClr val="tx1">
                    <a:lumMod val="95000"/>
                    <a:lumOff val="5000"/>
                  </a:schemeClr>
                </a:solidFill>
                <a:latin typeface="Arial"/>
                <a:cs typeface="Arial"/>
              </a:rPr>
              <a:t>se realizaron las siguientes acciones:</a:t>
            </a:r>
            <a:endParaRPr lang="es-CO" sz="1400" dirty="0">
              <a:solidFill>
                <a:schemeClr val="tx1">
                  <a:lumMod val="95000"/>
                  <a:lumOff val="5000"/>
                </a:schemeClr>
              </a:solidFill>
              <a:latin typeface="Arial"/>
              <a:cs typeface="Arial"/>
            </a:endParaRPr>
          </a:p>
        </p:txBody>
      </p:sp>
      <p:sp>
        <p:nvSpPr>
          <p:cNvPr id="36" name="CuadroTexto 35">
            <a:extLst>
              <a:ext uri="{FF2B5EF4-FFF2-40B4-BE49-F238E27FC236}">
                <a16:creationId xmlns:a16="http://schemas.microsoft.com/office/drawing/2014/main" id="{6DFD4F62-27A7-46CA-4BBE-C460ED630414}"/>
              </a:ext>
            </a:extLst>
          </p:cNvPr>
          <p:cNvSpPr txBox="1"/>
          <p:nvPr/>
        </p:nvSpPr>
        <p:spPr>
          <a:xfrm>
            <a:off x="4798951" y="1319051"/>
            <a:ext cx="7064186"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Temas tratados</a:t>
            </a:r>
          </a:p>
          <a:p>
            <a:pPr algn="ctr"/>
            <a:endParaRPr lang="es-ES_tradnl" sz="500" b="1">
              <a:solidFill>
                <a:schemeClr val="bg1"/>
              </a:solidFill>
              <a:latin typeface="Arial"/>
              <a:cs typeface="Arial"/>
            </a:endParaRPr>
          </a:p>
        </p:txBody>
      </p:sp>
      <p:sp>
        <p:nvSpPr>
          <p:cNvPr id="20" name="Fecha 1">
            <a:extLst>
              <a:ext uri="{FF2B5EF4-FFF2-40B4-BE49-F238E27FC236}">
                <a16:creationId xmlns:a16="http://schemas.microsoft.com/office/drawing/2014/main" id="{486652B0-437A-DA22-5D39-1BB2C2967C8E}"/>
              </a:ext>
            </a:extLst>
          </p:cNvPr>
          <p:cNvSpPr/>
          <p:nvPr/>
        </p:nvSpPr>
        <p:spPr>
          <a:xfrm>
            <a:off x="445464" y="2842781"/>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632476" y="1799061"/>
            <a:ext cx="3208570" cy="1431750"/>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60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334322"/>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a:solidFill>
                  <a:schemeClr val="bg1"/>
                </a:solidFill>
                <a:latin typeface="Arial"/>
                <a:cs typeface="Arial"/>
              </a:rPr>
              <a:t>Sesiones de </a:t>
            </a:r>
          </a:p>
          <a:p>
            <a:pPr algn="ctr"/>
            <a:r>
              <a:rPr lang="es-ES_tradnl" b="1">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4472224" y="2010388"/>
            <a:ext cx="7390913" cy="4631352"/>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marL="228600" indent="-228600" algn="just">
              <a:buAutoNum type="arabicPeriod"/>
            </a:pPr>
            <a:r>
              <a:rPr lang="es-MX" sz="1100" b="1" u="sng" dirty="0">
                <a:latin typeface="Arial"/>
                <a:cs typeface="Arial"/>
              </a:rPr>
              <a:t>Sinergia HSE+SP y Sostenibilidad</a:t>
            </a:r>
          </a:p>
          <a:p>
            <a:pPr algn="just"/>
            <a:endParaRPr lang="es-MX" sz="500" b="1" u="sng" dirty="0">
              <a:latin typeface="Arial"/>
              <a:cs typeface="Arial"/>
            </a:endParaRPr>
          </a:p>
          <a:p>
            <a:pPr algn="just"/>
            <a:r>
              <a:rPr lang="es-MX" sz="1100" dirty="0">
                <a:latin typeface="Arial"/>
                <a:cs typeface="Arial"/>
              </a:rPr>
              <a:t>Se realizó ejercicio de </a:t>
            </a:r>
            <a:r>
              <a:rPr lang="es-ES" sz="1100" dirty="0">
                <a:latin typeface="Arial"/>
                <a:cs typeface="Arial"/>
              </a:rPr>
              <a:t>reconocimiento de fortalezas de Empresas del Midstream para agregar valor en procesos de HSE &amp; Sostenibilidad que apalanquen el cumplimiento de la estrategia del Grupo Empresarial Ecopetrol. </a:t>
            </a:r>
          </a:p>
          <a:p>
            <a:pPr algn="just"/>
            <a:r>
              <a:rPr lang="es-ES" sz="1050" i="1" dirty="0">
                <a:latin typeface="Arial"/>
                <a:cs typeface="Arial"/>
              </a:rPr>
              <a:t>Definición de iniciativas HSE+SP a desarrollar con equipo de segmento</a:t>
            </a:r>
            <a:r>
              <a:rPr lang="es-ES" sz="1100" dirty="0">
                <a:latin typeface="Arial"/>
                <a:cs typeface="Arial"/>
              </a:rPr>
              <a:t>:</a:t>
            </a:r>
          </a:p>
          <a:p>
            <a:pPr algn="just"/>
            <a:endParaRPr lang="es-ES" sz="300" dirty="0">
              <a:latin typeface="Arial"/>
              <a:cs typeface="Arial"/>
            </a:endParaRPr>
          </a:p>
          <a:p>
            <a:pPr marL="171450" indent="-171450" algn="just">
              <a:buFont typeface="Arial" panose="020B0604020202020204" pitchFamily="34" charset="0"/>
              <a:buChar char="•"/>
            </a:pPr>
            <a:r>
              <a:rPr lang="es-ES" sz="1000" dirty="0">
                <a:latin typeface="Arial"/>
                <a:cs typeface="Arial"/>
              </a:rPr>
              <a:t>Definición estándar de agua neutralidad para operación de transporte por ductos </a:t>
            </a:r>
            <a:r>
              <a:rPr lang="es-ES" sz="900" i="1" dirty="0">
                <a:latin typeface="Arial"/>
                <a:cs typeface="Arial"/>
              </a:rPr>
              <a:t>(Articulado con estrategia GEE).</a:t>
            </a:r>
          </a:p>
          <a:p>
            <a:pPr marL="171450" indent="-171450" algn="just">
              <a:buFont typeface="Arial" panose="020B0604020202020204" pitchFamily="34" charset="0"/>
              <a:buChar char="•"/>
            </a:pPr>
            <a:r>
              <a:rPr lang="es-ES" sz="1000" dirty="0">
                <a:latin typeface="Arial"/>
                <a:cs typeface="Arial"/>
              </a:rPr>
              <a:t>Implementación VISIÓN ZERO </a:t>
            </a:r>
            <a:r>
              <a:rPr lang="es-ES" sz="900" i="1" dirty="0">
                <a:latin typeface="Arial"/>
                <a:cs typeface="Arial"/>
              </a:rPr>
              <a:t>(Fortalecimiento Liderazgo Visible, Construcción cultura solida de seguridad HSE+SP y 0 pérdidas)</a:t>
            </a:r>
            <a:endParaRPr lang="es-ES" sz="1000" i="1" dirty="0">
              <a:latin typeface="Arial"/>
              <a:cs typeface="Arial"/>
            </a:endParaRPr>
          </a:p>
          <a:p>
            <a:pPr marL="171450" indent="-171450" algn="just">
              <a:buFont typeface="Arial" panose="020B0604020202020204" pitchFamily="34" charset="0"/>
              <a:buChar char="•"/>
            </a:pPr>
            <a:r>
              <a:rPr lang="es-ES" sz="1000" dirty="0">
                <a:latin typeface="Arial"/>
                <a:cs typeface="Arial"/>
              </a:rPr>
              <a:t>Desarrollo mejores prácticas en conocimiento del riesgo SP </a:t>
            </a:r>
            <a:r>
              <a:rPr lang="es-ES" sz="900" i="1" dirty="0">
                <a:latin typeface="Arial"/>
                <a:cs typeface="Arial"/>
              </a:rPr>
              <a:t>(Uso inteligencia artificial, homologación criterios, capitalización del conocimiento)</a:t>
            </a:r>
            <a:endParaRPr lang="es-ES" sz="1000" i="1" dirty="0">
              <a:latin typeface="Arial"/>
              <a:cs typeface="Arial"/>
            </a:endParaRPr>
          </a:p>
          <a:p>
            <a:pPr algn="just"/>
            <a:endParaRPr lang="es-MX" sz="400" dirty="0">
              <a:latin typeface="Arial"/>
              <a:cs typeface="Arial"/>
            </a:endParaRPr>
          </a:p>
          <a:p>
            <a:pPr algn="just"/>
            <a:endParaRPr lang="es-ES" sz="300" b="1" u="sng" dirty="0">
              <a:latin typeface="Arial"/>
              <a:cs typeface="Arial"/>
            </a:endParaRPr>
          </a:p>
          <a:p>
            <a:pPr algn="just"/>
            <a:r>
              <a:rPr lang="es-ES" sz="1100" b="1" u="sng" dirty="0">
                <a:latin typeface="Arial"/>
                <a:cs typeface="Arial"/>
              </a:rPr>
              <a:t>2. (3 Sesiones) Mesa Técnica Gestión Integral de Riesgos Midstream</a:t>
            </a:r>
          </a:p>
          <a:p>
            <a:pPr algn="just"/>
            <a:endParaRPr lang="es-ES" sz="500" b="1" u="sng" dirty="0">
              <a:latin typeface="Arial"/>
              <a:cs typeface="Arial"/>
            </a:endParaRPr>
          </a:p>
          <a:p>
            <a:pPr algn="just"/>
            <a:r>
              <a:rPr lang="es-ES" sz="1100" b="1" dirty="0">
                <a:latin typeface="Arial"/>
                <a:cs typeface="Arial"/>
              </a:rPr>
              <a:t>2.1. </a:t>
            </a:r>
            <a:r>
              <a:rPr lang="es-ES" sz="1100" dirty="0">
                <a:latin typeface="Arial"/>
                <a:cs typeface="Arial"/>
              </a:rPr>
              <a:t>Se presentó las lecciones por aprender del incidente IFSP N1 – Cenit  PK 360+350 OCLC al equipo del segmento. </a:t>
            </a:r>
            <a:endParaRPr lang="es-MX" sz="1100" i="1" dirty="0">
              <a:latin typeface="Arial"/>
              <a:cs typeface="Arial"/>
            </a:endParaRPr>
          </a:p>
          <a:p>
            <a:pPr algn="just"/>
            <a:r>
              <a:rPr lang="es-ES" sz="1100" b="1" dirty="0">
                <a:latin typeface="Arial"/>
                <a:cs typeface="Arial"/>
              </a:rPr>
              <a:t>2.2</a:t>
            </a:r>
            <a:r>
              <a:rPr lang="es-ES" sz="1100" dirty="0">
                <a:latin typeface="Arial"/>
                <a:cs typeface="Arial"/>
              </a:rPr>
              <a:t>. Se definieron los </a:t>
            </a:r>
            <a:r>
              <a:rPr lang="es-MX" sz="1100" dirty="0">
                <a:latin typeface="Arial"/>
                <a:cs typeface="Arial"/>
              </a:rPr>
              <a:t>escenarios potenciales de accidente mayor en instalaciones para empresas del Midstream. </a:t>
            </a:r>
            <a:r>
              <a:rPr lang="es-MX" sz="1100" i="1" dirty="0">
                <a:latin typeface="Arial"/>
                <a:cs typeface="Arial"/>
              </a:rPr>
              <a:t>​(Off / ON - Site)​</a:t>
            </a:r>
          </a:p>
          <a:p>
            <a:pPr algn="just"/>
            <a:endParaRPr lang="es-MX" sz="800" dirty="0">
              <a:latin typeface="Arial"/>
              <a:cs typeface="Arial"/>
            </a:endParaRPr>
          </a:p>
          <a:p>
            <a:pPr algn="just"/>
            <a:r>
              <a:rPr lang="es-MX" sz="1100" b="1" u="sng" dirty="0">
                <a:latin typeface="Arial"/>
                <a:cs typeface="Arial"/>
              </a:rPr>
              <a:t>3. Estándar Agua Neutralidad Segmento </a:t>
            </a:r>
          </a:p>
          <a:p>
            <a:pPr algn="just"/>
            <a:endParaRPr lang="es-MX" sz="500" b="1" u="sng" dirty="0">
              <a:latin typeface="Arial"/>
              <a:cs typeface="Arial"/>
            </a:endParaRPr>
          </a:p>
          <a:p>
            <a:pPr algn="just"/>
            <a:r>
              <a:rPr lang="es-ES" sz="1100" dirty="0">
                <a:latin typeface="Arial"/>
                <a:cs typeface="Arial"/>
              </a:rPr>
              <a:t>Lanzamiento oficial por intranet de apuesta Agua Neutralidad y Agua Positiva con equipo Midstream.</a:t>
            </a:r>
          </a:p>
          <a:p>
            <a:pPr algn="just"/>
            <a:endParaRPr lang="es-ES" sz="1100" dirty="0">
              <a:latin typeface="Arial"/>
              <a:cs typeface="Arial"/>
            </a:endParaRPr>
          </a:p>
          <a:p>
            <a:pPr algn="just"/>
            <a:r>
              <a:rPr lang="es-ES" sz="1100" b="1" u="sng" dirty="0">
                <a:latin typeface="Arial"/>
                <a:cs typeface="Arial"/>
              </a:rPr>
              <a:t>4. Semana </a:t>
            </a:r>
            <a:r>
              <a:rPr lang="es-ES" sz="1100" b="1" u="sng" dirty="0" err="1">
                <a:latin typeface="Arial"/>
                <a:cs typeface="Arial"/>
              </a:rPr>
              <a:t>Sevivir</a:t>
            </a:r>
            <a:r>
              <a:rPr lang="es-ES" sz="1100" b="1" u="sng" dirty="0">
                <a:latin typeface="Arial"/>
                <a:cs typeface="Arial"/>
              </a:rPr>
              <a:t> con Sostecnibilidad.</a:t>
            </a:r>
          </a:p>
          <a:p>
            <a:pPr algn="just"/>
            <a:endParaRPr lang="es-ES" sz="500" b="1" dirty="0">
              <a:latin typeface="Arial"/>
              <a:cs typeface="Arial"/>
            </a:endParaRPr>
          </a:p>
          <a:p>
            <a:pPr algn="just"/>
            <a:r>
              <a:rPr lang="es-ES" sz="1100" b="1" dirty="0">
                <a:latin typeface="Arial"/>
                <a:cs typeface="Arial"/>
              </a:rPr>
              <a:t>Participantes 13.038: </a:t>
            </a:r>
            <a:r>
              <a:rPr lang="es-ES" sz="1100" i="1" dirty="0">
                <a:latin typeface="Arial"/>
                <a:cs typeface="Arial"/>
              </a:rPr>
              <a:t>Impulsar una cultura compartida del Cuidado por la vida y la SosTECnibilidad, dentro del segmento de transporte, alineada con la Estrategia del Grupo Ecopetrol.​</a:t>
            </a:r>
          </a:p>
          <a:p>
            <a:pPr algn="just"/>
            <a:endParaRPr lang="es-ES" sz="500" i="1" dirty="0">
              <a:latin typeface="Arial"/>
              <a:cs typeface="Arial"/>
            </a:endParaRPr>
          </a:p>
          <a:p>
            <a:pPr algn="just"/>
            <a:r>
              <a:rPr lang="es-ES" sz="1100" dirty="0">
                <a:latin typeface="Arial"/>
                <a:cs typeface="Arial"/>
              </a:rPr>
              <a:t>Donde se logró: </a:t>
            </a:r>
          </a:p>
          <a:p>
            <a:pPr algn="just"/>
            <a:endParaRPr lang="es-ES" sz="500" dirty="0">
              <a:latin typeface="Arial"/>
              <a:cs typeface="Arial"/>
            </a:endParaRPr>
          </a:p>
          <a:p>
            <a:pPr marL="171450" indent="-171450" algn="just">
              <a:buFont typeface="Arial" panose="020B0604020202020204" pitchFamily="34" charset="0"/>
              <a:buChar char="•"/>
            </a:pPr>
            <a:r>
              <a:rPr lang="es-ES" sz="1000" dirty="0">
                <a:latin typeface="Arial"/>
                <a:cs typeface="Arial"/>
              </a:rPr>
              <a:t>La movilización de nueva filosofía corporativa para alineación conjunta de iniciativas con segmento Transporte - GEE.</a:t>
            </a:r>
          </a:p>
          <a:p>
            <a:pPr marL="171450" indent="-171450" algn="just">
              <a:buFont typeface="Arial" panose="020B0604020202020204" pitchFamily="34" charset="0"/>
              <a:buChar char="•"/>
            </a:pPr>
            <a:r>
              <a:rPr lang="es-ES" sz="1000" dirty="0">
                <a:latin typeface="Arial"/>
                <a:cs typeface="Arial"/>
              </a:rPr>
              <a:t>El fortalecimiento en Cultura en Seguridad HSE+SP y cuidado por la vida.​</a:t>
            </a:r>
          </a:p>
          <a:p>
            <a:pPr marL="171450" indent="-171450" algn="just">
              <a:buFont typeface="Arial" panose="020B0604020202020204" pitchFamily="34" charset="0"/>
              <a:buChar char="•"/>
            </a:pPr>
            <a:r>
              <a:rPr lang="es-ES" sz="1000" dirty="0">
                <a:latin typeface="Arial"/>
                <a:cs typeface="Arial"/>
              </a:rPr>
              <a:t>La innovación en metodologías andragógicas para el conocimiento de la gestión de riesgos.​</a:t>
            </a:r>
          </a:p>
          <a:p>
            <a:pPr marL="171450" indent="-171450" algn="just">
              <a:buFont typeface="Arial" panose="020B0604020202020204" pitchFamily="34" charset="0"/>
              <a:buChar char="•"/>
            </a:pPr>
            <a:r>
              <a:rPr lang="es-ES" sz="1000" dirty="0">
                <a:latin typeface="Arial"/>
                <a:cs typeface="Arial"/>
              </a:rPr>
              <a:t>El cubrimiento todos los frentes de trabajo a nivel nacional con al menos 1 actividad planificada.</a:t>
            </a:r>
          </a:p>
          <a:p>
            <a:pPr algn="just"/>
            <a:endParaRPr lang="es-ES" sz="500" b="1" u="sng" dirty="0">
              <a:latin typeface="Arial"/>
              <a:cs typeface="Arial"/>
            </a:endParaRPr>
          </a:p>
        </p:txBody>
      </p:sp>
      <p:sp>
        <p:nvSpPr>
          <p:cNvPr id="8" name="Elipse 7">
            <a:extLst>
              <a:ext uri="{FF2B5EF4-FFF2-40B4-BE49-F238E27FC236}">
                <a16:creationId xmlns:a16="http://schemas.microsoft.com/office/drawing/2014/main" id="{1B1E84FA-A1C6-6FA7-428F-09B41CE745D7}"/>
              </a:ext>
            </a:extLst>
          </p:cNvPr>
          <p:cNvSpPr/>
          <p:nvPr/>
        </p:nvSpPr>
        <p:spPr>
          <a:xfrm>
            <a:off x="464752" y="1282119"/>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b="1" dirty="0">
                <a:solidFill>
                  <a:schemeClr val="accent1">
                    <a:lumMod val="50000"/>
                  </a:schemeClr>
                </a:solidFill>
                <a:latin typeface="Arial"/>
                <a:cs typeface="Arial"/>
              </a:rPr>
              <a:t>12</a:t>
            </a:r>
            <a:endParaRPr lang="es-CO" b="1" dirty="0">
              <a:solidFill>
                <a:schemeClr val="accent1">
                  <a:lumMod val="50000"/>
                </a:schemeClr>
              </a:solidFill>
              <a:latin typeface="Arial"/>
              <a:cs typeface="Arial"/>
            </a:endParaRPr>
          </a:p>
        </p:txBody>
      </p:sp>
      <p:sp>
        <p:nvSpPr>
          <p:cNvPr id="9" name="Botón 1 fechas">
            <a:extLst>
              <a:ext uri="{FF2B5EF4-FFF2-40B4-BE49-F238E27FC236}">
                <a16:creationId xmlns:a16="http://schemas.microsoft.com/office/drawing/2014/main" id="{0AB04B62-EECE-9987-F424-1049BAD885DE}"/>
              </a:ext>
            </a:extLst>
          </p:cNvPr>
          <p:cNvSpPr/>
          <p:nvPr/>
        </p:nvSpPr>
        <p:spPr>
          <a:xfrm>
            <a:off x="633580" y="3580397"/>
            <a:ext cx="3189011" cy="2479553"/>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60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63446" y="3428279"/>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dirty="0">
              <a:solidFill>
                <a:schemeClr val="bg1"/>
              </a:solidFill>
              <a:latin typeface="Arial"/>
              <a:cs typeface="Arial"/>
            </a:endParaRPr>
          </a:p>
          <a:p>
            <a:pPr algn="ctr"/>
            <a:r>
              <a:rPr lang="es-ES_tradnl" b="1" dirty="0">
                <a:solidFill>
                  <a:schemeClr val="bg1"/>
                </a:solidFill>
                <a:latin typeface="Arial"/>
                <a:cs typeface="Arial"/>
              </a:rPr>
              <a:t>Participantes</a:t>
            </a:r>
          </a:p>
          <a:p>
            <a:pPr algn="ctr"/>
            <a:endParaRPr lang="es-ES_tradnl" sz="500" b="1" dirty="0">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64752" y="3285753"/>
            <a:ext cx="987059"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s-CO" sz="1700" b="1" dirty="0">
                <a:solidFill>
                  <a:schemeClr val="accent1">
                    <a:lumMod val="75000"/>
                  </a:schemeClr>
                </a:solidFill>
                <a:latin typeface="Arial"/>
                <a:cs typeface="Arial"/>
              </a:rPr>
              <a:t>13.164</a:t>
            </a: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73797" y="3428279"/>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1414557"/>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4911" y="5029988"/>
            <a:ext cx="986189" cy="27316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8"/>
          <a:srcRect l="10114" t="22231" r="11141" b="18252"/>
          <a:stretch/>
        </p:blipFill>
        <p:spPr>
          <a:xfrm>
            <a:off x="2838244" y="4337409"/>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49932" y="4029264"/>
            <a:ext cx="2792404" cy="338554"/>
          </a:xfrm>
          <a:prstGeom prst="rect">
            <a:avLst/>
          </a:prstGeom>
          <a:noFill/>
        </p:spPr>
        <p:txBody>
          <a:bodyPr wrap="square" lIns="91440" tIns="45720" rIns="91440" bIns="45720" rtlCol="0" anchor="t">
            <a:spAutoFit/>
          </a:bodyPr>
          <a:lstStyle/>
          <a:p>
            <a:pPr algn="ctr"/>
            <a:r>
              <a:rPr lang="es-ES" sz="1600" b="1" dirty="0">
                <a:solidFill>
                  <a:schemeClr val="accent1">
                    <a:lumMod val="50000"/>
                  </a:schemeClr>
                </a:solidFill>
                <a:latin typeface="Arial"/>
                <a:cs typeface="Arial"/>
              </a:rPr>
              <a:t>De las compañías del MID</a:t>
            </a:r>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1992338"/>
            <a:ext cx="1771109" cy="369332"/>
          </a:xfrm>
          <a:prstGeom prst="rect">
            <a:avLst/>
          </a:prstGeom>
          <a:noFill/>
        </p:spPr>
        <p:txBody>
          <a:bodyPr wrap="square" lIns="91440" tIns="45720" rIns="91440" bIns="45720" rtlCol="0" anchor="t">
            <a:spAutoFit/>
          </a:bodyPr>
          <a:lstStyle/>
          <a:p>
            <a:r>
              <a:rPr lang="es-CO" b="1">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16614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5">
                    <a:lumMod val="50000"/>
                  </a:schemeClr>
                </a:solidFill>
                <a:latin typeface="Arial" panose="020B0604020202020204" pitchFamily="34" charset="0"/>
                <a:cs typeface="Arial" panose="020B0604020202020204" pitchFamily="34" charset="0"/>
              </a:rPr>
              <a:t>06</a:t>
            </a: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00759" y="1310661"/>
            <a:ext cx="523221" cy="523221"/>
          </a:xfrm>
          <a:prstGeom prst="rect">
            <a:avLst/>
          </a:prstGeom>
        </p:spPr>
      </p:pic>
      <p:sp>
        <p:nvSpPr>
          <p:cNvPr id="12" name="CuadroTexto 11">
            <a:extLst>
              <a:ext uri="{FF2B5EF4-FFF2-40B4-BE49-F238E27FC236}">
                <a16:creationId xmlns:a16="http://schemas.microsoft.com/office/drawing/2014/main" id="{172986D4-EABC-3563-8EA3-E60FE8784F34}"/>
              </a:ext>
            </a:extLst>
          </p:cNvPr>
          <p:cNvSpPr txBox="1"/>
          <p:nvPr/>
        </p:nvSpPr>
        <p:spPr>
          <a:xfrm>
            <a:off x="-44590" y="-43332"/>
            <a:ext cx="10688445" cy="769441"/>
          </a:xfrm>
          <a:prstGeom prst="rect">
            <a:avLst/>
          </a:prstGeom>
          <a:noFill/>
        </p:spPr>
        <p:txBody>
          <a:bodyPr wrap="squar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fontAlgn="base"/>
            <a:r>
              <a:rPr lang="es-ES" sz="2000" b="1" i="0" u="none" strike="noStrike" dirty="0">
                <a:solidFill>
                  <a:schemeClr val="bg1">
                    <a:lumMod val="50000"/>
                  </a:schemeClr>
                </a:solidFill>
                <a:effectLst/>
                <a:latin typeface="Arial"/>
                <a:cs typeface="Arial"/>
              </a:rPr>
              <a:t>Macroproceso HSE+SP</a:t>
            </a:r>
            <a:endParaRPr lang="en-US" sz="2000" b="1" i="0" dirty="0">
              <a:solidFill>
                <a:schemeClr val="bg1">
                  <a:lumMod val="50000"/>
                </a:schemeClr>
              </a:solidFill>
              <a:effectLst/>
              <a:highlight>
                <a:srgbClr val="FFFF00"/>
              </a:highlight>
              <a:latin typeface="Segoe UI" panose="020B0502040204020203" pitchFamily="34" charset="0"/>
            </a:endParaRPr>
          </a:p>
        </p:txBody>
      </p:sp>
      <p:pic>
        <p:nvPicPr>
          <p:cNvPr id="7" name="Picture 2" descr="Trabajando en Oleoducto de los Llanos Orientales S.A. -ODL- | Great Place  To Work® Colombia">
            <a:extLst>
              <a:ext uri="{FF2B5EF4-FFF2-40B4-BE49-F238E27FC236}">
                <a16:creationId xmlns:a16="http://schemas.microsoft.com/office/drawing/2014/main" id="{4DD38015-B132-ADB9-0AFD-41402CC1C76F}"/>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7208" y="4464177"/>
            <a:ext cx="748739" cy="3559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oleoductodecolombia - SmartBrands | Branding con propósito | Consultoría de  marca | Bogotá">
            <a:extLst>
              <a:ext uri="{FF2B5EF4-FFF2-40B4-BE49-F238E27FC236}">
                <a16:creationId xmlns:a16="http://schemas.microsoft.com/office/drawing/2014/main" id="{CBA2317A-595E-480D-A1CD-13C5FF65031D}"/>
              </a:ext>
            </a:extLst>
          </p:cNvPr>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t="12499" b="13457"/>
          <a:stretch/>
        </p:blipFill>
        <p:spPr bwMode="auto">
          <a:xfrm>
            <a:off x="781378" y="4416842"/>
            <a:ext cx="869162" cy="443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491">
            <a:extLst>
              <a:ext uri="{FF2B5EF4-FFF2-40B4-BE49-F238E27FC236}">
                <a16:creationId xmlns:a16="http://schemas.microsoft.com/office/drawing/2014/main" id="{215F0B2E-FEEF-6E75-18CC-7A99518877AB}"/>
              </a:ext>
            </a:extLst>
          </p:cNvPr>
          <p:cNvSpPr txBox="1"/>
          <p:nvPr/>
        </p:nvSpPr>
        <p:spPr>
          <a:xfrm>
            <a:off x="713837" y="5394150"/>
            <a:ext cx="3028499" cy="553998"/>
          </a:xfrm>
          <a:prstGeom prst="rect">
            <a:avLst/>
          </a:prstGeom>
          <a:noFill/>
        </p:spPr>
        <p:txBody>
          <a:bodyPr wrap="square" lIns="91440" tIns="45720" rIns="91440" bIns="45720" rtlCol="0" anchor="b">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a:ln>
                  <a:noFill/>
                </a:ln>
                <a:solidFill>
                  <a:srgbClr val="E7E6E6">
                    <a:lumMod val="25000"/>
                  </a:srgbClr>
                </a:solidFill>
                <a:effectLst/>
                <a:uLnTx/>
                <a:uFillTx/>
                <a:latin typeface="Arial"/>
                <a:ea typeface="+mn-ea"/>
                <a:cs typeface="Arial"/>
              </a:rPr>
              <a:t>Líderes, especialistas, expertos HSE, riesgos y seguridad de procesos Midstream, GEE, Entidades Públicas</a:t>
            </a:r>
          </a:p>
        </p:txBody>
      </p:sp>
      <p:sp>
        <p:nvSpPr>
          <p:cNvPr id="15" name="CuadroTexto 14">
            <a:extLst>
              <a:ext uri="{FF2B5EF4-FFF2-40B4-BE49-F238E27FC236}">
                <a16:creationId xmlns:a16="http://schemas.microsoft.com/office/drawing/2014/main" id="{96C8E4D9-E07F-7C7F-7463-C1FFFA5741B9}"/>
              </a:ext>
            </a:extLst>
          </p:cNvPr>
          <p:cNvSpPr txBox="1"/>
          <p:nvPr/>
        </p:nvSpPr>
        <p:spPr>
          <a:xfrm>
            <a:off x="861818" y="2356341"/>
            <a:ext cx="2897648" cy="738664"/>
          </a:xfrm>
          <a:prstGeom prst="rect">
            <a:avLst/>
          </a:prstGeom>
          <a:noFill/>
        </p:spPr>
        <p:txBody>
          <a:bodyPr wrap="square" lIns="91440" tIns="45720" rIns="91440" bIns="45720" anchor="t">
            <a:spAutoFit/>
          </a:bodyPr>
          <a:lstStyle/>
          <a:p>
            <a:pPr algn="ctr"/>
            <a:r>
              <a:rPr lang="es-CO" sz="1400" dirty="0">
                <a:latin typeface="Arial" panose="020B0604020202020204" pitchFamily="34" charset="0"/>
                <a:cs typeface="Arial" panose="020B0604020202020204" pitchFamily="34" charset="0"/>
              </a:rPr>
              <a:t>10 Julio </a:t>
            </a:r>
            <a:endParaRPr lang="es-ES"/>
          </a:p>
          <a:p>
            <a:pPr algn="ctr"/>
            <a:r>
              <a:rPr lang="es-CO" sz="1400" dirty="0">
                <a:latin typeface="Arial" panose="020B0604020202020204" pitchFamily="34" charset="0"/>
                <a:cs typeface="Arial" panose="020B0604020202020204" pitchFamily="34" charset="0"/>
              </a:rPr>
              <a:t>09, 14, 16, 27 y 29 </a:t>
            </a:r>
            <a:r>
              <a:rPr lang="es-CO" sz="1400" dirty="0">
                <a:solidFill>
                  <a:schemeClr val="tx1"/>
                </a:solidFill>
                <a:latin typeface="Arial" panose="020B0604020202020204" pitchFamily="34" charset="0"/>
                <a:cs typeface="Arial" panose="020B0604020202020204" pitchFamily="34" charset="0"/>
              </a:rPr>
              <a:t>Agosto</a:t>
            </a:r>
          </a:p>
          <a:p>
            <a:pPr algn="ctr"/>
            <a:r>
              <a:rPr lang="es-CO" sz="1400" dirty="0">
                <a:latin typeface="Arial" panose="020B0604020202020204" pitchFamily="34" charset="0"/>
                <a:cs typeface="Arial" panose="020B0604020202020204" pitchFamily="34" charset="0"/>
              </a:rPr>
              <a:t>11, 16, 17, 18, 19 y 20 Septiembre</a:t>
            </a:r>
            <a:endParaRPr lang="es-CO" sz="1400" dirty="0">
              <a:solidFill>
                <a:schemeClr val="tx1"/>
              </a:solidFill>
              <a:latin typeface="Arial" panose="020B0604020202020204" pitchFamily="34" charset="0"/>
              <a:cs typeface="Arial" panose="020B0604020202020204" pitchFamily="34" charset="0"/>
            </a:endParaRPr>
          </a:p>
        </p:txBody>
      </p:sp>
      <p:pic>
        <p:nvPicPr>
          <p:cNvPr id="1026" name="Picture 2" descr="logo-ecopetrol-256x256 - Codinter América">
            <a:extLst>
              <a:ext uri="{FF2B5EF4-FFF2-40B4-BE49-F238E27FC236}">
                <a16:creationId xmlns:a16="http://schemas.microsoft.com/office/drawing/2014/main" id="{261F541A-26CE-5201-B33C-F64A13D8F08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9586" b="30686"/>
          <a:stretch/>
        </p:blipFill>
        <p:spPr bwMode="auto">
          <a:xfrm>
            <a:off x="2207066" y="4856688"/>
            <a:ext cx="1178350" cy="46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63339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66881" y="2380889"/>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algn="ctr" defTabSz="914217">
              <a:defRPr/>
            </a:pPr>
            <a:endParaRPr lang="en-US" b="1">
              <a:solidFill>
                <a:schemeClr val="bg1"/>
              </a:solidFill>
              <a:latin typeface="Arial" panose="020B0604020202020204" pitchFamily="34" charset="0"/>
              <a:cs typeface="Arial" panose="020B0604020202020204" pitchFamily="34" charset="0"/>
            </a:endParaRPr>
          </a:p>
        </p:txBody>
      </p:sp>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66879" y="4330586"/>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algn="ctr"/>
            <a:endParaRPr lang="es-ES_tradnl" sz="1800" b="1">
              <a:solidFill>
                <a:schemeClr val="accent1">
                  <a:lumMod val="50000"/>
                </a:schemeClr>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D3AA15B-FABB-BE65-6948-A3D71DC303B0}"/>
              </a:ext>
            </a:extLst>
          </p:cNvPr>
          <p:cNvSpPr txBox="1"/>
          <p:nvPr/>
        </p:nvSpPr>
        <p:spPr>
          <a:xfrm>
            <a:off x="130498" y="-31715"/>
            <a:ext cx="8019952" cy="769441"/>
          </a:xfrm>
          <a:prstGeom prst="rect">
            <a:avLst/>
          </a:prstGeom>
          <a:noFill/>
        </p:spPr>
        <p:txBody>
          <a:bodyPr wrap="non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algn="l" rtl="0" fontAlgn="base"/>
            <a:r>
              <a:rPr lang="es-ES" sz="2000" b="1" i="0" u="none" strike="noStrike" dirty="0">
                <a:solidFill>
                  <a:schemeClr val="bg1">
                    <a:lumMod val="50000"/>
                  </a:schemeClr>
                </a:solidFill>
                <a:effectLst/>
                <a:latin typeface="Arial"/>
                <a:cs typeface="Arial"/>
              </a:rPr>
              <a:t>Macroproceso HSE+SP</a:t>
            </a:r>
            <a:endParaRPr lang="en-US" sz="2000" b="1" i="0" dirty="0">
              <a:solidFill>
                <a:schemeClr val="bg1">
                  <a:lumMod val="50000"/>
                </a:schemeClr>
              </a:solidFill>
              <a:effectLst/>
              <a:highlight>
                <a:srgbClr val="FFFF00"/>
              </a:highlight>
              <a:latin typeface="Segoe UI" panose="020B0502040204020203" pitchFamily="34" charset="0"/>
            </a:endParaRPr>
          </a:p>
        </p:txBody>
      </p:sp>
      <p:sp>
        <p:nvSpPr>
          <p:cNvPr id="7" name="Elipse 6">
            <a:extLst>
              <a:ext uri="{FF2B5EF4-FFF2-40B4-BE49-F238E27FC236}">
                <a16:creationId xmlns:a16="http://schemas.microsoft.com/office/drawing/2014/main" id="{6FE16F3F-E937-9211-C630-596AD295E00D}"/>
              </a:ext>
            </a:extLst>
          </p:cNvPr>
          <p:cNvSpPr/>
          <p:nvPr/>
        </p:nvSpPr>
        <p:spPr>
          <a:xfrm>
            <a:off x="394670" y="2310823"/>
            <a:ext cx="1272209" cy="1254705"/>
          </a:xfrm>
          <a:prstGeom prst="ellipse">
            <a:avLst/>
          </a:prstGeom>
          <a:solidFill>
            <a:schemeClr val="bg1"/>
          </a:solidFill>
          <a:ln w="57150">
            <a:solidFill>
              <a:schemeClr val="accent1">
                <a:lumMod val="50000"/>
              </a:schemeClr>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sp>
        <p:nvSpPr>
          <p:cNvPr id="15" name="Elipse 14">
            <a:extLst>
              <a:ext uri="{FF2B5EF4-FFF2-40B4-BE49-F238E27FC236}">
                <a16:creationId xmlns:a16="http://schemas.microsoft.com/office/drawing/2014/main" id="{72F1B9A6-10FD-C969-C079-A461656B6FB1}"/>
              </a:ext>
            </a:extLst>
          </p:cNvPr>
          <p:cNvSpPr/>
          <p:nvPr/>
        </p:nvSpPr>
        <p:spPr>
          <a:xfrm>
            <a:off x="394671" y="4200825"/>
            <a:ext cx="1272209" cy="1254705"/>
          </a:xfrm>
          <a:prstGeom prst="ellipse">
            <a:avLst/>
          </a:prstGeom>
          <a:solidFill>
            <a:schemeClr val="bg1"/>
          </a:solidFill>
          <a:ln w="57150">
            <a:solidFill>
              <a:srgbClr val="C7DE27"/>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3"/>
          <a:stretch>
            <a:fillRect/>
          </a:stretch>
        </p:blipFill>
        <p:spPr>
          <a:xfrm>
            <a:off x="679592" y="4476994"/>
            <a:ext cx="702365" cy="702365"/>
          </a:xfrm>
          <a:prstGeom prst="rect">
            <a:avLst/>
          </a:prstGeom>
        </p:spPr>
      </p:pic>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4"/>
          <a:stretch>
            <a:fillRect/>
          </a:stretch>
        </p:blipFill>
        <p:spPr>
          <a:xfrm>
            <a:off x="636155" y="2505576"/>
            <a:ext cx="870491" cy="870491"/>
          </a:xfrm>
          <a:prstGeom prst="rect">
            <a:avLst/>
          </a:prstGeom>
        </p:spPr>
      </p:pic>
      <p:sp>
        <p:nvSpPr>
          <p:cNvPr id="28" name="CuadroTexto 27">
            <a:extLst>
              <a:ext uri="{FF2B5EF4-FFF2-40B4-BE49-F238E27FC236}">
                <a16:creationId xmlns:a16="http://schemas.microsoft.com/office/drawing/2014/main" id="{8FA66521-40AC-C500-9EF2-C885EB088193}"/>
              </a:ext>
            </a:extLst>
          </p:cNvPr>
          <p:cNvSpPr txBox="1"/>
          <p:nvPr/>
        </p:nvSpPr>
        <p:spPr>
          <a:xfrm>
            <a:off x="5195969" y="1936465"/>
            <a:ext cx="6387497" cy="1461939"/>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MX" sz="1400" dirty="0">
                <a:latin typeface="Arial" panose="020B0604020202020204" pitchFamily="34" charset="0"/>
                <a:cs typeface="Arial" panose="020B0604020202020204" pitchFamily="34" charset="0"/>
              </a:rPr>
              <a:t>Definiciones de </a:t>
            </a:r>
            <a:r>
              <a:rPr lang="es-MX" sz="1400" b="1" u="sng" dirty="0">
                <a:latin typeface="Arial" panose="020B0604020202020204" pitchFamily="34" charset="0"/>
                <a:cs typeface="Arial" panose="020B0604020202020204" pitchFamily="34" charset="0"/>
              </a:rPr>
              <a:t>planes de trabajo</a:t>
            </a:r>
            <a:r>
              <a:rPr lang="es-MX" sz="1400"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de iniciativas HSE+SP 2024 – 2025 Equipo Segmento: </a:t>
            </a:r>
          </a:p>
          <a:p>
            <a:pPr algn="just" fontAlgn="base"/>
            <a:endParaRPr lang="es-ES" sz="500" dirty="0">
              <a:latin typeface="Arial" panose="020B0604020202020204" pitchFamily="34" charset="0"/>
              <a:cs typeface="Arial" panose="020B0604020202020204" pitchFamily="34" charset="0"/>
            </a:endParaRPr>
          </a:p>
          <a:p>
            <a:pPr marL="285750" indent="-285750" algn="just" fontAlgn="base">
              <a:buFont typeface="Arial" panose="020B0604020202020204" pitchFamily="34" charset="0"/>
              <a:buChar char="•"/>
            </a:pPr>
            <a:r>
              <a:rPr lang="es-ES" sz="1400" dirty="0">
                <a:latin typeface="Arial" panose="020B0604020202020204" pitchFamily="34" charset="0"/>
                <a:cs typeface="Arial" panose="020B0604020202020204" pitchFamily="34" charset="0"/>
              </a:rPr>
              <a:t>Definición estándar de agua neutralidad para operación de transporte por ductos (Articulado con estrategia GEE).</a:t>
            </a:r>
          </a:p>
          <a:p>
            <a:pPr marL="285750" indent="-285750" algn="just" fontAlgn="base">
              <a:buFont typeface="Arial" panose="020B0604020202020204" pitchFamily="34" charset="0"/>
              <a:buChar char="•"/>
            </a:pPr>
            <a:r>
              <a:rPr lang="es-ES" sz="1400" dirty="0">
                <a:latin typeface="Arial" panose="020B0604020202020204" pitchFamily="34" charset="0"/>
                <a:cs typeface="Arial" panose="020B0604020202020204" pitchFamily="34" charset="0"/>
              </a:rPr>
              <a:t>Implementación VISIÓN ZERO </a:t>
            </a:r>
          </a:p>
          <a:p>
            <a:pPr marL="285750" indent="-285750" algn="just" fontAlgn="base">
              <a:buFont typeface="Arial" panose="020B0604020202020204" pitchFamily="34" charset="0"/>
              <a:buChar char="•"/>
            </a:pPr>
            <a:r>
              <a:rPr lang="es-ES" sz="1400" dirty="0">
                <a:latin typeface="Arial" panose="020B0604020202020204" pitchFamily="34" charset="0"/>
                <a:cs typeface="Arial" panose="020B0604020202020204" pitchFamily="34" charset="0"/>
              </a:rPr>
              <a:t>Desarrollo mejores prácticas en conocimiento del riesgo SP</a:t>
            </a:r>
            <a:endParaRPr lang="es-MX" sz="1400" dirty="0">
              <a:latin typeface="Arial" panose="020B0604020202020204" pitchFamily="34" charset="0"/>
              <a:cs typeface="Arial" panose="020B0604020202020204" pitchFamily="34" charset="0"/>
            </a:endParaRPr>
          </a:p>
        </p:txBody>
      </p:sp>
      <p:cxnSp>
        <p:nvCxnSpPr>
          <p:cNvPr id="32" name="Conector: angular 31">
            <a:extLst>
              <a:ext uri="{FF2B5EF4-FFF2-40B4-BE49-F238E27FC236}">
                <a16:creationId xmlns:a16="http://schemas.microsoft.com/office/drawing/2014/main" id="{DD0CA449-8787-3346-DA7B-1DD7CAB11D6F}"/>
              </a:ext>
            </a:extLst>
          </p:cNvPr>
          <p:cNvCxnSpPr>
            <a:cxnSpLocks/>
            <a:endCxn id="28" idx="1"/>
          </p:cNvCxnSpPr>
          <p:nvPr/>
        </p:nvCxnSpPr>
        <p:spPr>
          <a:xfrm flipV="1">
            <a:off x="4219074" y="2667435"/>
            <a:ext cx="976895" cy="196081"/>
          </a:xfrm>
          <a:prstGeom prst="bentConnector3">
            <a:avLst>
              <a:gd name="adj1" fmla="val 5000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4F1E7F24-0FC8-D2CA-C2F0-B82D05FB97C6}"/>
              </a:ext>
            </a:extLst>
          </p:cNvPr>
          <p:cNvSpPr txBox="1"/>
          <p:nvPr/>
        </p:nvSpPr>
        <p:spPr>
          <a:xfrm>
            <a:off x="1815137" y="2554850"/>
            <a:ext cx="2613571" cy="646331"/>
          </a:xfrm>
          <a:prstGeom prst="rect">
            <a:avLst/>
          </a:prstGeom>
          <a:noFill/>
        </p:spPr>
        <p:txBody>
          <a:bodyPr wrap="square">
            <a:spAutoFit/>
          </a:bodyPr>
          <a:lstStyle/>
          <a:p>
            <a:pPr algn="ctr" defTabSz="914217">
              <a:defRPr/>
            </a:pPr>
            <a:r>
              <a:rPr lang="es-ES_tradnl" sz="1800" b="1">
                <a:solidFill>
                  <a:schemeClr val="bg1"/>
                </a:solidFill>
                <a:latin typeface="Arial" panose="020B0604020202020204" pitchFamily="34" charset="0"/>
                <a:cs typeface="Arial" panose="020B0604020202020204" pitchFamily="34" charset="0"/>
              </a:rPr>
              <a:t>Para el siguiente Q </a:t>
            </a:r>
          </a:p>
          <a:p>
            <a:pPr algn="ctr" defTabSz="914217">
              <a:defRPr/>
            </a:pPr>
            <a:r>
              <a:rPr lang="es-ES_tradnl" sz="1800" b="1">
                <a:solidFill>
                  <a:schemeClr val="bg1"/>
                </a:solidFill>
                <a:latin typeface="Arial" panose="020B0604020202020204" pitchFamily="34" charset="0"/>
                <a:cs typeface="Arial" panose="020B0604020202020204" pitchFamily="34" charset="0"/>
              </a:rPr>
              <a:t>Esperamos:</a:t>
            </a:r>
            <a:endParaRPr lang="en-US" b="1">
              <a:solidFill>
                <a:schemeClr val="bg1"/>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1CFB37C9-5A65-FBB0-B32C-90FB67065009}"/>
              </a:ext>
            </a:extLst>
          </p:cNvPr>
          <p:cNvSpPr txBox="1"/>
          <p:nvPr/>
        </p:nvSpPr>
        <p:spPr>
          <a:xfrm>
            <a:off x="2103371" y="4519407"/>
            <a:ext cx="2037102" cy="646331"/>
          </a:xfrm>
          <a:prstGeom prst="rect">
            <a:avLst/>
          </a:prstGeom>
          <a:noFill/>
        </p:spPr>
        <p:txBody>
          <a:bodyPr wrap="square">
            <a:spAutoFit/>
          </a:bodyPr>
          <a:lstStyle/>
          <a:p>
            <a:pPr algn="ctr"/>
            <a:r>
              <a:rPr lang="es-ES_tradnl" sz="1800" b="1" dirty="0">
                <a:solidFill>
                  <a:schemeClr val="accent1">
                    <a:lumMod val="50000"/>
                  </a:schemeClr>
                </a:solidFill>
                <a:latin typeface="Arial" panose="020B0604020202020204" pitchFamily="34" charset="0"/>
                <a:cs typeface="Arial" panose="020B0604020202020204" pitchFamily="34" charset="0"/>
              </a:rPr>
              <a:t>Sinergias</a:t>
            </a:r>
          </a:p>
          <a:p>
            <a:pPr algn="ctr"/>
            <a:r>
              <a:rPr lang="es-ES_tradnl" sz="1800" b="1" dirty="0">
                <a:solidFill>
                  <a:schemeClr val="accent1">
                    <a:lumMod val="50000"/>
                  </a:schemeClr>
                </a:solidFill>
                <a:latin typeface="Arial" panose="020B0604020202020204" pitchFamily="34" charset="0"/>
                <a:cs typeface="Arial" panose="020B0604020202020204" pitchFamily="34" charset="0"/>
              </a:rPr>
              <a:t> logradas:</a:t>
            </a:r>
          </a:p>
        </p:txBody>
      </p:sp>
      <p:sp>
        <p:nvSpPr>
          <p:cNvPr id="54" name="CuadroTexto 53">
            <a:extLst>
              <a:ext uri="{FF2B5EF4-FFF2-40B4-BE49-F238E27FC236}">
                <a16:creationId xmlns:a16="http://schemas.microsoft.com/office/drawing/2014/main" id="{A5697C73-6DAF-AA03-38B2-C68C6D39F7FE}"/>
              </a:ext>
            </a:extLst>
          </p:cNvPr>
          <p:cNvSpPr txBox="1"/>
          <p:nvPr/>
        </p:nvSpPr>
        <p:spPr>
          <a:xfrm>
            <a:off x="5152784" y="5150353"/>
            <a:ext cx="6387497" cy="523220"/>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ES" b="0" dirty="0"/>
              <a:t>Definición de </a:t>
            </a:r>
            <a:r>
              <a:rPr lang="es-ES" u="sng" dirty="0"/>
              <a:t>escenarios de accidente mayor </a:t>
            </a:r>
            <a:r>
              <a:rPr lang="es-ES" u="sng" dirty="0" err="1"/>
              <a:t>On</a:t>
            </a:r>
            <a:r>
              <a:rPr lang="es-ES" u="sng" dirty="0"/>
              <a:t>/Off Site </a:t>
            </a:r>
            <a:r>
              <a:rPr lang="es-ES" b="0" dirty="0"/>
              <a:t>empresas del segmento​.</a:t>
            </a:r>
            <a:endParaRPr lang="es-ES" b="0" i="1" dirty="0"/>
          </a:p>
        </p:txBody>
      </p:sp>
      <p:cxnSp>
        <p:nvCxnSpPr>
          <p:cNvPr id="55" name="Conector: angular 54">
            <a:extLst>
              <a:ext uri="{FF2B5EF4-FFF2-40B4-BE49-F238E27FC236}">
                <a16:creationId xmlns:a16="http://schemas.microsoft.com/office/drawing/2014/main" id="{74184E8E-6500-5C8A-BA39-45E064E42D33}"/>
              </a:ext>
            </a:extLst>
          </p:cNvPr>
          <p:cNvCxnSpPr>
            <a:cxnSpLocks/>
            <a:stCxn id="21" idx="12"/>
            <a:endCxn id="17" idx="1"/>
          </p:cNvCxnSpPr>
          <p:nvPr/>
        </p:nvCxnSpPr>
        <p:spPr>
          <a:xfrm flipV="1">
            <a:off x="4279942" y="4593397"/>
            <a:ext cx="916027" cy="234547"/>
          </a:xfrm>
          <a:prstGeom prst="bentConnector3">
            <a:avLst>
              <a:gd name="adj1" fmla="val 50000"/>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6" name="Conector: angular 55">
            <a:extLst>
              <a:ext uri="{FF2B5EF4-FFF2-40B4-BE49-F238E27FC236}">
                <a16:creationId xmlns:a16="http://schemas.microsoft.com/office/drawing/2014/main" id="{787FDE83-722B-F809-82F9-8E2AD2C4F8AF}"/>
              </a:ext>
            </a:extLst>
          </p:cNvPr>
          <p:cNvCxnSpPr>
            <a:cxnSpLocks/>
            <a:stCxn id="21" idx="12"/>
            <a:endCxn id="54" idx="1"/>
          </p:cNvCxnSpPr>
          <p:nvPr/>
        </p:nvCxnSpPr>
        <p:spPr>
          <a:xfrm>
            <a:off x="4279942" y="4827944"/>
            <a:ext cx="872842" cy="584019"/>
          </a:xfrm>
          <a:prstGeom prst="bentConnector3">
            <a:avLst>
              <a:gd name="adj1" fmla="val 50000"/>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
        <p:nvSpPr>
          <p:cNvPr id="2" name="Rectángulo: esquinas redondeadas 1">
            <a:extLst>
              <a:ext uri="{FF2B5EF4-FFF2-40B4-BE49-F238E27FC236}">
                <a16:creationId xmlns:a16="http://schemas.microsoft.com/office/drawing/2014/main" id="{3CB8DEA2-4D76-2870-5D60-3ABE72FEFAE1}"/>
              </a:ext>
            </a:extLst>
          </p:cNvPr>
          <p:cNvSpPr/>
          <p:nvPr/>
        </p:nvSpPr>
        <p:spPr>
          <a:xfrm>
            <a:off x="418995" y="759262"/>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En el desarrollo de Modelo de Relacionamiento del Macroproceso HSE+SP</a:t>
            </a:r>
            <a:r>
              <a:rPr lang="es-ES" sz="1600" dirty="0">
                <a:solidFill>
                  <a:srgbClr val="0D0D0D"/>
                </a:solidFill>
                <a:latin typeface="Arial"/>
                <a:cs typeface="Arial"/>
              </a:rPr>
              <a:t>,</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7" name="CuadroTexto 16">
            <a:extLst>
              <a:ext uri="{FF2B5EF4-FFF2-40B4-BE49-F238E27FC236}">
                <a16:creationId xmlns:a16="http://schemas.microsoft.com/office/drawing/2014/main" id="{AB69575D-12A8-D339-24BD-7F1606F148F4}"/>
              </a:ext>
            </a:extLst>
          </p:cNvPr>
          <p:cNvSpPr txBox="1"/>
          <p:nvPr/>
        </p:nvSpPr>
        <p:spPr>
          <a:xfrm>
            <a:off x="5195969" y="4331787"/>
            <a:ext cx="6387497" cy="523220"/>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MX" b="0" dirty="0"/>
              <a:t>Definición de </a:t>
            </a:r>
            <a:r>
              <a:rPr lang="es-MX" u="sng" dirty="0"/>
              <a:t>iniciativas</a:t>
            </a:r>
            <a:r>
              <a:rPr lang="es-MX" b="0" dirty="0"/>
              <a:t> HSE+SP 2024 - 2025 a desarrollar en el marco del modelo de alineación y relacionamiento con equipo del segmento.</a:t>
            </a:r>
            <a:endParaRPr lang="es-CO"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7451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255309-24DF-A803-FD82-29F26ECB67FA}"/>
              </a:ext>
            </a:extLst>
          </p:cNvPr>
          <p:cNvSpPr txBox="1"/>
          <p:nvPr/>
        </p:nvSpPr>
        <p:spPr>
          <a:xfrm>
            <a:off x="-32360" y="-40881"/>
            <a:ext cx="11416217" cy="738664"/>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4472C4">
                    <a:lumMod val="50000"/>
                  </a:srgbClr>
                </a:solidFill>
                <a:effectLst/>
                <a:uLnTx/>
                <a:uFillTx/>
                <a:latin typeface="Arial"/>
                <a:ea typeface="+mn-ea"/>
                <a:cs typeface="Arial"/>
              </a:rPr>
              <a:t>Avances Implementación Modelo de Relacionamiento</a:t>
            </a:r>
            <a:r>
              <a:rPr kumimoji="0" lang="en-US" sz="2400" b="1" i="0" u="none" strike="noStrike" kern="1200" cap="none" spc="0" normalizeH="0" baseline="0" noProof="0" dirty="0">
                <a:ln>
                  <a:noFill/>
                </a:ln>
                <a:solidFill>
                  <a:srgbClr val="4472C4">
                    <a:lumMod val="50000"/>
                  </a:srgbClr>
                </a:solidFill>
                <a:effectLst/>
                <a:uLnTx/>
                <a:uFillTx/>
                <a:latin typeface="Arial"/>
                <a:ea typeface="+mn-ea"/>
                <a:cs typeface="Arial"/>
              </a:rPr>
              <a:t>​ - Q3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spc="0" normalizeH="0" baseline="0" noProof="0" dirty="0">
                <a:ln>
                  <a:noFill/>
                </a:ln>
                <a:solidFill>
                  <a:prstClr val="white">
                    <a:lumMod val="65000"/>
                  </a:prstClr>
                </a:solidFill>
                <a:effectLst/>
                <a:uLnTx/>
                <a:uFillTx/>
                <a:latin typeface="Arial"/>
                <a:ea typeface="+mn-ea"/>
                <a:cs typeface="Arial"/>
              </a:rPr>
              <a:t>Macroproceso HSE + SP </a:t>
            </a:r>
            <a:endParaRPr lang="es-ES" b="1" i="0" u="none" strike="noStrike" kern="1200" cap="none" spc="0" normalizeH="0" baseline="0" noProof="0" dirty="0">
              <a:ln>
                <a:noFill/>
              </a:ln>
              <a:solidFill>
                <a:prstClr val="white">
                  <a:lumMod val="65000"/>
                </a:prstClr>
              </a:solidFill>
              <a:effectLst/>
              <a:uLnTx/>
              <a:uFillTx/>
              <a:latin typeface="Arial"/>
              <a:cs typeface="Arial"/>
            </a:endParaRPr>
          </a:p>
        </p:txBody>
      </p:sp>
      <p:sp>
        <p:nvSpPr>
          <p:cNvPr id="13" name="CuadroTexto 12">
            <a:extLst>
              <a:ext uri="{FF2B5EF4-FFF2-40B4-BE49-F238E27FC236}">
                <a16:creationId xmlns:a16="http://schemas.microsoft.com/office/drawing/2014/main" id="{97986498-BF8E-8E7F-4473-6BE19AA41031}"/>
              </a:ext>
            </a:extLst>
          </p:cNvPr>
          <p:cNvSpPr txBox="1"/>
          <p:nvPr/>
        </p:nvSpPr>
        <p:spPr>
          <a:xfrm>
            <a:off x="397145" y="4953366"/>
            <a:ext cx="5851004" cy="784830"/>
          </a:xfrm>
          <a:prstGeom prst="rect">
            <a:avLst/>
          </a:prstGeom>
          <a:solidFill>
            <a:schemeClr val="bg1">
              <a:lumMod val="95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00" b="0" u="none" strike="noStrike" kern="1200" cap="none" spc="0" normalizeH="0" baseline="0" noProof="0" dirty="0">
                <a:ln>
                  <a:noFill/>
                </a:ln>
                <a:solidFill>
                  <a:schemeClr val="bg2">
                    <a:lumMod val="25000"/>
                  </a:schemeClr>
                </a:solidFill>
                <a:effectLst/>
                <a:uLnTx/>
                <a:uFillTx/>
                <a:latin typeface="Arial"/>
                <a:ea typeface="+mn-ea"/>
                <a:cs typeface="Arial"/>
              </a:rPr>
              <a:t>Ejercicio de reconocimiento de fortalezas de Empresas del Midstream para agregar valor en procesos de HSE &amp; Sostenibilidad que apalanquen el cumplimiento de la estrategia del Grupo Empresarial Ecopetrol.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500" dirty="0">
              <a:solidFill>
                <a:schemeClr val="bg2">
                  <a:lumMod val="25000"/>
                </a:schemeClr>
              </a:solidFill>
              <a:latin typeface="Arial"/>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00" b="0" u="none" strike="noStrike" kern="1200" cap="none" spc="0" normalizeH="0" baseline="0" noProof="0" dirty="0">
                <a:ln>
                  <a:noFill/>
                </a:ln>
                <a:solidFill>
                  <a:schemeClr val="bg2">
                    <a:lumMod val="25000"/>
                  </a:schemeClr>
                </a:solidFill>
                <a:effectLst/>
                <a:uLnTx/>
                <a:uFillTx/>
                <a:latin typeface="Arial"/>
                <a:ea typeface="+mn-ea"/>
                <a:cs typeface="Arial"/>
              </a:rPr>
              <a:t>Definición de iniciativas HSE+SP a desarrollar con equipo de segmento:</a:t>
            </a:r>
          </a:p>
        </p:txBody>
      </p:sp>
      <p:grpSp>
        <p:nvGrpSpPr>
          <p:cNvPr id="122" name="Grupo 121">
            <a:extLst>
              <a:ext uri="{FF2B5EF4-FFF2-40B4-BE49-F238E27FC236}">
                <a16:creationId xmlns:a16="http://schemas.microsoft.com/office/drawing/2014/main" id="{028596BC-AA14-7549-A74B-0B6A506BE409}"/>
              </a:ext>
            </a:extLst>
          </p:cNvPr>
          <p:cNvGrpSpPr/>
          <p:nvPr/>
        </p:nvGrpSpPr>
        <p:grpSpPr>
          <a:xfrm>
            <a:off x="1966476" y="1038567"/>
            <a:ext cx="3803605" cy="1600775"/>
            <a:chOff x="1966476" y="1102735"/>
            <a:chExt cx="3803605" cy="1600775"/>
          </a:xfrm>
        </p:grpSpPr>
        <p:sp>
          <p:nvSpPr>
            <p:cNvPr id="3" name="Freeform: Shape 98">
              <a:extLst>
                <a:ext uri="{FF2B5EF4-FFF2-40B4-BE49-F238E27FC236}">
                  <a16:creationId xmlns:a16="http://schemas.microsoft.com/office/drawing/2014/main" id="{2586D09C-5D8D-BBB5-78E9-E75692BE7738}"/>
                </a:ext>
              </a:extLst>
            </p:cNvPr>
            <p:cNvSpPr/>
            <p:nvPr/>
          </p:nvSpPr>
          <p:spPr>
            <a:xfrm>
              <a:off x="4919205" y="2023987"/>
              <a:ext cx="850876" cy="603045"/>
            </a:xfrm>
            <a:custGeom>
              <a:avLst/>
              <a:gdLst/>
              <a:ahLst/>
              <a:cxnLst>
                <a:cxn ang="3cd4">
                  <a:pos x="hc" y="t"/>
                </a:cxn>
                <a:cxn ang="cd2">
                  <a:pos x="l" y="vc"/>
                </a:cxn>
                <a:cxn ang="cd4">
                  <a:pos x="hc" y="b"/>
                </a:cxn>
                <a:cxn ang="0">
                  <a:pos x="r" y="vc"/>
                </a:cxn>
              </a:cxnLst>
              <a:rect l="l" t="t" r="r" b="b"/>
              <a:pathLst>
                <a:path w="1367" h="1414">
                  <a:moveTo>
                    <a:pt x="959" y="0"/>
                  </a:moveTo>
                  <a:lnTo>
                    <a:pt x="578" y="0"/>
                  </a:lnTo>
                  <a:lnTo>
                    <a:pt x="143" y="0"/>
                  </a:lnTo>
                  <a:lnTo>
                    <a:pt x="0" y="0"/>
                  </a:lnTo>
                  <a:lnTo>
                    <a:pt x="0" y="1414"/>
                  </a:lnTo>
                  <a:lnTo>
                    <a:pt x="143" y="1414"/>
                  </a:lnTo>
                  <a:lnTo>
                    <a:pt x="578" y="1414"/>
                  </a:lnTo>
                  <a:lnTo>
                    <a:pt x="959" y="1414"/>
                  </a:lnTo>
                  <a:lnTo>
                    <a:pt x="1367" y="707"/>
                  </a:lnTo>
                  <a:close/>
                </a:path>
              </a:pathLst>
            </a:custGeom>
            <a:solidFill>
              <a:schemeClr val="accent5">
                <a:lumMod val="20000"/>
                <a:lumOff val="80000"/>
              </a:schemeClr>
            </a:solidFill>
            <a:ln cap="flat">
              <a:noFill/>
              <a:prstDash val="solid"/>
            </a:ln>
          </p:spPr>
          <p:txBody>
            <a:bodyPr vert="horz" wrap="none" lIns="45000" tIns="22500" rIns="45000" bIns="22500" anchor="ctr" anchorCtr="1" compatLnSpc="0"/>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47A94"/>
                </a:solidFill>
                <a:effectLst/>
                <a:uLnTx/>
                <a:uFillTx/>
                <a:latin typeface="Arial" panose="020B0604020202020204" pitchFamily="34" charset="0"/>
                <a:ea typeface="Microsoft YaHei" pitchFamily="2"/>
                <a:cs typeface="Arial" panose="020B0604020202020204" pitchFamily="34" charset="0"/>
              </a:endParaRPr>
            </a:p>
          </p:txBody>
        </p:sp>
        <p:sp>
          <p:nvSpPr>
            <p:cNvPr id="4" name="Freeform: Shape 99">
              <a:extLst>
                <a:ext uri="{FF2B5EF4-FFF2-40B4-BE49-F238E27FC236}">
                  <a16:creationId xmlns:a16="http://schemas.microsoft.com/office/drawing/2014/main" id="{948A86A0-5102-E09E-0ABC-A240F9701CDB}"/>
                </a:ext>
              </a:extLst>
            </p:cNvPr>
            <p:cNvSpPr/>
            <p:nvPr/>
          </p:nvSpPr>
          <p:spPr>
            <a:xfrm>
              <a:off x="2617226" y="1932492"/>
              <a:ext cx="2993572" cy="769441"/>
            </a:xfrm>
            <a:custGeom>
              <a:avLst/>
              <a:gdLst/>
              <a:ahLst/>
              <a:cxnLst>
                <a:cxn ang="3cd4">
                  <a:pos x="hc" y="t"/>
                </a:cxn>
                <a:cxn ang="cd2">
                  <a:pos x="l" y="vc"/>
                </a:cxn>
                <a:cxn ang="cd4">
                  <a:pos x="hc" y="b"/>
                </a:cxn>
                <a:cxn ang="0">
                  <a:pos x="r" y="vc"/>
                </a:cxn>
              </a:cxnLst>
              <a:rect l="l" t="t" r="r" b="b"/>
              <a:pathLst>
                <a:path w="5556" h="1946">
                  <a:moveTo>
                    <a:pt x="4994" y="0"/>
                  </a:moveTo>
                  <a:lnTo>
                    <a:pt x="4469" y="0"/>
                  </a:lnTo>
                  <a:lnTo>
                    <a:pt x="3870" y="0"/>
                  </a:lnTo>
                  <a:lnTo>
                    <a:pt x="0" y="0"/>
                  </a:lnTo>
                  <a:lnTo>
                    <a:pt x="0" y="1946"/>
                  </a:lnTo>
                  <a:lnTo>
                    <a:pt x="3870" y="1946"/>
                  </a:lnTo>
                  <a:lnTo>
                    <a:pt x="4469" y="1946"/>
                  </a:lnTo>
                  <a:lnTo>
                    <a:pt x="4994" y="1946"/>
                  </a:lnTo>
                  <a:lnTo>
                    <a:pt x="5556" y="973"/>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47A94"/>
                </a:solidFill>
                <a:effectLst/>
                <a:uLnTx/>
                <a:uFillTx/>
                <a:latin typeface="Arial" panose="020B0604020202020204" pitchFamily="34" charset="0"/>
                <a:ea typeface="Microsoft YaHei" pitchFamily="2"/>
                <a:cs typeface="Arial" panose="020B0604020202020204" pitchFamily="34" charset="0"/>
              </a:endParaRPr>
            </a:p>
          </p:txBody>
        </p:sp>
        <p:sp>
          <p:nvSpPr>
            <p:cNvPr id="5" name="TextBox 491">
              <a:extLst>
                <a:ext uri="{FF2B5EF4-FFF2-40B4-BE49-F238E27FC236}">
                  <a16:creationId xmlns:a16="http://schemas.microsoft.com/office/drawing/2014/main" id="{EDE28395-2215-A505-3F2A-605379BEFC28}"/>
                </a:ext>
              </a:extLst>
            </p:cNvPr>
            <p:cNvSpPr txBox="1"/>
            <p:nvPr/>
          </p:nvSpPr>
          <p:spPr>
            <a:xfrm>
              <a:off x="3064783" y="2037516"/>
              <a:ext cx="2368852" cy="553998"/>
            </a:xfrm>
            <a:prstGeom prst="rect">
              <a:avLst/>
            </a:prstGeom>
            <a:noFill/>
          </p:spPr>
          <p:txBody>
            <a:bodyPr wrap="square" lIns="91440" tIns="45720" rIns="91440" bIns="45720" rtlCol="0" anchor="b">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a:ln>
                    <a:noFill/>
                  </a:ln>
                  <a:solidFill>
                    <a:srgbClr val="E7E6E6">
                      <a:lumMod val="25000"/>
                    </a:srgbClr>
                  </a:solidFill>
                  <a:effectLst/>
                  <a:uLnTx/>
                  <a:uFillTx/>
                  <a:latin typeface="Arial"/>
                  <a:ea typeface="+mn-ea"/>
                  <a:cs typeface="Arial"/>
                </a:rPr>
                <a:t>Líderes, especialistas, expertos HSE y seguridad de procesos Midstream, GEE, Entidades Públicas</a:t>
              </a:r>
            </a:p>
          </p:txBody>
        </p:sp>
        <p:sp>
          <p:nvSpPr>
            <p:cNvPr id="6" name="Freeform: Shape 98">
              <a:extLst>
                <a:ext uri="{FF2B5EF4-FFF2-40B4-BE49-F238E27FC236}">
                  <a16:creationId xmlns:a16="http://schemas.microsoft.com/office/drawing/2014/main" id="{DF376CF1-5F7E-5724-824F-E9C9BB0A9925}"/>
                </a:ext>
              </a:extLst>
            </p:cNvPr>
            <p:cNvSpPr/>
            <p:nvPr/>
          </p:nvSpPr>
          <p:spPr>
            <a:xfrm>
              <a:off x="4919205" y="1194228"/>
              <a:ext cx="850876" cy="563918"/>
            </a:xfrm>
            <a:custGeom>
              <a:avLst/>
              <a:gdLst/>
              <a:ahLst/>
              <a:cxnLst>
                <a:cxn ang="3cd4">
                  <a:pos x="hc" y="t"/>
                </a:cxn>
                <a:cxn ang="cd2">
                  <a:pos x="l" y="vc"/>
                </a:cxn>
                <a:cxn ang="cd4">
                  <a:pos x="hc" y="b"/>
                </a:cxn>
                <a:cxn ang="0">
                  <a:pos x="r" y="vc"/>
                </a:cxn>
              </a:cxnLst>
              <a:rect l="l" t="t" r="r" b="b"/>
              <a:pathLst>
                <a:path w="1367" h="1414">
                  <a:moveTo>
                    <a:pt x="959" y="0"/>
                  </a:moveTo>
                  <a:lnTo>
                    <a:pt x="578" y="0"/>
                  </a:lnTo>
                  <a:lnTo>
                    <a:pt x="143" y="0"/>
                  </a:lnTo>
                  <a:lnTo>
                    <a:pt x="0" y="0"/>
                  </a:lnTo>
                  <a:lnTo>
                    <a:pt x="0" y="1414"/>
                  </a:lnTo>
                  <a:lnTo>
                    <a:pt x="143" y="1414"/>
                  </a:lnTo>
                  <a:lnTo>
                    <a:pt x="578" y="1414"/>
                  </a:lnTo>
                  <a:lnTo>
                    <a:pt x="959" y="1414"/>
                  </a:lnTo>
                  <a:lnTo>
                    <a:pt x="1367" y="707"/>
                  </a:lnTo>
                  <a:close/>
                </a:path>
              </a:pathLst>
            </a:custGeom>
            <a:solidFill>
              <a:schemeClr val="accent3">
                <a:lumMod val="60000"/>
                <a:lumOff val="40000"/>
              </a:schemeClr>
            </a:solidFill>
            <a:ln cap="flat">
              <a:solidFill>
                <a:schemeClr val="accent3">
                  <a:lumMod val="60000"/>
                  <a:lumOff val="40000"/>
                </a:schemeClr>
              </a:solidFill>
              <a:prstDash val="solid"/>
            </a:ln>
          </p:spPr>
          <p:txBody>
            <a:bodyPr vert="horz" wrap="none" lIns="45000" tIns="22500" rIns="45000" bIns="22500" anchor="ctr" anchorCtr="1" compatLnSpc="0"/>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47A94"/>
                </a:solidFill>
                <a:effectLst/>
                <a:uLnTx/>
                <a:uFillTx/>
                <a:latin typeface="Arial" panose="020B0604020202020204" pitchFamily="34" charset="0"/>
                <a:ea typeface="Microsoft YaHei" pitchFamily="2"/>
                <a:cs typeface="Arial" panose="020B0604020202020204" pitchFamily="34" charset="0"/>
              </a:endParaRPr>
            </a:p>
          </p:txBody>
        </p:sp>
        <p:sp>
          <p:nvSpPr>
            <p:cNvPr id="7" name="Freeform: Shape 99">
              <a:extLst>
                <a:ext uri="{FF2B5EF4-FFF2-40B4-BE49-F238E27FC236}">
                  <a16:creationId xmlns:a16="http://schemas.microsoft.com/office/drawing/2014/main" id="{EDD81064-DE9D-A303-1074-5DE66B2C2D44}"/>
                </a:ext>
              </a:extLst>
            </p:cNvPr>
            <p:cNvSpPr/>
            <p:nvPr/>
          </p:nvSpPr>
          <p:spPr>
            <a:xfrm>
              <a:off x="2613392" y="1102736"/>
              <a:ext cx="2997406" cy="769441"/>
            </a:xfrm>
            <a:custGeom>
              <a:avLst/>
              <a:gdLst/>
              <a:ahLst/>
              <a:cxnLst>
                <a:cxn ang="3cd4">
                  <a:pos x="hc" y="t"/>
                </a:cxn>
                <a:cxn ang="cd2">
                  <a:pos x="l" y="vc"/>
                </a:cxn>
                <a:cxn ang="cd4">
                  <a:pos x="hc" y="b"/>
                </a:cxn>
                <a:cxn ang="0">
                  <a:pos x="r" y="vc"/>
                </a:cxn>
              </a:cxnLst>
              <a:rect l="l" t="t" r="r" b="b"/>
              <a:pathLst>
                <a:path w="5556" h="1946">
                  <a:moveTo>
                    <a:pt x="4994" y="0"/>
                  </a:moveTo>
                  <a:lnTo>
                    <a:pt x="4469" y="0"/>
                  </a:lnTo>
                  <a:lnTo>
                    <a:pt x="3870" y="0"/>
                  </a:lnTo>
                  <a:lnTo>
                    <a:pt x="0" y="0"/>
                  </a:lnTo>
                  <a:lnTo>
                    <a:pt x="0" y="1946"/>
                  </a:lnTo>
                  <a:lnTo>
                    <a:pt x="3870" y="1946"/>
                  </a:lnTo>
                  <a:lnTo>
                    <a:pt x="4469" y="1946"/>
                  </a:lnTo>
                  <a:lnTo>
                    <a:pt x="4994" y="1946"/>
                  </a:lnTo>
                  <a:lnTo>
                    <a:pt x="5556" y="973"/>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marL="0" marR="0" lvl="0" indent="0" algn="l" defTabSz="914217" rtl="0" eaLnBrk="1"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47A94"/>
                </a:solidFill>
                <a:effectLst/>
                <a:uLnTx/>
                <a:uFillTx/>
                <a:latin typeface="Arial" panose="020B0604020202020204" pitchFamily="34" charset="0"/>
                <a:ea typeface="Microsoft YaHei" pitchFamily="2"/>
                <a:cs typeface="Arial" panose="020B0604020202020204" pitchFamily="34" charset="0"/>
              </a:endParaRPr>
            </a:p>
          </p:txBody>
        </p:sp>
        <p:sp>
          <p:nvSpPr>
            <p:cNvPr id="8" name="Freeform: Shape 171">
              <a:extLst>
                <a:ext uri="{FF2B5EF4-FFF2-40B4-BE49-F238E27FC236}">
                  <a16:creationId xmlns:a16="http://schemas.microsoft.com/office/drawing/2014/main" id="{D020928F-3046-CB8B-4B56-BA743302F919}"/>
                </a:ext>
              </a:extLst>
            </p:cNvPr>
            <p:cNvSpPr/>
            <p:nvPr/>
          </p:nvSpPr>
          <p:spPr>
            <a:xfrm>
              <a:off x="1989738" y="1102735"/>
              <a:ext cx="1108017" cy="769441"/>
            </a:xfrm>
            <a:custGeom>
              <a:avLst/>
              <a:gdLst/>
              <a:ahLst/>
              <a:cxnLst>
                <a:cxn ang="3cd4">
                  <a:pos x="hc" y="t"/>
                </a:cxn>
                <a:cxn ang="cd2">
                  <a:pos x="l" y="vc"/>
                </a:cxn>
                <a:cxn ang="cd4">
                  <a:pos x="hc" y="b"/>
                </a:cxn>
                <a:cxn ang="0">
                  <a:pos x="r" y="vc"/>
                </a:cxn>
              </a:cxnLst>
              <a:rect l="l" t="t" r="r" b="b"/>
              <a:pathLst>
                <a:path w="2503" h="2167">
                  <a:moveTo>
                    <a:pt x="1877" y="0"/>
                  </a:moveTo>
                  <a:lnTo>
                    <a:pt x="626" y="0"/>
                  </a:lnTo>
                  <a:lnTo>
                    <a:pt x="0" y="1084"/>
                  </a:lnTo>
                  <a:lnTo>
                    <a:pt x="626" y="2167"/>
                  </a:lnTo>
                  <a:lnTo>
                    <a:pt x="1877" y="2167"/>
                  </a:lnTo>
                  <a:lnTo>
                    <a:pt x="2503" y="1084"/>
                  </a:lnTo>
                  <a:close/>
                </a:path>
              </a:pathLst>
            </a:custGeom>
            <a:solidFill>
              <a:schemeClr val="accent3">
                <a:lumMod val="60000"/>
                <a:lumOff val="40000"/>
              </a:schemeClr>
            </a:solidFill>
            <a:ln cap="flat">
              <a:solidFill>
                <a:schemeClr val="accent3">
                  <a:lumMod val="60000"/>
                  <a:lumOff val="40000"/>
                </a:schemeClr>
              </a:solidFill>
              <a:prstDash val="solid"/>
            </a:ln>
          </p:spPr>
          <p:txBody>
            <a:bodyPr vert="horz" wrap="none" lIns="45000" tIns="22500" rIns="45000" bIns="22500" anchor="ctr" anchorCtr="1" compatLnSpc="0"/>
            <a:lstStyle/>
            <a:p>
              <a:pPr marL="0" marR="0" lvl="0" indent="0" algn="ctr" defTabSz="914217" rtl="0" eaLnBrk="1"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icrosoft YaHei" pitchFamily="2"/>
                  <a:cs typeface="Arial" panose="020B0604020202020204" pitchFamily="34" charset="0"/>
                </a:rPr>
                <a:t>12</a:t>
              </a:r>
            </a:p>
            <a:p>
              <a:pPr marL="0" marR="0" lvl="0" indent="0" algn="ctr" defTabSz="914217" rtl="0" eaLnBrk="1" fontAlgn="auto" latinLnBrk="0" hangingPunct="0">
                <a:lnSpc>
                  <a:spcPct val="100000"/>
                </a:lnSpc>
                <a:spcBef>
                  <a:spcPts val="0"/>
                </a:spcBef>
                <a:spcAft>
                  <a:spcPts val="0"/>
                </a:spcAft>
                <a:buClrTx/>
                <a:buSzTx/>
                <a:buFontTx/>
                <a:buNone/>
                <a:tabLst/>
                <a:defRPr/>
              </a:pPr>
              <a:r>
                <a:rPr kumimoji="0" lang="es-CO" sz="9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icrosoft YaHei" pitchFamily="2"/>
                  <a:cs typeface="Arial" panose="020B0604020202020204" pitchFamily="34" charset="0"/>
                </a:rPr>
                <a:t>Espacios</a:t>
              </a:r>
            </a:p>
          </p:txBody>
        </p:sp>
        <p:sp>
          <p:nvSpPr>
            <p:cNvPr id="9" name="Freeform: Shape 246">
              <a:extLst>
                <a:ext uri="{FF2B5EF4-FFF2-40B4-BE49-F238E27FC236}">
                  <a16:creationId xmlns:a16="http://schemas.microsoft.com/office/drawing/2014/main" id="{BB6353C1-4A85-7E3A-7323-C162C745E964}"/>
                </a:ext>
              </a:extLst>
            </p:cNvPr>
            <p:cNvSpPr/>
            <p:nvPr/>
          </p:nvSpPr>
          <p:spPr>
            <a:xfrm>
              <a:off x="1966476" y="1934068"/>
              <a:ext cx="1130933" cy="769442"/>
            </a:xfrm>
            <a:custGeom>
              <a:avLst/>
              <a:gdLst/>
              <a:ahLst/>
              <a:cxnLst>
                <a:cxn ang="3cd4">
                  <a:pos x="hc" y="t"/>
                </a:cxn>
                <a:cxn ang="cd2">
                  <a:pos x="l" y="vc"/>
                </a:cxn>
                <a:cxn ang="cd4">
                  <a:pos x="hc" y="b"/>
                </a:cxn>
                <a:cxn ang="0">
                  <a:pos x="r" y="vc"/>
                </a:cxn>
              </a:cxnLst>
              <a:rect l="l" t="t" r="r" b="b"/>
              <a:pathLst>
                <a:path w="2503" h="2168">
                  <a:moveTo>
                    <a:pt x="626" y="0"/>
                  </a:moveTo>
                  <a:lnTo>
                    <a:pt x="1877" y="0"/>
                  </a:lnTo>
                  <a:lnTo>
                    <a:pt x="2503" y="1084"/>
                  </a:lnTo>
                  <a:lnTo>
                    <a:pt x="1877" y="2168"/>
                  </a:lnTo>
                  <a:lnTo>
                    <a:pt x="626" y="2168"/>
                  </a:lnTo>
                  <a:lnTo>
                    <a:pt x="0" y="1084"/>
                  </a:lnTo>
                  <a:close/>
                </a:path>
              </a:pathLst>
            </a:custGeom>
            <a:solidFill>
              <a:schemeClr val="accent5">
                <a:lumMod val="20000"/>
                <a:lumOff val="80000"/>
              </a:schemeClr>
            </a:solidFill>
            <a:ln cap="flat">
              <a:noFill/>
              <a:prstDash val="solid"/>
            </a:ln>
          </p:spPr>
          <p:txBody>
            <a:bodyPr vert="horz" wrap="none" lIns="45000" tIns="22500" rIns="45000" bIns="22500" anchor="ctr" anchorCtr="1" compatLnSpc="0"/>
            <a:lstStyle/>
            <a:p>
              <a:pPr marL="0" marR="0" lvl="0" indent="0" algn="ctr" defTabSz="914217"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icrosoft YaHei" pitchFamily="2"/>
                  <a:cs typeface="Arial" panose="020B0604020202020204" pitchFamily="34" charset="0"/>
                </a:rPr>
                <a:t>13.164</a:t>
              </a:r>
            </a:p>
            <a:p>
              <a:pPr marL="0" marR="0" lvl="0" indent="0" algn="ctr" defTabSz="914217" rtl="0" eaLnBrk="1" fontAlgn="auto" latinLnBrk="0" hangingPunct="0">
                <a:lnSpc>
                  <a:spcPct val="100000"/>
                </a:lnSpc>
                <a:spcBef>
                  <a:spcPts val="0"/>
                </a:spcBef>
                <a:spcAft>
                  <a:spcPts val="0"/>
                </a:spcAft>
                <a:buClrTx/>
                <a:buSzTx/>
                <a:buFontTx/>
                <a:buNone/>
                <a:tabLst/>
                <a:defRPr/>
              </a:pPr>
              <a:r>
                <a:rPr kumimoji="0" lang="es-CO" sz="9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icrosoft YaHei" pitchFamily="2"/>
                  <a:cs typeface="Arial" panose="020B0604020202020204" pitchFamily="34" charset="0"/>
                </a:rPr>
                <a:t>Participantes</a:t>
              </a:r>
            </a:p>
          </p:txBody>
        </p:sp>
        <p:sp>
          <p:nvSpPr>
            <p:cNvPr id="10" name="TextBox 491">
              <a:extLst>
                <a:ext uri="{FF2B5EF4-FFF2-40B4-BE49-F238E27FC236}">
                  <a16:creationId xmlns:a16="http://schemas.microsoft.com/office/drawing/2014/main" id="{B3F64C6A-0AF8-4656-765E-8EC913DFDDAF}"/>
                </a:ext>
              </a:extLst>
            </p:cNvPr>
            <p:cNvSpPr txBox="1"/>
            <p:nvPr/>
          </p:nvSpPr>
          <p:spPr>
            <a:xfrm>
              <a:off x="3028687" y="1181459"/>
              <a:ext cx="2509919" cy="646331"/>
            </a:xfrm>
            <a:prstGeom prst="rect">
              <a:avLst/>
            </a:prstGeom>
            <a:noFill/>
          </p:spPr>
          <p:txBody>
            <a:bodyPr wrap="square" lIns="91440" tIns="45720" rIns="91440" bIns="45720" rtlCol="0" anchor="b">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900" b="0" i="1" u="none" strike="noStrike" kern="1200" cap="none" spc="0" normalizeH="0" baseline="0" noProof="0" dirty="0">
                  <a:ln>
                    <a:noFill/>
                  </a:ln>
                  <a:solidFill>
                    <a:srgbClr val="E7E6E6">
                      <a:lumMod val="25000"/>
                    </a:srgbClr>
                  </a:solidFill>
                  <a:effectLst/>
                  <a:uLnTx/>
                  <a:uFillTx/>
                  <a:latin typeface="Arial"/>
                  <a:ea typeface="+mn-ea"/>
                  <a:cs typeface="Arial"/>
                </a:rPr>
                <a:t>Taller Sinergia HSE+SP y Sostenibilidad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900" b="0" i="1" u="none" strike="noStrike" kern="1200" cap="none" spc="0" normalizeH="0" baseline="0" noProof="0" dirty="0">
                  <a:ln>
                    <a:noFill/>
                  </a:ln>
                  <a:solidFill>
                    <a:srgbClr val="E7E6E6">
                      <a:lumMod val="25000"/>
                    </a:srgbClr>
                  </a:solidFill>
                  <a:effectLst/>
                  <a:uLnTx/>
                  <a:uFillTx/>
                  <a:latin typeface="Arial"/>
                  <a:ea typeface="+mn-ea"/>
                  <a:cs typeface="Arial"/>
                </a:rPr>
                <a:t>Encuentro líderes HSE+SP GEE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900" b="0" i="1" u="none" strike="noStrike" kern="1200" cap="none" spc="0" normalizeH="0" baseline="0" noProof="0" dirty="0">
                  <a:ln>
                    <a:noFill/>
                  </a:ln>
                  <a:solidFill>
                    <a:srgbClr val="E7E6E6">
                      <a:lumMod val="25000"/>
                    </a:srgbClr>
                  </a:solidFill>
                  <a:effectLst/>
                  <a:uLnTx/>
                  <a:uFillTx/>
                  <a:latin typeface="Arial"/>
                  <a:ea typeface="+mn-ea"/>
                  <a:cs typeface="Arial"/>
                </a:rPr>
                <a:t>Mesas técnicas de gestión integral de riesgos operacionales</a:t>
              </a:r>
              <a:endParaRPr kumimoji="0" lang="es-CO" sz="900" b="0" i="1" u="none" strike="noStrike" kern="1200" cap="none" spc="0" normalizeH="0" baseline="0" noProof="0" dirty="0">
                <a:ln>
                  <a:noFill/>
                </a:ln>
                <a:solidFill>
                  <a:srgbClr val="E7E6E6">
                    <a:lumMod val="25000"/>
                  </a:srgbClr>
                </a:solidFill>
                <a:effectLst/>
                <a:uLnTx/>
                <a:uFillTx/>
                <a:latin typeface="Arial"/>
                <a:ea typeface="+mn-ea"/>
                <a:cs typeface="Arial"/>
              </a:endParaRPr>
            </a:p>
          </p:txBody>
        </p:sp>
      </p:grpSp>
      <p:sp>
        <p:nvSpPr>
          <p:cNvPr id="11" name="CuadroTexto 2">
            <a:extLst>
              <a:ext uri="{FF2B5EF4-FFF2-40B4-BE49-F238E27FC236}">
                <a16:creationId xmlns:a16="http://schemas.microsoft.com/office/drawing/2014/main" id="{56AF7BA5-DA8B-8A50-DD10-BA3D847FC6CD}"/>
              </a:ext>
            </a:extLst>
          </p:cNvPr>
          <p:cNvSpPr txBox="1"/>
          <p:nvPr/>
        </p:nvSpPr>
        <p:spPr>
          <a:xfrm>
            <a:off x="397144" y="713237"/>
            <a:ext cx="11474014" cy="263279"/>
          </a:xfrm>
          <a:prstGeom prst="round2SameRect">
            <a:avLst>
              <a:gd name="adj1" fmla="val 50000"/>
              <a:gd name="adj2" fmla="val 0"/>
            </a:avLst>
          </a:prstGeom>
          <a:solidFill>
            <a:srgbClr val="0E2841"/>
          </a:solidFill>
          <a:ln w="19050" cap="flat" cmpd="sng" algn="ctr">
            <a:noFill/>
            <a:prstDash val="solid"/>
            <a:miter lim="800000"/>
          </a:ln>
          <a:effectLst/>
        </p:spPr>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ESPACIOS RELACIONAMIENTO</a:t>
            </a:r>
          </a:p>
        </p:txBody>
      </p:sp>
      <p:sp>
        <p:nvSpPr>
          <p:cNvPr id="12" name="CuadroTexto 2">
            <a:extLst>
              <a:ext uri="{FF2B5EF4-FFF2-40B4-BE49-F238E27FC236}">
                <a16:creationId xmlns:a16="http://schemas.microsoft.com/office/drawing/2014/main" id="{FDDF98DE-F960-FAEA-EC0E-C739A9AEE810}"/>
              </a:ext>
            </a:extLst>
          </p:cNvPr>
          <p:cNvSpPr txBox="1"/>
          <p:nvPr/>
        </p:nvSpPr>
        <p:spPr>
          <a:xfrm>
            <a:off x="397144" y="2707140"/>
            <a:ext cx="11474014" cy="326093"/>
          </a:xfrm>
          <a:prstGeom prst="round2SameRect">
            <a:avLst>
              <a:gd name="adj1" fmla="val 50000"/>
              <a:gd name="adj2" fmla="val 0"/>
            </a:avLst>
          </a:prstGeom>
          <a:solidFill>
            <a:srgbClr val="0E2841"/>
          </a:solidFill>
          <a:ln w="19050" cap="flat" cmpd="sng" algn="ctr">
            <a:noFill/>
            <a:prstDash val="solid"/>
            <a:miter lim="800000"/>
          </a:ln>
          <a:effectLst/>
        </p:spPr>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ESPACIOS RELEVANTES</a:t>
            </a:r>
          </a:p>
        </p:txBody>
      </p:sp>
      <p:grpSp>
        <p:nvGrpSpPr>
          <p:cNvPr id="21" name="Grupo 20">
            <a:extLst>
              <a:ext uri="{FF2B5EF4-FFF2-40B4-BE49-F238E27FC236}">
                <a16:creationId xmlns:a16="http://schemas.microsoft.com/office/drawing/2014/main" id="{DBC517BB-D323-B3A6-C92B-16804D17075A}"/>
              </a:ext>
            </a:extLst>
          </p:cNvPr>
          <p:cNvGrpSpPr/>
          <p:nvPr/>
        </p:nvGrpSpPr>
        <p:grpSpPr>
          <a:xfrm>
            <a:off x="6134150" y="1214422"/>
            <a:ext cx="4951649" cy="1134288"/>
            <a:chOff x="5977882" y="1743475"/>
            <a:chExt cx="4951649" cy="1134288"/>
          </a:xfrm>
        </p:grpSpPr>
        <p:pic>
          <p:nvPicPr>
            <p:cNvPr id="14" name="Picture 2" descr="Requisitos del proceso de convocatoria OCENSA">
              <a:extLst>
                <a:ext uri="{FF2B5EF4-FFF2-40B4-BE49-F238E27FC236}">
                  <a16:creationId xmlns:a16="http://schemas.microsoft.com/office/drawing/2014/main" id="{13449653-1352-F2D5-3B9D-72416D2D4D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5544" y="2035149"/>
              <a:ext cx="1319327" cy="365447"/>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75AE431A-AFF0-00DD-FDE4-747080730B1A}"/>
                </a:ext>
              </a:extLst>
            </p:cNvPr>
            <p:cNvPicPr>
              <a:picLocks noChangeAspect="1"/>
            </p:cNvPicPr>
            <p:nvPr/>
          </p:nvPicPr>
          <p:blipFill rotWithShape="1">
            <a:blip r:embed="rId4"/>
            <a:srcRect l="10114" t="22231" r="11141" b="18252"/>
            <a:stretch/>
          </p:blipFill>
          <p:spPr>
            <a:xfrm>
              <a:off x="5977882" y="1743475"/>
              <a:ext cx="1026921" cy="776161"/>
            </a:xfrm>
            <a:prstGeom prst="rect">
              <a:avLst/>
            </a:prstGeom>
          </p:spPr>
        </p:pic>
        <p:pic>
          <p:nvPicPr>
            <p:cNvPr id="16" name="Picture 2" descr="Oleoducto de Colombia | LinkedIn">
              <a:extLst>
                <a:ext uri="{FF2B5EF4-FFF2-40B4-BE49-F238E27FC236}">
                  <a16:creationId xmlns:a16="http://schemas.microsoft.com/office/drawing/2014/main" id="{830D0FB4-E881-1F9F-451D-7E44CBF8D0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18" t="25936" r="11832" b="25410"/>
            <a:stretch/>
          </p:blipFill>
          <p:spPr bwMode="auto">
            <a:xfrm>
              <a:off x="9845422" y="1849748"/>
              <a:ext cx="1084109" cy="581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Trabajando en Oleoducto de los Llanos Orientales S.A. -ODL- | Great Place  To Work® Colombia">
              <a:extLst>
                <a:ext uri="{FF2B5EF4-FFF2-40B4-BE49-F238E27FC236}">
                  <a16:creationId xmlns:a16="http://schemas.microsoft.com/office/drawing/2014/main" id="{54EA0347-B2EC-72DD-F7A5-7FFD7D1C4D1A}"/>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5848" y="1967680"/>
              <a:ext cx="901080" cy="4284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ogo-ecopetrol-256x256 - Codinter América">
              <a:extLst>
                <a:ext uri="{FF2B5EF4-FFF2-40B4-BE49-F238E27FC236}">
                  <a16:creationId xmlns:a16="http://schemas.microsoft.com/office/drawing/2014/main" id="{5CDD1E8A-9AAE-3115-56E6-A51F656336B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9586" b="30686"/>
            <a:stretch/>
          </p:blipFill>
          <p:spPr bwMode="auto">
            <a:xfrm>
              <a:off x="8084741" y="2428469"/>
              <a:ext cx="1130933" cy="449294"/>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Imagen 21" descr="Grupo de personas posando para una foto&#10;&#10;Descripción generada automáticamente">
            <a:extLst>
              <a:ext uri="{FF2B5EF4-FFF2-40B4-BE49-F238E27FC236}">
                <a16:creationId xmlns:a16="http://schemas.microsoft.com/office/drawing/2014/main" id="{53EDE58F-469A-223C-D082-4643192C46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279" y="3362786"/>
            <a:ext cx="3148918" cy="1548795"/>
          </a:xfrm>
          <a:prstGeom prst="rect">
            <a:avLst/>
          </a:prstGeom>
        </p:spPr>
      </p:pic>
      <p:sp>
        <p:nvSpPr>
          <p:cNvPr id="23" name="CuadroTexto 2">
            <a:extLst>
              <a:ext uri="{FF2B5EF4-FFF2-40B4-BE49-F238E27FC236}">
                <a16:creationId xmlns:a16="http://schemas.microsoft.com/office/drawing/2014/main" id="{531E36A2-FC16-1AE3-F527-EDA4DD9800FA}"/>
              </a:ext>
            </a:extLst>
          </p:cNvPr>
          <p:cNvSpPr txBox="1"/>
          <p:nvPr/>
        </p:nvSpPr>
        <p:spPr>
          <a:xfrm>
            <a:off x="397144" y="3073065"/>
            <a:ext cx="5848564" cy="217510"/>
          </a:xfrm>
          <a:prstGeom prst="round2SameRect">
            <a:avLst>
              <a:gd name="adj1" fmla="val 50000"/>
              <a:gd name="adj2" fmla="val 0"/>
            </a:avLst>
          </a:prstGeom>
          <a:solidFill>
            <a:srgbClr val="00B0F0"/>
          </a:solidFill>
          <a:ln w="19050" cap="flat" cmpd="sng" algn="ctr">
            <a:noFill/>
            <a:prstDash val="solid"/>
            <a:miter lim="800000"/>
          </a:ln>
          <a:effectLst/>
        </p:spPr>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Sinergia HSE+SP y Sostenibilidad Segmento</a:t>
            </a:r>
          </a:p>
        </p:txBody>
      </p:sp>
      <p:grpSp>
        <p:nvGrpSpPr>
          <p:cNvPr id="46" name="Grupo 45">
            <a:extLst>
              <a:ext uri="{FF2B5EF4-FFF2-40B4-BE49-F238E27FC236}">
                <a16:creationId xmlns:a16="http://schemas.microsoft.com/office/drawing/2014/main" id="{803F7B3A-EE67-22F1-971C-2AE054FB71D8}"/>
              </a:ext>
            </a:extLst>
          </p:cNvPr>
          <p:cNvGrpSpPr/>
          <p:nvPr/>
        </p:nvGrpSpPr>
        <p:grpSpPr>
          <a:xfrm>
            <a:off x="4906540" y="3453072"/>
            <a:ext cx="1307083" cy="530977"/>
            <a:chOff x="3815305" y="3458605"/>
            <a:chExt cx="1307083" cy="530977"/>
          </a:xfrm>
        </p:grpSpPr>
        <p:pic>
          <p:nvPicPr>
            <p:cNvPr id="29" name="Gráfico 28" descr="Calendario mensual con relleno sólido">
              <a:extLst>
                <a:ext uri="{FF2B5EF4-FFF2-40B4-BE49-F238E27FC236}">
                  <a16:creationId xmlns:a16="http://schemas.microsoft.com/office/drawing/2014/main" id="{574EAF4C-31E7-BD48-6CFE-F9C8FC34E62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815305" y="3565194"/>
              <a:ext cx="424388" cy="424388"/>
            </a:xfrm>
            <a:prstGeom prst="rect">
              <a:avLst/>
            </a:prstGeom>
          </p:spPr>
        </p:pic>
        <p:sp>
          <p:nvSpPr>
            <p:cNvPr id="30" name="CuadroTexto 7">
              <a:extLst>
                <a:ext uri="{FF2B5EF4-FFF2-40B4-BE49-F238E27FC236}">
                  <a16:creationId xmlns:a16="http://schemas.microsoft.com/office/drawing/2014/main" id="{D0F5C136-BF0B-A55D-5E7B-4818ABC6610B}"/>
                </a:ext>
              </a:extLst>
            </p:cNvPr>
            <p:cNvSpPr txBox="1"/>
            <p:nvPr/>
          </p:nvSpPr>
          <p:spPr>
            <a:xfrm>
              <a:off x="3934388" y="3458605"/>
              <a:ext cx="1188000" cy="308183"/>
            </a:xfrm>
            <a:prstGeom prst="rect">
              <a:avLst/>
            </a:prstGeom>
            <a:noFill/>
          </p:spPr>
          <p:txBody>
            <a:bodyPr wrap="square" tIns="108000" anchor="ctr" anchorCtr="0">
              <a:noAutofit/>
            </a:bodyPr>
            <a:lstStyle>
              <a:defPPr>
                <a:defRPr lang="es-CO"/>
              </a:defPPr>
              <a:lvl1pPr marR="0" lvl="0" indent="0" algn="just" fontAlgn="auto">
                <a:lnSpc>
                  <a:spcPct val="100000"/>
                </a:lnSpc>
                <a:spcBef>
                  <a:spcPts val="0"/>
                </a:spcBef>
                <a:spcAft>
                  <a:spcPts val="0"/>
                </a:spcAft>
                <a:buClrTx/>
                <a:buSzTx/>
                <a:buFontTx/>
                <a:buNone/>
                <a:tabLst/>
                <a:defRPr kumimoji="0" sz="1400" b="1" i="0" u="none" strike="noStrike" cap="none" spc="0" normalizeH="0" baseline="0">
                  <a:ln>
                    <a:noFill/>
                  </a:ln>
                  <a:solidFill>
                    <a:schemeClr val="bg2">
                      <a:lumMod val="50000"/>
                    </a:schemeClr>
                  </a:solidFill>
                  <a:effectLst/>
                  <a:uLnTx/>
                  <a:uFillTx/>
                  <a:latin typeface="Arial" panose="020B0604020202020204" pitchFamily="34" charset="0"/>
                  <a:ea typeface="Calibri"/>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
                  <a:srgbClr val="C7DE27"/>
                </a:buClr>
                <a:buSzPct val="110000"/>
                <a:buFontTx/>
                <a:buNone/>
                <a:tabLst/>
                <a:defRPr/>
              </a:pPr>
              <a:r>
                <a:rPr kumimoji="0" lang="es-ES" sz="1050" b="0"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Fecha</a:t>
              </a:r>
            </a:p>
          </p:txBody>
        </p:sp>
        <p:sp>
          <p:nvSpPr>
            <p:cNvPr id="32" name="CuadroTexto 31">
              <a:extLst>
                <a:ext uri="{FF2B5EF4-FFF2-40B4-BE49-F238E27FC236}">
                  <a16:creationId xmlns:a16="http://schemas.microsoft.com/office/drawing/2014/main" id="{DBFA904D-0FC4-66D5-BD3D-F29F470602D5}"/>
                </a:ext>
              </a:extLst>
            </p:cNvPr>
            <p:cNvSpPr txBox="1"/>
            <p:nvPr/>
          </p:nvSpPr>
          <p:spPr>
            <a:xfrm>
              <a:off x="4036714" y="3712717"/>
              <a:ext cx="107547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050" b="1" dirty="0">
                  <a:solidFill>
                    <a:schemeClr val="tx2"/>
                  </a:solidFill>
                  <a:latin typeface="Arial" panose="020B0604020202020204" pitchFamily="34" charset="0"/>
                  <a:ea typeface="Calibri"/>
                  <a:cs typeface="Arial" panose="020B0604020202020204" pitchFamily="34" charset="0"/>
                </a:rPr>
                <a:t>Agosto 09</a:t>
              </a:r>
              <a:endParaRPr kumimoji="0" lang="es-ES" sz="1050" b="1" i="0" u="none" strike="noStrike" kern="1200" cap="none" spc="0" normalizeH="0" baseline="0" noProof="0" dirty="0">
                <a:ln>
                  <a:noFill/>
                </a:ln>
                <a:solidFill>
                  <a:schemeClr val="tx2"/>
                </a:solidFill>
                <a:effectLst/>
                <a:uLnTx/>
                <a:uFillTx/>
                <a:latin typeface="Arial" panose="020B0604020202020204" pitchFamily="34" charset="0"/>
                <a:ea typeface="Calibri"/>
                <a:cs typeface="Arial" panose="020B0604020202020204" pitchFamily="34" charset="0"/>
              </a:endParaRPr>
            </a:p>
          </p:txBody>
        </p:sp>
      </p:grpSp>
      <p:sp>
        <p:nvSpPr>
          <p:cNvPr id="45" name="Rectángulo 44">
            <a:extLst>
              <a:ext uri="{FF2B5EF4-FFF2-40B4-BE49-F238E27FC236}">
                <a16:creationId xmlns:a16="http://schemas.microsoft.com/office/drawing/2014/main" id="{3CA9B867-86BC-6825-D6A6-61863109998C}"/>
              </a:ext>
            </a:extLst>
          </p:cNvPr>
          <p:cNvSpPr/>
          <p:nvPr/>
        </p:nvSpPr>
        <p:spPr>
          <a:xfrm>
            <a:off x="3641228" y="3437030"/>
            <a:ext cx="1133600" cy="62562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tx1"/>
                </a:solidFill>
                <a:latin typeface="Arial" panose="020B0604020202020204" pitchFamily="34" charset="0"/>
                <a:cs typeface="Arial" panose="020B0604020202020204" pitchFamily="34" charset="0"/>
              </a:rPr>
              <a:t>32</a:t>
            </a:r>
          </a:p>
          <a:p>
            <a:pPr algn="ctr"/>
            <a:r>
              <a:rPr lang="es-CO" sz="1100" i="1" dirty="0">
                <a:solidFill>
                  <a:schemeClr val="tx1"/>
                </a:solidFill>
                <a:latin typeface="Arial" panose="020B0604020202020204" pitchFamily="34" charset="0"/>
                <a:cs typeface="Arial" panose="020B0604020202020204" pitchFamily="34" charset="0"/>
              </a:rPr>
              <a:t>Participantes</a:t>
            </a:r>
          </a:p>
        </p:txBody>
      </p:sp>
      <p:grpSp>
        <p:nvGrpSpPr>
          <p:cNvPr id="86" name="Grupo 85">
            <a:extLst>
              <a:ext uri="{FF2B5EF4-FFF2-40B4-BE49-F238E27FC236}">
                <a16:creationId xmlns:a16="http://schemas.microsoft.com/office/drawing/2014/main" id="{1F11FC25-9633-9717-8F18-9A564E98E9C0}"/>
              </a:ext>
            </a:extLst>
          </p:cNvPr>
          <p:cNvGrpSpPr/>
          <p:nvPr/>
        </p:nvGrpSpPr>
        <p:grpSpPr>
          <a:xfrm>
            <a:off x="3649132" y="4294784"/>
            <a:ext cx="1289492" cy="500133"/>
            <a:chOff x="3830436" y="4211993"/>
            <a:chExt cx="1289492" cy="500133"/>
          </a:xfrm>
        </p:grpSpPr>
        <p:sp>
          <p:nvSpPr>
            <p:cNvPr id="80" name="Forma libre: forma 79">
              <a:extLst>
                <a:ext uri="{FF2B5EF4-FFF2-40B4-BE49-F238E27FC236}">
                  <a16:creationId xmlns:a16="http://schemas.microsoft.com/office/drawing/2014/main" id="{B0B54BC4-2152-EF18-5251-A14FAF5E9561}"/>
                </a:ext>
              </a:extLst>
            </p:cNvPr>
            <p:cNvSpPr/>
            <p:nvPr/>
          </p:nvSpPr>
          <p:spPr>
            <a:xfrm>
              <a:off x="3830436" y="4365776"/>
              <a:ext cx="318825" cy="318825"/>
            </a:xfrm>
            <a:custGeom>
              <a:avLst/>
              <a:gdLst>
                <a:gd name="connsiteX0" fmla="*/ 159413 w 318825"/>
                <a:gd name="connsiteY0" fmla="*/ 293655 h 318825"/>
                <a:gd name="connsiteX1" fmla="*/ 25170 w 318825"/>
                <a:gd name="connsiteY1" fmla="*/ 159413 h 318825"/>
                <a:gd name="connsiteX2" fmla="*/ 159413 w 318825"/>
                <a:gd name="connsiteY2" fmla="*/ 25170 h 318825"/>
                <a:gd name="connsiteX3" fmla="*/ 293655 w 318825"/>
                <a:gd name="connsiteY3" fmla="*/ 159413 h 318825"/>
                <a:gd name="connsiteX4" fmla="*/ 159413 w 318825"/>
                <a:gd name="connsiteY4" fmla="*/ 293655 h 318825"/>
                <a:gd name="connsiteX5" fmla="*/ 159413 w 318825"/>
                <a:gd name="connsiteY5" fmla="*/ 0 h 318825"/>
                <a:gd name="connsiteX6" fmla="*/ 0 w 318825"/>
                <a:gd name="connsiteY6" fmla="*/ 159413 h 318825"/>
                <a:gd name="connsiteX7" fmla="*/ 159413 w 318825"/>
                <a:gd name="connsiteY7" fmla="*/ 318826 h 318825"/>
                <a:gd name="connsiteX8" fmla="*/ 318826 w 318825"/>
                <a:gd name="connsiteY8" fmla="*/ 159413 h 318825"/>
                <a:gd name="connsiteX9" fmla="*/ 159413 w 318825"/>
                <a:gd name="connsiteY9" fmla="*/ 0 h 31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825" h="318825">
                  <a:moveTo>
                    <a:pt x="159413" y="293655"/>
                  </a:moveTo>
                  <a:cubicBezTo>
                    <a:pt x="85579" y="293655"/>
                    <a:pt x="25170" y="233246"/>
                    <a:pt x="25170" y="159413"/>
                  </a:cubicBezTo>
                  <a:cubicBezTo>
                    <a:pt x="25170" y="85579"/>
                    <a:pt x="85579" y="25170"/>
                    <a:pt x="159413" y="25170"/>
                  </a:cubicBezTo>
                  <a:cubicBezTo>
                    <a:pt x="233246" y="25170"/>
                    <a:pt x="293655" y="85579"/>
                    <a:pt x="293655" y="159413"/>
                  </a:cubicBezTo>
                  <a:cubicBezTo>
                    <a:pt x="293655" y="233246"/>
                    <a:pt x="233246" y="293655"/>
                    <a:pt x="159413" y="293655"/>
                  </a:cubicBezTo>
                  <a:close/>
                  <a:moveTo>
                    <a:pt x="159413" y="0"/>
                  </a:moveTo>
                  <a:cubicBezTo>
                    <a:pt x="71316" y="0"/>
                    <a:pt x="0" y="71316"/>
                    <a:pt x="0" y="159413"/>
                  </a:cubicBezTo>
                  <a:cubicBezTo>
                    <a:pt x="0" y="247509"/>
                    <a:pt x="71316" y="318826"/>
                    <a:pt x="159413" y="318826"/>
                  </a:cubicBezTo>
                  <a:cubicBezTo>
                    <a:pt x="247509" y="318826"/>
                    <a:pt x="318826" y="247509"/>
                    <a:pt x="318826" y="159413"/>
                  </a:cubicBezTo>
                  <a:cubicBezTo>
                    <a:pt x="318826" y="71316"/>
                    <a:pt x="247509" y="0"/>
                    <a:pt x="159413" y="0"/>
                  </a:cubicBezTo>
                  <a:close/>
                </a:path>
              </a:pathLst>
            </a:custGeom>
            <a:solidFill>
              <a:srgbClr val="D4D93F">
                <a:alpha val="50000"/>
              </a:srgbClr>
            </a:solidFill>
            <a:ln w="4167" cap="flat">
              <a:noFill/>
              <a:prstDash val="solid"/>
              <a:miter/>
            </a:ln>
          </p:spPr>
          <p:txBody>
            <a:bodyPr rtlCol="0" anchor="ctr"/>
            <a:lstStyle/>
            <a:p>
              <a:endParaRPr lang="es-ES"/>
            </a:p>
          </p:txBody>
        </p:sp>
        <p:sp>
          <p:nvSpPr>
            <p:cNvPr id="81" name="Forma libre: forma 80">
              <a:extLst>
                <a:ext uri="{FF2B5EF4-FFF2-40B4-BE49-F238E27FC236}">
                  <a16:creationId xmlns:a16="http://schemas.microsoft.com/office/drawing/2014/main" id="{B68505E3-B676-2218-C90A-BA2CCD419ACC}"/>
                </a:ext>
              </a:extLst>
            </p:cNvPr>
            <p:cNvSpPr/>
            <p:nvPr/>
          </p:nvSpPr>
          <p:spPr>
            <a:xfrm>
              <a:off x="3981459" y="4441288"/>
              <a:ext cx="73413" cy="148925"/>
            </a:xfrm>
            <a:custGeom>
              <a:avLst/>
              <a:gdLst>
                <a:gd name="connsiteX0" fmla="*/ 16780 w 73413"/>
                <a:gd name="connsiteY0" fmla="*/ 0 h 148925"/>
                <a:gd name="connsiteX1" fmla="*/ 0 w 73413"/>
                <a:gd name="connsiteY1" fmla="*/ 0 h 148925"/>
                <a:gd name="connsiteX2" fmla="*/ 0 w 73413"/>
                <a:gd name="connsiteY2" fmla="*/ 83901 h 148925"/>
                <a:gd name="connsiteX3" fmla="*/ 2517 w 73413"/>
                <a:gd name="connsiteY3" fmla="*/ 89775 h 148925"/>
                <a:gd name="connsiteX4" fmla="*/ 61668 w 73413"/>
                <a:gd name="connsiteY4" fmla="*/ 148925 h 148925"/>
                <a:gd name="connsiteX5" fmla="*/ 73414 w 73413"/>
                <a:gd name="connsiteY5" fmla="*/ 137179 h 148925"/>
                <a:gd name="connsiteX6" fmla="*/ 16780 w 73413"/>
                <a:gd name="connsiteY6" fmla="*/ 80545 h 148925"/>
                <a:gd name="connsiteX7" fmla="*/ 16780 w 73413"/>
                <a:gd name="connsiteY7" fmla="*/ 0 h 14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13" h="148925">
                  <a:moveTo>
                    <a:pt x="16780" y="0"/>
                  </a:moveTo>
                  <a:lnTo>
                    <a:pt x="0" y="0"/>
                  </a:lnTo>
                  <a:lnTo>
                    <a:pt x="0" y="83901"/>
                  </a:lnTo>
                  <a:cubicBezTo>
                    <a:pt x="0" y="86418"/>
                    <a:pt x="839" y="88516"/>
                    <a:pt x="2517" y="89775"/>
                  </a:cubicBezTo>
                  <a:lnTo>
                    <a:pt x="61668" y="148925"/>
                  </a:lnTo>
                  <a:lnTo>
                    <a:pt x="73414" y="137179"/>
                  </a:lnTo>
                  <a:lnTo>
                    <a:pt x="16780" y="80545"/>
                  </a:lnTo>
                  <a:lnTo>
                    <a:pt x="16780" y="0"/>
                  </a:lnTo>
                  <a:close/>
                </a:path>
              </a:pathLst>
            </a:custGeom>
            <a:solidFill>
              <a:srgbClr val="D4D93F">
                <a:alpha val="50000"/>
              </a:srgbClr>
            </a:solidFill>
            <a:ln w="4167" cap="flat">
              <a:noFill/>
              <a:prstDash val="solid"/>
              <a:miter/>
            </a:ln>
          </p:spPr>
          <p:txBody>
            <a:bodyPr rtlCol="0" anchor="ctr"/>
            <a:lstStyle/>
            <a:p>
              <a:endParaRPr lang="es-ES"/>
            </a:p>
          </p:txBody>
        </p:sp>
        <p:sp>
          <p:nvSpPr>
            <p:cNvPr id="82" name="Forma libre: forma 81">
              <a:extLst>
                <a:ext uri="{FF2B5EF4-FFF2-40B4-BE49-F238E27FC236}">
                  <a16:creationId xmlns:a16="http://schemas.microsoft.com/office/drawing/2014/main" id="{D301463D-7E2F-7620-7596-C1ACB171EF8A}"/>
                </a:ext>
              </a:extLst>
            </p:cNvPr>
            <p:cNvSpPr/>
            <p:nvPr/>
          </p:nvSpPr>
          <p:spPr>
            <a:xfrm>
              <a:off x="3981459" y="4407727"/>
              <a:ext cx="16780" cy="16780"/>
            </a:xfrm>
            <a:custGeom>
              <a:avLst/>
              <a:gdLst>
                <a:gd name="connsiteX0" fmla="*/ 16780 w 16780"/>
                <a:gd name="connsiteY0" fmla="*/ 8390 h 16780"/>
                <a:gd name="connsiteX1" fmla="*/ 8390 w 16780"/>
                <a:gd name="connsiteY1" fmla="*/ 16780 h 16780"/>
                <a:gd name="connsiteX2" fmla="*/ 0 w 16780"/>
                <a:gd name="connsiteY2" fmla="*/ 8390 h 16780"/>
                <a:gd name="connsiteX3" fmla="*/ 8390 w 16780"/>
                <a:gd name="connsiteY3" fmla="*/ 0 h 16780"/>
                <a:gd name="connsiteX4" fmla="*/ 16780 w 16780"/>
                <a:gd name="connsiteY4" fmla="*/ 8390 h 1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0" h="16780">
                  <a:moveTo>
                    <a:pt x="16780" y="8390"/>
                  </a:moveTo>
                  <a:cubicBezTo>
                    <a:pt x="16780" y="13024"/>
                    <a:pt x="13024" y="16780"/>
                    <a:pt x="8390" y="16780"/>
                  </a:cubicBezTo>
                  <a:cubicBezTo>
                    <a:pt x="3756" y="16780"/>
                    <a:pt x="0" y="13024"/>
                    <a:pt x="0" y="8390"/>
                  </a:cubicBezTo>
                  <a:cubicBezTo>
                    <a:pt x="0" y="3756"/>
                    <a:pt x="3756" y="0"/>
                    <a:pt x="8390" y="0"/>
                  </a:cubicBezTo>
                  <a:cubicBezTo>
                    <a:pt x="13024" y="0"/>
                    <a:pt x="16780" y="3756"/>
                    <a:pt x="16780" y="8390"/>
                  </a:cubicBezTo>
                  <a:close/>
                </a:path>
              </a:pathLst>
            </a:custGeom>
            <a:solidFill>
              <a:srgbClr val="D4D93F">
                <a:alpha val="50000"/>
              </a:srgbClr>
            </a:solidFill>
            <a:ln w="4167" cap="flat">
              <a:noFill/>
              <a:prstDash val="solid"/>
              <a:miter/>
            </a:ln>
          </p:spPr>
          <p:txBody>
            <a:bodyPr rtlCol="0" anchor="ctr"/>
            <a:lstStyle/>
            <a:p>
              <a:endParaRPr lang="es-ES"/>
            </a:p>
          </p:txBody>
        </p:sp>
        <p:sp>
          <p:nvSpPr>
            <p:cNvPr id="83" name="Forma libre: forma 82">
              <a:extLst>
                <a:ext uri="{FF2B5EF4-FFF2-40B4-BE49-F238E27FC236}">
                  <a16:creationId xmlns:a16="http://schemas.microsoft.com/office/drawing/2014/main" id="{0C20462E-FD16-3B3A-436E-372193CDD1C0}"/>
                </a:ext>
              </a:extLst>
            </p:cNvPr>
            <p:cNvSpPr/>
            <p:nvPr/>
          </p:nvSpPr>
          <p:spPr>
            <a:xfrm>
              <a:off x="3981459" y="4625871"/>
              <a:ext cx="16780" cy="16780"/>
            </a:xfrm>
            <a:custGeom>
              <a:avLst/>
              <a:gdLst>
                <a:gd name="connsiteX0" fmla="*/ 16780 w 16780"/>
                <a:gd name="connsiteY0" fmla="*/ 8390 h 16780"/>
                <a:gd name="connsiteX1" fmla="*/ 8390 w 16780"/>
                <a:gd name="connsiteY1" fmla="*/ 16780 h 16780"/>
                <a:gd name="connsiteX2" fmla="*/ 0 w 16780"/>
                <a:gd name="connsiteY2" fmla="*/ 8390 h 16780"/>
                <a:gd name="connsiteX3" fmla="*/ 8390 w 16780"/>
                <a:gd name="connsiteY3" fmla="*/ 0 h 16780"/>
                <a:gd name="connsiteX4" fmla="*/ 16780 w 16780"/>
                <a:gd name="connsiteY4" fmla="*/ 8390 h 1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0" h="16780">
                  <a:moveTo>
                    <a:pt x="16780" y="8390"/>
                  </a:moveTo>
                  <a:cubicBezTo>
                    <a:pt x="16780" y="13024"/>
                    <a:pt x="13024" y="16780"/>
                    <a:pt x="8390" y="16780"/>
                  </a:cubicBezTo>
                  <a:cubicBezTo>
                    <a:pt x="3756" y="16780"/>
                    <a:pt x="0" y="13024"/>
                    <a:pt x="0" y="8390"/>
                  </a:cubicBezTo>
                  <a:cubicBezTo>
                    <a:pt x="0" y="3756"/>
                    <a:pt x="3756" y="0"/>
                    <a:pt x="8390" y="0"/>
                  </a:cubicBezTo>
                  <a:cubicBezTo>
                    <a:pt x="13024" y="0"/>
                    <a:pt x="16780" y="3756"/>
                    <a:pt x="16780" y="8390"/>
                  </a:cubicBezTo>
                  <a:close/>
                </a:path>
              </a:pathLst>
            </a:custGeom>
            <a:solidFill>
              <a:srgbClr val="D4D93F">
                <a:alpha val="50000"/>
              </a:srgbClr>
            </a:solidFill>
            <a:ln w="4167" cap="flat">
              <a:noFill/>
              <a:prstDash val="solid"/>
              <a:miter/>
            </a:ln>
          </p:spPr>
          <p:txBody>
            <a:bodyPr rtlCol="0" anchor="ctr"/>
            <a:lstStyle/>
            <a:p>
              <a:endParaRPr lang="es-ES"/>
            </a:p>
          </p:txBody>
        </p:sp>
        <p:sp>
          <p:nvSpPr>
            <p:cNvPr id="84" name="Forma libre: forma 83">
              <a:extLst>
                <a:ext uri="{FF2B5EF4-FFF2-40B4-BE49-F238E27FC236}">
                  <a16:creationId xmlns:a16="http://schemas.microsoft.com/office/drawing/2014/main" id="{234542F8-1F37-4957-57D7-FD97A0C225F9}"/>
                </a:ext>
              </a:extLst>
            </p:cNvPr>
            <p:cNvSpPr/>
            <p:nvPr/>
          </p:nvSpPr>
          <p:spPr>
            <a:xfrm>
              <a:off x="3872387" y="4516799"/>
              <a:ext cx="16780" cy="16780"/>
            </a:xfrm>
            <a:custGeom>
              <a:avLst/>
              <a:gdLst>
                <a:gd name="connsiteX0" fmla="*/ 16780 w 16780"/>
                <a:gd name="connsiteY0" fmla="*/ 8390 h 16780"/>
                <a:gd name="connsiteX1" fmla="*/ 8390 w 16780"/>
                <a:gd name="connsiteY1" fmla="*/ 16780 h 16780"/>
                <a:gd name="connsiteX2" fmla="*/ 0 w 16780"/>
                <a:gd name="connsiteY2" fmla="*/ 8390 h 16780"/>
                <a:gd name="connsiteX3" fmla="*/ 8390 w 16780"/>
                <a:gd name="connsiteY3" fmla="*/ 0 h 16780"/>
                <a:gd name="connsiteX4" fmla="*/ 16780 w 16780"/>
                <a:gd name="connsiteY4" fmla="*/ 8390 h 1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0" h="16780">
                  <a:moveTo>
                    <a:pt x="16780" y="8390"/>
                  </a:moveTo>
                  <a:cubicBezTo>
                    <a:pt x="16780" y="13024"/>
                    <a:pt x="13024" y="16780"/>
                    <a:pt x="8390" y="16780"/>
                  </a:cubicBezTo>
                  <a:cubicBezTo>
                    <a:pt x="3756" y="16780"/>
                    <a:pt x="0" y="13024"/>
                    <a:pt x="0" y="8390"/>
                  </a:cubicBezTo>
                  <a:cubicBezTo>
                    <a:pt x="0" y="3756"/>
                    <a:pt x="3756" y="0"/>
                    <a:pt x="8390" y="0"/>
                  </a:cubicBezTo>
                  <a:cubicBezTo>
                    <a:pt x="13024" y="0"/>
                    <a:pt x="16780" y="3756"/>
                    <a:pt x="16780" y="8390"/>
                  </a:cubicBezTo>
                  <a:close/>
                </a:path>
              </a:pathLst>
            </a:custGeom>
            <a:solidFill>
              <a:srgbClr val="D4D93F">
                <a:alpha val="50000"/>
              </a:srgbClr>
            </a:solidFill>
            <a:ln w="4167" cap="flat">
              <a:noFill/>
              <a:prstDash val="solid"/>
              <a:miter/>
            </a:ln>
          </p:spPr>
          <p:txBody>
            <a:bodyPr rtlCol="0" anchor="ctr"/>
            <a:lstStyle/>
            <a:p>
              <a:endParaRPr lang="es-ES"/>
            </a:p>
          </p:txBody>
        </p:sp>
        <p:sp>
          <p:nvSpPr>
            <p:cNvPr id="85" name="Forma libre: forma 84">
              <a:extLst>
                <a:ext uri="{FF2B5EF4-FFF2-40B4-BE49-F238E27FC236}">
                  <a16:creationId xmlns:a16="http://schemas.microsoft.com/office/drawing/2014/main" id="{2177B16F-F6D7-3D66-8A79-D49DE95A7304}"/>
                </a:ext>
              </a:extLst>
            </p:cNvPr>
            <p:cNvSpPr/>
            <p:nvPr/>
          </p:nvSpPr>
          <p:spPr>
            <a:xfrm>
              <a:off x="4090531" y="4516799"/>
              <a:ext cx="16780" cy="16780"/>
            </a:xfrm>
            <a:custGeom>
              <a:avLst/>
              <a:gdLst>
                <a:gd name="connsiteX0" fmla="*/ 16780 w 16780"/>
                <a:gd name="connsiteY0" fmla="*/ 8390 h 16780"/>
                <a:gd name="connsiteX1" fmla="*/ 8390 w 16780"/>
                <a:gd name="connsiteY1" fmla="*/ 16780 h 16780"/>
                <a:gd name="connsiteX2" fmla="*/ 0 w 16780"/>
                <a:gd name="connsiteY2" fmla="*/ 8390 h 16780"/>
                <a:gd name="connsiteX3" fmla="*/ 8390 w 16780"/>
                <a:gd name="connsiteY3" fmla="*/ 0 h 16780"/>
                <a:gd name="connsiteX4" fmla="*/ 16780 w 16780"/>
                <a:gd name="connsiteY4" fmla="*/ 8390 h 1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0" h="16780">
                  <a:moveTo>
                    <a:pt x="16780" y="8390"/>
                  </a:moveTo>
                  <a:cubicBezTo>
                    <a:pt x="16780" y="13024"/>
                    <a:pt x="13024" y="16780"/>
                    <a:pt x="8390" y="16780"/>
                  </a:cubicBezTo>
                  <a:cubicBezTo>
                    <a:pt x="3756" y="16780"/>
                    <a:pt x="0" y="13024"/>
                    <a:pt x="0" y="8390"/>
                  </a:cubicBezTo>
                  <a:cubicBezTo>
                    <a:pt x="0" y="3756"/>
                    <a:pt x="3756" y="0"/>
                    <a:pt x="8390" y="0"/>
                  </a:cubicBezTo>
                  <a:cubicBezTo>
                    <a:pt x="13024" y="0"/>
                    <a:pt x="16780" y="3756"/>
                    <a:pt x="16780" y="8390"/>
                  </a:cubicBezTo>
                  <a:close/>
                </a:path>
              </a:pathLst>
            </a:custGeom>
            <a:solidFill>
              <a:srgbClr val="D4D93F">
                <a:alpha val="50000"/>
              </a:srgbClr>
            </a:solidFill>
            <a:ln w="4167" cap="flat">
              <a:noFill/>
              <a:prstDash val="solid"/>
              <a:miter/>
            </a:ln>
          </p:spPr>
          <p:txBody>
            <a:bodyPr rtlCol="0" anchor="ctr"/>
            <a:lstStyle/>
            <a:p>
              <a:endParaRPr lang="es-ES"/>
            </a:p>
          </p:txBody>
        </p:sp>
        <p:sp>
          <p:nvSpPr>
            <p:cNvPr id="75" name="CuadroTexto 7">
              <a:extLst>
                <a:ext uri="{FF2B5EF4-FFF2-40B4-BE49-F238E27FC236}">
                  <a16:creationId xmlns:a16="http://schemas.microsoft.com/office/drawing/2014/main" id="{C48A9F73-7230-F75D-3A11-C69B6D8794DF}"/>
                </a:ext>
              </a:extLst>
            </p:cNvPr>
            <p:cNvSpPr txBox="1"/>
            <p:nvPr/>
          </p:nvSpPr>
          <p:spPr>
            <a:xfrm>
              <a:off x="3931928" y="4211993"/>
              <a:ext cx="1188000" cy="308183"/>
            </a:xfrm>
            <a:prstGeom prst="rect">
              <a:avLst/>
            </a:prstGeom>
            <a:noFill/>
          </p:spPr>
          <p:txBody>
            <a:bodyPr wrap="square" tIns="108000" anchor="ctr" anchorCtr="0">
              <a:noAutofit/>
            </a:bodyPr>
            <a:lstStyle>
              <a:defPPr>
                <a:defRPr lang="es-CO"/>
              </a:defPPr>
              <a:lvl1pPr marR="0" lvl="0" indent="0" algn="just" fontAlgn="auto">
                <a:lnSpc>
                  <a:spcPct val="100000"/>
                </a:lnSpc>
                <a:spcBef>
                  <a:spcPts val="0"/>
                </a:spcBef>
                <a:spcAft>
                  <a:spcPts val="0"/>
                </a:spcAft>
                <a:buClrTx/>
                <a:buSzTx/>
                <a:buFontTx/>
                <a:buNone/>
                <a:tabLst/>
                <a:defRPr kumimoji="0" sz="1400" b="1" i="0" u="none" strike="noStrike" cap="none" spc="0" normalizeH="0" baseline="0">
                  <a:ln>
                    <a:noFill/>
                  </a:ln>
                  <a:solidFill>
                    <a:schemeClr val="bg2">
                      <a:lumMod val="50000"/>
                    </a:schemeClr>
                  </a:solidFill>
                  <a:effectLst/>
                  <a:uLnTx/>
                  <a:uFillTx/>
                  <a:latin typeface="Arial" panose="020B0604020202020204" pitchFamily="34" charset="0"/>
                  <a:ea typeface="Calibri"/>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
                  <a:srgbClr val="C7DE27"/>
                </a:buClr>
                <a:buSzPct val="110000"/>
                <a:buFontTx/>
                <a:buNone/>
                <a:tabLst/>
                <a:defRPr/>
              </a:pPr>
              <a:r>
                <a:rPr kumimoji="0" lang="es-ES" sz="1100" b="0"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Hora</a:t>
              </a:r>
            </a:p>
          </p:txBody>
        </p:sp>
        <p:sp>
          <p:nvSpPr>
            <p:cNvPr id="78" name="CuadroTexto 77">
              <a:extLst>
                <a:ext uri="{FF2B5EF4-FFF2-40B4-BE49-F238E27FC236}">
                  <a16:creationId xmlns:a16="http://schemas.microsoft.com/office/drawing/2014/main" id="{3FBB3A44-0468-62E9-3E69-2861BF98A3B1}"/>
                </a:ext>
              </a:extLst>
            </p:cNvPr>
            <p:cNvSpPr txBox="1"/>
            <p:nvPr/>
          </p:nvSpPr>
          <p:spPr>
            <a:xfrm>
              <a:off x="4000510" y="4450516"/>
              <a:ext cx="1050836"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chemeClr val="tx2"/>
                  </a:solidFill>
                  <a:effectLst/>
                  <a:uLnTx/>
                  <a:uFillTx/>
                  <a:latin typeface="Arial" panose="020B0604020202020204" pitchFamily="34" charset="0"/>
                  <a:ea typeface="Calibri"/>
                  <a:cs typeface="Arial" panose="020B0604020202020204" pitchFamily="34" charset="0"/>
                </a:rPr>
                <a:t>09:00 a.m.</a:t>
              </a:r>
            </a:p>
          </p:txBody>
        </p:sp>
      </p:grpSp>
      <p:grpSp>
        <p:nvGrpSpPr>
          <p:cNvPr id="90" name="Grupo 89">
            <a:extLst>
              <a:ext uri="{FF2B5EF4-FFF2-40B4-BE49-F238E27FC236}">
                <a16:creationId xmlns:a16="http://schemas.microsoft.com/office/drawing/2014/main" id="{8948A028-1885-7426-A900-08C2B72E3BD0}"/>
              </a:ext>
            </a:extLst>
          </p:cNvPr>
          <p:cNvGrpSpPr/>
          <p:nvPr/>
        </p:nvGrpSpPr>
        <p:grpSpPr>
          <a:xfrm>
            <a:off x="4913156" y="4333225"/>
            <a:ext cx="1498778" cy="496741"/>
            <a:chOff x="4993633" y="4253566"/>
            <a:chExt cx="1498778" cy="496741"/>
          </a:xfrm>
        </p:grpSpPr>
        <p:pic>
          <p:nvPicPr>
            <p:cNvPr id="87" name="Gráfico 86" descr="Mapa con marcador con relleno sólido">
              <a:extLst>
                <a:ext uri="{FF2B5EF4-FFF2-40B4-BE49-F238E27FC236}">
                  <a16:creationId xmlns:a16="http://schemas.microsoft.com/office/drawing/2014/main" id="{7B195F18-CEDF-55C4-6AF5-F73E2433ACB8}"/>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993633" y="4283956"/>
              <a:ext cx="466351" cy="466351"/>
            </a:xfrm>
            <a:prstGeom prst="rect">
              <a:avLst/>
            </a:prstGeom>
          </p:spPr>
        </p:pic>
        <p:sp>
          <p:nvSpPr>
            <p:cNvPr id="88" name="CuadroTexto 7">
              <a:extLst>
                <a:ext uri="{FF2B5EF4-FFF2-40B4-BE49-F238E27FC236}">
                  <a16:creationId xmlns:a16="http://schemas.microsoft.com/office/drawing/2014/main" id="{8FEE49E5-B3DC-1A80-D18C-17AF7AEAAC66}"/>
                </a:ext>
              </a:extLst>
            </p:cNvPr>
            <p:cNvSpPr txBox="1"/>
            <p:nvPr/>
          </p:nvSpPr>
          <p:spPr>
            <a:xfrm>
              <a:off x="5304411" y="4253566"/>
              <a:ext cx="1188000" cy="308183"/>
            </a:xfrm>
            <a:prstGeom prst="rect">
              <a:avLst/>
            </a:prstGeom>
            <a:noFill/>
          </p:spPr>
          <p:txBody>
            <a:bodyPr wrap="square" tIns="108000" anchor="ctr" anchorCtr="0">
              <a:noAutofit/>
            </a:bodyPr>
            <a:lstStyle>
              <a:defPPr>
                <a:defRPr lang="es-CO"/>
              </a:defPPr>
              <a:lvl1pPr marR="0" lvl="0" indent="0" algn="just" fontAlgn="auto">
                <a:lnSpc>
                  <a:spcPct val="100000"/>
                </a:lnSpc>
                <a:spcBef>
                  <a:spcPts val="0"/>
                </a:spcBef>
                <a:spcAft>
                  <a:spcPts val="0"/>
                </a:spcAft>
                <a:buClrTx/>
                <a:buSzTx/>
                <a:buFontTx/>
                <a:buNone/>
                <a:tabLst/>
                <a:defRPr kumimoji="0" sz="1400" b="1" i="0" u="none" strike="noStrike" cap="none" spc="0" normalizeH="0" baseline="0">
                  <a:ln>
                    <a:noFill/>
                  </a:ln>
                  <a:solidFill>
                    <a:schemeClr val="bg2">
                      <a:lumMod val="50000"/>
                    </a:schemeClr>
                  </a:solidFill>
                  <a:effectLst/>
                  <a:uLnTx/>
                  <a:uFillTx/>
                  <a:latin typeface="Arial" panose="020B0604020202020204" pitchFamily="34" charset="0"/>
                  <a:ea typeface="Calibri"/>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
                  <a:srgbClr val="C7DE27"/>
                </a:buClr>
                <a:buSzPct val="110000"/>
                <a:buFontTx/>
                <a:buNone/>
                <a:tabLst/>
                <a:defRPr/>
              </a:pPr>
              <a:r>
                <a:rPr kumimoji="0" lang="es-ES" sz="1100" b="0"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Lugar</a:t>
              </a:r>
            </a:p>
          </p:txBody>
        </p:sp>
        <p:sp>
          <p:nvSpPr>
            <p:cNvPr id="89" name="CuadroTexto 88">
              <a:extLst>
                <a:ext uri="{FF2B5EF4-FFF2-40B4-BE49-F238E27FC236}">
                  <a16:creationId xmlns:a16="http://schemas.microsoft.com/office/drawing/2014/main" id="{33E5AFD4-A40E-48A1-F100-696DF16C81A0}"/>
                </a:ext>
              </a:extLst>
            </p:cNvPr>
            <p:cNvSpPr txBox="1"/>
            <p:nvPr/>
          </p:nvSpPr>
          <p:spPr>
            <a:xfrm>
              <a:off x="5381337" y="4486221"/>
              <a:ext cx="1034149"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chemeClr val="tx2"/>
                  </a:solidFill>
                  <a:effectLst/>
                  <a:uLnTx/>
                  <a:uFillTx/>
                  <a:latin typeface="Arial" panose="020B0604020202020204" pitchFamily="34" charset="0"/>
                  <a:ea typeface="Calibri"/>
                  <a:cs typeface="Arial" panose="020B0604020202020204" pitchFamily="34" charset="0"/>
                </a:rPr>
                <a:t>Torre AR</a:t>
              </a:r>
            </a:p>
          </p:txBody>
        </p:sp>
      </p:grpSp>
      <p:cxnSp>
        <p:nvCxnSpPr>
          <p:cNvPr id="91" name="Conector recto 90">
            <a:extLst>
              <a:ext uri="{FF2B5EF4-FFF2-40B4-BE49-F238E27FC236}">
                <a16:creationId xmlns:a16="http://schemas.microsoft.com/office/drawing/2014/main" id="{84A46A30-9F6F-455B-538D-193A20725DC8}"/>
              </a:ext>
            </a:extLst>
          </p:cNvPr>
          <p:cNvCxnSpPr>
            <a:cxnSpLocks/>
          </p:cNvCxnSpPr>
          <p:nvPr/>
        </p:nvCxnSpPr>
        <p:spPr>
          <a:xfrm flipV="1">
            <a:off x="4870042" y="3522638"/>
            <a:ext cx="0" cy="466350"/>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92" name="Conector recto 91">
            <a:extLst>
              <a:ext uri="{FF2B5EF4-FFF2-40B4-BE49-F238E27FC236}">
                <a16:creationId xmlns:a16="http://schemas.microsoft.com/office/drawing/2014/main" id="{CA1D01E5-8180-DA19-86A4-1AC5346BBE88}"/>
              </a:ext>
            </a:extLst>
          </p:cNvPr>
          <p:cNvCxnSpPr>
            <a:cxnSpLocks/>
          </p:cNvCxnSpPr>
          <p:nvPr/>
        </p:nvCxnSpPr>
        <p:spPr>
          <a:xfrm flipV="1">
            <a:off x="4862021" y="4383195"/>
            <a:ext cx="0" cy="466350"/>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93" name="Conector recto 92">
            <a:extLst>
              <a:ext uri="{FF2B5EF4-FFF2-40B4-BE49-F238E27FC236}">
                <a16:creationId xmlns:a16="http://schemas.microsoft.com/office/drawing/2014/main" id="{189E6334-EC38-603E-5F90-E099490F8C63}"/>
              </a:ext>
            </a:extLst>
          </p:cNvPr>
          <p:cNvCxnSpPr>
            <a:cxnSpLocks/>
          </p:cNvCxnSpPr>
          <p:nvPr/>
        </p:nvCxnSpPr>
        <p:spPr>
          <a:xfrm flipH="1">
            <a:off x="5054404" y="4197596"/>
            <a:ext cx="935368" cy="350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98" name="Conector recto 97">
            <a:extLst>
              <a:ext uri="{FF2B5EF4-FFF2-40B4-BE49-F238E27FC236}">
                <a16:creationId xmlns:a16="http://schemas.microsoft.com/office/drawing/2014/main" id="{C09E2C13-395E-464C-F1C3-5A3ED3C48969}"/>
              </a:ext>
            </a:extLst>
          </p:cNvPr>
          <p:cNvCxnSpPr>
            <a:cxnSpLocks/>
          </p:cNvCxnSpPr>
          <p:nvPr/>
        </p:nvCxnSpPr>
        <p:spPr>
          <a:xfrm flipH="1">
            <a:off x="3733399" y="4192014"/>
            <a:ext cx="935368" cy="350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grpSp>
        <p:nvGrpSpPr>
          <p:cNvPr id="104" name="Grupo 103">
            <a:extLst>
              <a:ext uri="{FF2B5EF4-FFF2-40B4-BE49-F238E27FC236}">
                <a16:creationId xmlns:a16="http://schemas.microsoft.com/office/drawing/2014/main" id="{BB6D4201-5840-D3EB-38F2-FF3665E686D3}"/>
              </a:ext>
            </a:extLst>
          </p:cNvPr>
          <p:cNvGrpSpPr/>
          <p:nvPr/>
        </p:nvGrpSpPr>
        <p:grpSpPr>
          <a:xfrm>
            <a:off x="397143" y="5768308"/>
            <a:ext cx="5851006" cy="860603"/>
            <a:chOff x="397143" y="5896644"/>
            <a:chExt cx="5851006" cy="767243"/>
          </a:xfrm>
        </p:grpSpPr>
        <p:sp>
          <p:nvSpPr>
            <p:cNvPr id="99" name="CuadroTexto 98">
              <a:extLst>
                <a:ext uri="{FF2B5EF4-FFF2-40B4-BE49-F238E27FC236}">
                  <a16:creationId xmlns:a16="http://schemas.microsoft.com/office/drawing/2014/main" id="{8A44BBB8-8224-BE27-0BF6-6E64A7242973}"/>
                </a:ext>
              </a:extLst>
            </p:cNvPr>
            <p:cNvSpPr txBox="1"/>
            <p:nvPr/>
          </p:nvSpPr>
          <p:spPr>
            <a:xfrm>
              <a:off x="397143" y="5896644"/>
              <a:ext cx="5851006" cy="767243"/>
            </a:xfrm>
            <a:prstGeom prst="rect">
              <a:avLst/>
            </a:prstGeom>
            <a:solidFill>
              <a:srgbClr val="CAEEFB">
                <a:alpha val="50196"/>
              </a:srgbClr>
            </a:solidFill>
          </p:spPr>
          <p:txBody>
            <a:bodyPr wrap="square" lIns="36000" tIns="108000" rIns="36000" bIns="0" anchor="t" anchorCtr="0">
              <a:noAutofit/>
            </a:bodyPr>
            <a:lstStyle>
              <a:defPPr>
                <a:defRPr lang="es-CO"/>
              </a:defPPr>
              <a:lvl1pPr marR="0" lvl="0" algn="ctr" fontAlgn="auto">
                <a:lnSpc>
                  <a:spcPct val="100000"/>
                </a:lnSpc>
                <a:spcBef>
                  <a:spcPts val="0"/>
                </a:spcBef>
                <a:spcAft>
                  <a:spcPts val="0"/>
                </a:spcAft>
                <a:buClr>
                  <a:srgbClr val="3BCCFF"/>
                </a:buClr>
                <a:buSzTx/>
                <a:tabLst/>
                <a:defRPr sz="1600" b="1">
                  <a:solidFill>
                    <a:schemeClr val="tx2"/>
                  </a:solidFill>
                  <a:latin typeface="Arial"/>
                  <a:cs typeface="Arial"/>
                </a:defRPr>
              </a:lvl1pPr>
            </a:lstStyle>
            <a:p>
              <a:endParaRPr lang="es-CO" sz="1400" dirty="0"/>
            </a:p>
          </p:txBody>
        </p:sp>
        <p:sp>
          <p:nvSpPr>
            <p:cNvPr id="101" name="CuadroTexto 100">
              <a:extLst>
                <a:ext uri="{FF2B5EF4-FFF2-40B4-BE49-F238E27FC236}">
                  <a16:creationId xmlns:a16="http://schemas.microsoft.com/office/drawing/2014/main" id="{50E9B0D4-08BD-0F30-9A90-0FD752A5B43B}"/>
                </a:ext>
              </a:extLst>
            </p:cNvPr>
            <p:cNvSpPr txBox="1"/>
            <p:nvPr/>
          </p:nvSpPr>
          <p:spPr>
            <a:xfrm>
              <a:off x="453600" y="5932408"/>
              <a:ext cx="1872505" cy="687981"/>
            </a:xfrm>
            <a:prstGeom prst="rect">
              <a:avLst/>
            </a:prstGeom>
            <a:solidFill>
              <a:schemeClr val="bg1"/>
            </a:solidFill>
          </p:spPr>
          <p:txBody>
            <a:bodyPr wrap="square" lIns="36000" rIns="36000" anchor="ctr" anchorCtr="0">
              <a:noAutofit/>
            </a:bodyPr>
            <a:lstStyle/>
            <a:p>
              <a:pPr marL="0" lvl="1" algn="ctr">
                <a:buClr>
                  <a:srgbClr val="C7DE27"/>
                </a:buClr>
                <a:defRPr/>
              </a:pPr>
              <a:r>
                <a:rPr lang="es-MX" sz="900" b="1" dirty="0">
                  <a:solidFill>
                    <a:prstClr val="black">
                      <a:lumMod val="75000"/>
                      <a:lumOff val="25000"/>
                    </a:prstClr>
                  </a:solidFill>
                  <a:latin typeface="Arial"/>
                  <a:cs typeface="Arial"/>
                </a:rPr>
                <a:t>Definición estándar de agua neutralidad para operación de transporte por ductos</a:t>
              </a:r>
            </a:p>
            <a:p>
              <a:pPr marL="0" lvl="1" algn="ctr">
                <a:buClr>
                  <a:srgbClr val="C7DE27"/>
                </a:buClr>
                <a:defRPr/>
              </a:pPr>
              <a:r>
                <a:rPr lang="es-MX" sz="900" i="1" dirty="0">
                  <a:solidFill>
                    <a:prstClr val="black">
                      <a:lumMod val="75000"/>
                      <a:lumOff val="25000"/>
                    </a:prstClr>
                  </a:solidFill>
                  <a:latin typeface="Arial"/>
                  <a:cs typeface="Arial"/>
                </a:rPr>
                <a:t>(</a:t>
              </a:r>
              <a:r>
                <a:rPr lang="es-MX" sz="800" i="1" dirty="0">
                  <a:solidFill>
                    <a:prstClr val="black">
                      <a:lumMod val="75000"/>
                      <a:lumOff val="25000"/>
                    </a:prstClr>
                  </a:solidFill>
                  <a:latin typeface="Arial"/>
                  <a:cs typeface="Arial"/>
                </a:rPr>
                <a:t>Articulado con estrategia GEE)</a:t>
              </a:r>
            </a:p>
          </p:txBody>
        </p:sp>
        <p:sp>
          <p:nvSpPr>
            <p:cNvPr id="102" name="CuadroTexto 101">
              <a:extLst>
                <a:ext uri="{FF2B5EF4-FFF2-40B4-BE49-F238E27FC236}">
                  <a16:creationId xmlns:a16="http://schemas.microsoft.com/office/drawing/2014/main" id="{E3F9809C-74DE-A41B-857F-BD01E62623AF}"/>
                </a:ext>
              </a:extLst>
            </p:cNvPr>
            <p:cNvSpPr txBox="1"/>
            <p:nvPr/>
          </p:nvSpPr>
          <p:spPr>
            <a:xfrm>
              <a:off x="2366269" y="5932408"/>
              <a:ext cx="1872505" cy="687981"/>
            </a:xfrm>
            <a:prstGeom prst="rect">
              <a:avLst/>
            </a:prstGeom>
            <a:solidFill>
              <a:schemeClr val="bg1"/>
            </a:solidFill>
          </p:spPr>
          <p:txBody>
            <a:bodyPr wrap="square" lIns="36000" rIns="36000" anchor="ctr" anchorCtr="0">
              <a:noAutofit/>
            </a:bodyPr>
            <a:lstStyle/>
            <a:p>
              <a:pPr marL="0" lvl="1" algn="ctr">
                <a:buClr>
                  <a:srgbClr val="C7DE27"/>
                </a:buClr>
                <a:defRPr/>
              </a:pPr>
              <a:r>
                <a:rPr lang="es-MX" sz="900" b="1" dirty="0">
                  <a:solidFill>
                    <a:prstClr val="black">
                      <a:lumMod val="75000"/>
                      <a:lumOff val="25000"/>
                    </a:prstClr>
                  </a:solidFill>
                  <a:latin typeface="Arial"/>
                  <a:cs typeface="Arial"/>
                </a:rPr>
                <a:t>Implementación VISIÓN ZERO</a:t>
              </a:r>
            </a:p>
            <a:p>
              <a:pPr marL="0" lvl="1" algn="ctr">
                <a:buClr>
                  <a:srgbClr val="C7DE27"/>
                </a:buClr>
                <a:defRPr/>
              </a:pPr>
              <a:r>
                <a:rPr lang="es-MX" sz="800" i="1" dirty="0">
                  <a:solidFill>
                    <a:prstClr val="black">
                      <a:lumMod val="75000"/>
                      <a:lumOff val="25000"/>
                    </a:prstClr>
                  </a:solidFill>
                  <a:latin typeface="Arial"/>
                  <a:cs typeface="Arial"/>
                </a:rPr>
                <a:t>(Fortalecimiento Liderazgo Visible, Construcción cultura solida de seguridad HSE+SP y 0 pérdidas )</a:t>
              </a:r>
            </a:p>
          </p:txBody>
        </p:sp>
        <p:sp>
          <p:nvSpPr>
            <p:cNvPr id="103" name="CuadroTexto 102">
              <a:extLst>
                <a:ext uri="{FF2B5EF4-FFF2-40B4-BE49-F238E27FC236}">
                  <a16:creationId xmlns:a16="http://schemas.microsoft.com/office/drawing/2014/main" id="{00067766-5FA1-92F4-52FB-D94E81713DC2}"/>
                </a:ext>
              </a:extLst>
            </p:cNvPr>
            <p:cNvSpPr txBox="1"/>
            <p:nvPr/>
          </p:nvSpPr>
          <p:spPr>
            <a:xfrm>
              <a:off x="4281507" y="5932408"/>
              <a:ext cx="1872505" cy="687981"/>
            </a:xfrm>
            <a:prstGeom prst="rect">
              <a:avLst/>
            </a:prstGeom>
            <a:solidFill>
              <a:schemeClr val="bg1"/>
            </a:solidFill>
          </p:spPr>
          <p:txBody>
            <a:bodyPr wrap="square" lIns="36000" rIns="36000" anchor="ctr" anchorCtr="0">
              <a:noAutofit/>
            </a:bodyPr>
            <a:lstStyle/>
            <a:p>
              <a:pPr marL="0" lvl="1" algn="ctr">
                <a:buClr>
                  <a:srgbClr val="C7DE27"/>
                </a:buClr>
                <a:defRPr/>
              </a:pPr>
              <a:r>
                <a:rPr lang="es-MX" sz="900" b="1" dirty="0">
                  <a:solidFill>
                    <a:prstClr val="black">
                      <a:lumMod val="75000"/>
                      <a:lumOff val="25000"/>
                    </a:prstClr>
                  </a:solidFill>
                  <a:latin typeface="Arial"/>
                  <a:cs typeface="Arial"/>
                </a:rPr>
                <a:t>Desarrollo mejores prácticas en conocimiento del riesgo SP</a:t>
              </a:r>
            </a:p>
            <a:p>
              <a:pPr marL="0" lvl="1" algn="ctr">
                <a:buClr>
                  <a:srgbClr val="C7DE27"/>
                </a:buClr>
                <a:defRPr/>
              </a:pPr>
              <a:r>
                <a:rPr lang="es-MX" sz="800" i="1" dirty="0">
                  <a:solidFill>
                    <a:prstClr val="black">
                      <a:lumMod val="75000"/>
                      <a:lumOff val="25000"/>
                    </a:prstClr>
                  </a:solidFill>
                  <a:latin typeface="Arial"/>
                  <a:cs typeface="Arial"/>
                </a:rPr>
                <a:t>(Uso inteligencia artificial, homologación criterios, capitalización del conocimiento)</a:t>
              </a:r>
            </a:p>
          </p:txBody>
        </p:sp>
      </p:grpSp>
      <p:sp>
        <p:nvSpPr>
          <p:cNvPr id="105" name="CuadroTexto 2">
            <a:extLst>
              <a:ext uri="{FF2B5EF4-FFF2-40B4-BE49-F238E27FC236}">
                <a16:creationId xmlns:a16="http://schemas.microsoft.com/office/drawing/2014/main" id="{8DBE1A3A-8570-1C2C-BA12-BE416C6A25BB}"/>
              </a:ext>
            </a:extLst>
          </p:cNvPr>
          <p:cNvSpPr txBox="1"/>
          <p:nvPr/>
        </p:nvSpPr>
        <p:spPr>
          <a:xfrm>
            <a:off x="6294904" y="3073065"/>
            <a:ext cx="5576254" cy="217510"/>
          </a:xfrm>
          <a:prstGeom prst="round2SameRect">
            <a:avLst>
              <a:gd name="adj1" fmla="val 50000"/>
              <a:gd name="adj2" fmla="val 0"/>
            </a:avLst>
          </a:prstGeom>
          <a:solidFill>
            <a:srgbClr val="00B0F0"/>
          </a:solidFill>
          <a:ln w="19050" cap="flat" cmpd="sng" algn="ctr">
            <a:noFill/>
            <a:prstDash val="solid"/>
            <a:miter lim="800000"/>
          </a:ln>
          <a:effectLst/>
        </p:spPr>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Semana </a:t>
            </a:r>
            <a:r>
              <a:rPr kumimoji="0" lang="es-ES"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Sevivir</a:t>
            </a:r>
            <a:r>
              <a:rPr kumimoji="0" lang="es-E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con SosTECnibilidad</a:t>
            </a:r>
          </a:p>
        </p:txBody>
      </p:sp>
      <p:pic>
        <p:nvPicPr>
          <p:cNvPr id="1026" name="Picture 2">
            <a:extLst>
              <a:ext uri="{FF2B5EF4-FFF2-40B4-BE49-F238E27FC236}">
                <a16:creationId xmlns:a16="http://schemas.microsoft.com/office/drawing/2014/main" id="{A6E3EB79-0B2F-5C39-4B23-1041E5F2BD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77475" y="3372862"/>
            <a:ext cx="2944113" cy="1544939"/>
          </a:xfrm>
          <a:prstGeom prst="rect">
            <a:avLst/>
          </a:prstGeom>
          <a:noFill/>
          <a:extLst>
            <a:ext uri="{909E8E84-426E-40DD-AFC4-6F175D3DCCD1}">
              <a14:hiddenFill xmlns:a14="http://schemas.microsoft.com/office/drawing/2010/main">
                <a:solidFill>
                  <a:srgbClr val="FFFFFF"/>
                </a:solidFill>
              </a14:hiddenFill>
            </a:ext>
          </a:extLst>
        </p:spPr>
      </p:pic>
      <p:sp>
        <p:nvSpPr>
          <p:cNvPr id="106" name="Rectángulo 105">
            <a:extLst>
              <a:ext uri="{FF2B5EF4-FFF2-40B4-BE49-F238E27FC236}">
                <a16:creationId xmlns:a16="http://schemas.microsoft.com/office/drawing/2014/main" id="{3690F615-36D1-F3DF-D11B-4D750B715503}"/>
              </a:ext>
            </a:extLst>
          </p:cNvPr>
          <p:cNvSpPr/>
          <p:nvPr/>
        </p:nvSpPr>
        <p:spPr>
          <a:xfrm>
            <a:off x="9523901" y="3372862"/>
            <a:ext cx="1058022" cy="62562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700" b="1" dirty="0">
                <a:solidFill>
                  <a:schemeClr val="tx1"/>
                </a:solidFill>
                <a:latin typeface="Arial" panose="020B0604020202020204" pitchFamily="34" charset="0"/>
                <a:cs typeface="Arial" panose="020B0604020202020204" pitchFamily="34" charset="0"/>
              </a:rPr>
              <a:t>13.038</a:t>
            </a:r>
          </a:p>
          <a:p>
            <a:pPr algn="ctr"/>
            <a:r>
              <a:rPr lang="es-CO" sz="1100" i="1" dirty="0">
                <a:solidFill>
                  <a:schemeClr val="tx1"/>
                </a:solidFill>
                <a:latin typeface="Arial" panose="020B0604020202020204" pitchFamily="34" charset="0"/>
                <a:cs typeface="Arial" panose="020B0604020202020204" pitchFamily="34" charset="0"/>
              </a:rPr>
              <a:t>Participantes</a:t>
            </a:r>
          </a:p>
        </p:txBody>
      </p:sp>
      <p:grpSp>
        <p:nvGrpSpPr>
          <p:cNvPr id="107" name="Grupo 106">
            <a:extLst>
              <a:ext uri="{FF2B5EF4-FFF2-40B4-BE49-F238E27FC236}">
                <a16:creationId xmlns:a16="http://schemas.microsoft.com/office/drawing/2014/main" id="{E5708186-A67A-543F-991A-5AFB35EC3652}"/>
              </a:ext>
            </a:extLst>
          </p:cNvPr>
          <p:cNvGrpSpPr/>
          <p:nvPr/>
        </p:nvGrpSpPr>
        <p:grpSpPr>
          <a:xfrm>
            <a:off x="10657501" y="3286707"/>
            <a:ext cx="1408587" cy="659471"/>
            <a:chOff x="3815305" y="3380513"/>
            <a:chExt cx="1408587" cy="659471"/>
          </a:xfrm>
        </p:grpSpPr>
        <p:pic>
          <p:nvPicPr>
            <p:cNvPr id="108" name="Gráfico 107" descr="Calendario mensual con relleno sólido">
              <a:extLst>
                <a:ext uri="{FF2B5EF4-FFF2-40B4-BE49-F238E27FC236}">
                  <a16:creationId xmlns:a16="http://schemas.microsoft.com/office/drawing/2014/main" id="{96582DDB-B4E4-0C1F-10DB-E834D1FD43C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815305" y="3565194"/>
              <a:ext cx="424388" cy="424388"/>
            </a:xfrm>
            <a:prstGeom prst="rect">
              <a:avLst/>
            </a:prstGeom>
          </p:spPr>
        </p:pic>
        <p:sp>
          <p:nvSpPr>
            <p:cNvPr id="109" name="CuadroTexto 7">
              <a:extLst>
                <a:ext uri="{FF2B5EF4-FFF2-40B4-BE49-F238E27FC236}">
                  <a16:creationId xmlns:a16="http://schemas.microsoft.com/office/drawing/2014/main" id="{1FBFD43E-84A2-697C-ADFB-933190A58E34}"/>
                </a:ext>
              </a:extLst>
            </p:cNvPr>
            <p:cNvSpPr txBox="1"/>
            <p:nvPr/>
          </p:nvSpPr>
          <p:spPr>
            <a:xfrm>
              <a:off x="4035892" y="3380513"/>
              <a:ext cx="1188000" cy="308183"/>
            </a:xfrm>
            <a:prstGeom prst="rect">
              <a:avLst/>
            </a:prstGeom>
            <a:noFill/>
          </p:spPr>
          <p:txBody>
            <a:bodyPr wrap="square" tIns="108000" anchor="ctr" anchorCtr="0">
              <a:noAutofit/>
            </a:bodyPr>
            <a:lstStyle>
              <a:defPPr>
                <a:defRPr lang="es-CO"/>
              </a:defPPr>
              <a:lvl1pPr marR="0" lvl="0" indent="0" algn="just" fontAlgn="auto">
                <a:lnSpc>
                  <a:spcPct val="100000"/>
                </a:lnSpc>
                <a:spcBef>
                  <a:spcPts val="0"/>
                </a:spcBef>
                <a:spcAft>
                  <a:spcPts val="0"/>
                </a:spcAft>
                <a:buClrTx/>
                <a:buSzTx/>
                <a:buFontTx/>
                <a:buNone/>
                <a:tabLst/>
                <a:defRPr kumimoji="0" sz="1400" b="1" i="0" u="none" strike="noStrike" cap="none" spc="0" normalizeH="0" baseline="0">
                  <a:ln>
                    <a:noFill/>
                  </a:ln>
                  <a:solidFill>
                    <a:schemeClr val="bg2">
                      <a:lumMod val="50000"/>
                    </a:schemeClr>
                  </a:solidFill>
                  <a:effectLst/>
                  <a:uLnTx/>
                  <a:uFillTx/>
                  <a:latin typeface="Arial" panose="020B0604020202020204" pitchFamily="34" charset="0"/>
                  <a:ea typeface="Calibri"/>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
                  <a:srgbClr val="C7DE27"/>
                </a:buClr>
                <a:buSzPct val="110000"/>
                <a:buFontTx/>
                <a:buNone/>
                <a:tabLst/>
                <a:defRPr/>
              </a:pPr>
              <a:r>
                <a:rPr kumimoji="0" lang="es-ES" sz="1050" b="0"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Fecha</a:t>
              </a:r>
            </a:p>
          </p:txBody>
        </p:sp>
        <p:sp>
          <p:nvSpPr>
            <p:cNvPr id="110" name="CuadroTexto 109">
              <a:extLst>
                <a:ext uri="{FF2B5EF4-FFF2-40B4-BE49-F238E27FC236}">
                  <a16:creationId xmlns:a16="http://schemas.microsoft.com/office/drawing/2014/main" id="{0C779E1F-1818-0BDB-0F38-BF911BFEADA6}"/>
                </a:ext>
              </a:extLst>
            </p:cNvPr>
            <p:cNvSpPr txBox="1"/>
            <p:nvPr/>
          </p:nvSpPr>
          <p:spPr>
            <a:xfrm>
              <a:off x="4124945" y="3624486"/>
              <a:ext cx="1075474"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050" b="1" dirty="0">
                  <a:solidFill>
                    <a:schemeClr val="tx2"/>
                  </a:solidFill>
                  <a:latin typeface="Arial" panose="020B0604020202020204" pitchFamily="34" charset="0"/>
                  <a:ea typeface="Calibri"/>
                  <a:cs typeface="Arial" panose="020B0604020202020204" pitchFamily="34" charset="0"/>
                </a:rPr>
                <a:t>Septiembre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schemeClr val="tx2"/>
                  </a:solidFill>
                  <a:effectLst/>
                  <a:uLnTx/>
                  <a:uFillTx/>
                  <a:latin typeface="Arial" panose="020B0604020202020204" pitchFamily="34" charset="0"/>
                  <a:ea typeface="Calibri"/>
                  <a:cs typeface="Arial" panose="020B0604020202020204" pitchFamily="34" charset="0"/>
                </a:rPr>
                <a:t>16 - 20</a:t>
              </a:r>
            </a:p>
          </p:txBody>
        </p:sp>
      </p:grpSp>
      <p:cxnSp>
        <p:nvCxnSpPr>
          <p:cNvPr id="111" name="Conector recto 110">
            <a:extLst>
              <a:ext uri="{FF2B5EF4-FFF2-40B4-BE49-F238E27FC236}">
                <a16:creationId xmlns:a16="http://schemas.microsoft.com/office/drawing/2014/main" id="{2C542086-4247-8608-3700-49BD6EAE2016}"/>
              </a:ext>
            </a:extLst>
          </p:cNvPr>
          <p:cNvCxnSpPr>
            <a:cxnSpLocks/>
          </p:cNvCxnSpPr>
          <p:nvPr/>
        </p:nvCxnSpPr>
        <p:spPr>
          <a:xfrm flipV="1">
            <a:off x="10641459" y="3482030"/>
            <a:ext cx="0" cy="466350"/>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16" name="Rectángulo 115">
            <a:extLst>
              <a:ext uri="{FF2B5EF4-FFF2-40B4-BE49-F238E27FC236}">
                <a16:creationId xmlns:a16="http://schemas.microsoft.com/office/drawing/2014/main" id="{1ED536A1-1197-501A-3465-087B8C97CC3E}"/>
              </a:ext>
            </a:extLst>
          </p:cNvPr>
          <p:cNvSpPr/>
          <p:nvPr/>
        </p:nvSpPr>
        <p:spPr>
          <a:xfrm>
            <a:off x="9523901" y="4143523"/>
            <a:ext cx="1058022" cy="62562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700" b="1" dirty="0">
                <a:solidFill>
                  <a:schemeClr val="tx1"/>
                </a:solidFill>
                <a:latin typeface="Arial" panose="020B0604020202020204" pitchFamily="34" charset="0"/>
                <a:cs typeface="Arial" panose="020B0604020202020204" pitchFamily="34" charset="0"/>
              </a:rPr>
              <a:t>9.144</a:t>
            </a:r>
          </a:p>
          <a:p>
            <a:pPr algn="ctr"/>
            <a:r>
              <a:rPr lang="es-CO" sz="1100" i="1" dirty="0">
                <a:solidFill>
                  <a:schemeClr val="tx1"/>
                </a:solidFill>
                <a:latin typeface="Arial" panose="020B0604020202020204" pitchFamily="34" charset="0"/>
                <a:cs typeface="Arial" panose="020B0604020202020204" pitchFamily="34" charset="0"/>
              </a:rPr>
              <a:t>Presenciales</a:t>
            </a:r>
          </a:p>
        </p:txBody>
      </p:sp>
      <p:sp>
        <p:nvSpPr>
          <p:cNvPr id="117" name="Rectángulo 116">
            <a:extLst>
              <a:ext uri="{FF2B5EF4-FFF2-40B4-BE49-F238E27FC236}">
                <a16:creationId xmlns:a16="http://schemas.microsoft.com/office/drawing/2014/main" id="{3F896BDC-555D-995D-897F-58A8BC9662FE}"/>
              </a:ext>
            </a:extLst>
          </p:cNvPr>
          <p:cNvSpPr/>
          <p:nvPr/>
        </p:nvSpPr>
        <p:spPr>
          <a:xfrm>
            <a:off x="10732159" y="4137270"/>
            <a:ext cx="1058022" cy="62562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700" b="1" dirty="0">
                <a:solidFill>
                  <a:schemeClr val="tx1"/>
                </a:solidFill>
                <a:latin typeface="Arial" panose="020B0604020202020204" pitchFamily="34" charset="0"/>
                <a:cs typeface="Arial" panose="020B0604020202020204" pitchFamily="34" charset="0"/>
              </a:rPr>
              <a:t>3.894</a:t>
            </a:r>
          </a:p>
          <a:p>
            <a:pPr algn="ctr"/>
            <a:r>
              <a:rPr lang="es-CO" sz="1100" i="1" dirty="0">
                <a:solidFill>
                  <a:schemeClr val="tx1"/>
                </a:solidFill>
                <a:latin typeface="Arial" panose="020B0604020202020204" pitchFamily="34" charset="0"/>
                <a:cs typeface="Arial" panose="020B0604020202020204" pitchFamily="34" charset="0"/>
              </a:rPr>
              <a:t>Conexiones</a:t>
            </a:r>
          </a:p>
        </p:txBody>
      </p:sp>
      <p:cxnSp>
        <p:nvCxnSpPr>
          <p:cNvPr id="118" name="Conector recto 117">
            <a:extLst>
              <a:ext uri="{FF2B5EF4-FFF2-40B4-BE49-F238E27FC236}">
                <a16:creationId xmlns:a16="http://schemas.microsoft.com/office/drawing/2014/main" id="{F8C56283-046D-717D-586B-70F3535AB3A8}"/>
              </a:ext>
            </a:extLst>
          </p:cNvPr>
          <p:cNvCxnSpPr>
            <a:cxnSpLocks/>
          </p:cNvCxnSpPr>
          <p:nvPr/>
        </p:nvCxnSpPr>
        <p:spPr>
          <a:xfrm flipV="1">
            <a:off x="10647002" y="4243496"/>
            <a:ext cx="0" cy="466350"/>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006D6248-B994-6A6E-0C3E-371F23032773}"/>
              </a:ext>
            </a:extLst>
          </p:cNvPr>
          <p:cNvCxnSpPr>
            <a:cxnSpLocks/>
          </p:cNvCxnSpPr>
          <p:nvPr/>
        </p:nvCxnSpPr>
        <p:spPr>
          <a:xfrm flipH="1">
            <a:off x="9621131" y="4075184"/>
            <a:ext cx="935368" cy="350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5DA09165-79EF-BF0B-99D7-AF42A082E90D}"/>
              </a:ext>
            </a:extLst>
          </p:cNvPr>
          <p:cNvCxnSpPr>
            <a:cxnSpLocks/>
          </p:cNvCxnSpPr>
          <p:nvPr/>
        </p:nvCxnSpPr>
        <p:spPr>
          <a:xfrm flipH="1">
            <a:off x="10732159" y="4057416"/>
            <a:ext cx="935368" cy="350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21" name="CuadroTexto 120">
            <a:extLst>
              <a:ext uri="{FF2B5EF4-FFF2-40B4-BE49-F238E27FC236}">
                <a16:creationId xmlns:a16="http://schemas.microsoft.com/office/drawing/2014/main" id="{B1CBB086-373C-0878-06F5-6239EE937E5F}"/>
              </a:ext>
            </a:extLst>
          </p:cNvPr>
          <p:cNvSpPr txBox="1"/>
          <p:nvPr/>
        </p:nvSpPr>
        <p:spPr>
          <a:xfrm>
            <a:off x="6372076" y="4977093"/>
            <a:ext cx="5418105" cy="1723549"/>
          </a:xfrm>
          <a:prstGeom prst="rect">
            <a:avLst/>
          </a:prstGeom>
          <a:solidFill>
            <a:schemeClr val="bg1">
              <a:lumMod val="95000"/>
            </a:schemeClr>
          </a:solidFill>
        </p:spPr>
        <p:txBody>
          <a:bodyPr wrap="square" tIns="0" bIns="0">
            <a:spAutoFit/>
          </a:bodyPr>
          <a:lstStyle/>
          <a:p>
            <a:pPr algn="just"/>
            <a:r>
              <a:rPr lang="es-ES" sz="1100" b="1" dirty="0">
                <a:latin typeface="Arial"/>
                <a:cs typeface="Arial"/>
              </a:rPr>
              <a:t>Objetivo: </a:t>
            </a:r>
            <a:r>
              <a:rPr lang="es-ES" sz="1000" dirty="0">
                <a:latin typeface="Arial"/>
                <a:cs typeface="Arial"/>
              </a:rPr>
              <a:t>Impulsar una cultura compartida del Cuidado por la vida y la SosTECnibilidad, dentro del segmento de transporte, alineada con la Estrategia del Grupo Ecopetrol.​</a:t>
            </a:r>
          </a:p>
          <a:p>
            <a:pPr algn="just"/>
            <a:endParaRPr lang="es-ES" sz="500" i="1" dirty="0">
              <a:latin typeface="Arial"/>
              <a:cs typeface="Arial"/>
            </a:endParaRPr>
          </a:p>
          <a:p>
            <a:pPr algn="just"/>
            <a:r>
              <a:rPr lang="es-ES" sz="1000" b="1" dirty="0">
                <a:latin typeface="Arial"/>
                <a:cs typeface="Arial"/>
              </a:rPr>
              <a:t>Donde se logró:</a:t>
            </a:r>
          </a:p>
          <a:p>
            <a:pPr algn="just"/>
            <a:endParaRPr lang="es-ES" sz="500" dirty="0">
              <a:latin typeface="Arial"/>
              <a:cs typeface="Arial"/>
            </a:endParaRPr>
          </a:p>
          <a:p>
            <a:pPr marL="171450" indent="-171450" algn="just">
              <a:buFont typeface="Arial" panose="020B0604020202020204" pitchFamily="34" charset="0"/>
              <a:buChar char="•"/>
            </a:pPr>
            <a:r>
              <a:rPr lang="es-ES" sz="1000" dirty="0">
                <a:latin typeface="Arial"/>
                <a:cs typeface="Arial"/>
              </a:rPr>
              <a:t>La movilización de nueva filosofía corporativa para alineación conjunta de iniciativas con segmento Transporte - GEE.</a:t>
            </a:r>
          </a:p>
          <a:p>
            <a:pPr marL="171450" indent="-171450" algn="just">
              <a:buFont typeface="Arial" panose="020B0604020202020204" pitchFamily="34" charset="0"/>
              <a:buChar char="•"/>
            </a:pPr>
            <a:r>
              <a:rPr lang="es-ES" sz="1000" dirty="0">
                <a:latin typeface="Arial"/>
                <a:cs typeface="Arial"/>
              </a:rPr>
              <a:t>El fortalecimiento en Cultura en Seguridad HSE+SP y cuidado por la vida.​</a:t>
            </a:r>
          </a:p>
          <a:p>
            <a:pPr marL="171450" indent="-171450" algn="just">
              <a:buFont typeface="Arial" panose="020B0604020202020204" pitchFamily="34" charset="0"/>
              <a:buChar char="•"/>
            </a:pPr>
            <a:r>
              <a:rPr lang="es-ES" sz="1000" dirty="0">
                <a:latin typeface="Arial"/>
                <a:cs typeface="Arial"/>
              </a:rPr>
              <a:t>La innovación en metodologías andragógicas para el conocimiento de la gestión de riesgos.​</a:t>
            </a:r>
          </a:p>
          <a:p>
            <a:pPr marL="171450" indent="-171450" algn="just">
              <a:buFont typeface="Arial" panose="020B0604020202020204" pitchFamily="34" charset="0"/>
              <a:buChar char="•"/>
            </a:pPr>
            <a:r>
              <a:rPr lang="es-ES" sz="1000" dirty="0">
                <a:latin typeface="Arial"/>
                <a:cs typeface="Arial"/>
              </a:rPr>
              <a:t>El cubrimiento todos los frentes de trabajo a nivel nacional con al menos 1 actividad planificada.</a:t>
            </a:r>
          </a:p>
        </p:txBody>
      </p:sp>
    </p:spTree>
    <p:extLst>
      <p:ext uri="{BB962C8B-B14F-4D97-AF65-F5344CB8AC3E}">
        <p14:creationId xmlns:p14="http://schemas.microsoft.com/office/powerpoint/2010/main" val="349230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5D56C24-6DAC-B5B8-E960-B80C06FF0B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4" name="think-cell data - do not delete" hidden="1">
                        <a:extLst>
                          <a:ext uri="{FF2B5EF4-FFF2-40B4-BE49-F238E27FC236}">
                            <a16:creationId xmlns:a16="http://schemas.microsoft.com/office/drawing/2014/main" id="{25D56C24-6DAC-B5B8-E960-B80C06FF0B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3E20E765-5A55-CEB3-23E7-5A1ABFA83E06}"/>
              </a:ext>
            </a:extLst>
          </p:cNvPr>
          <p:cNvSpPr txBox="1"/>
          <p:nvPr/>
        </p:nvSpPr>
        <p:spPr>
          <a:xfrm>
            <a:off x="6463688" y="2868721"/>
            <a:ext cx="5343787" cy="1424270"/>
          </a:xfrm>
          <a:prstGeom prst="rect">
            <a:avLst/>
          </a:prstGeom>
          <a:noFill/>
        </p:spPr>
        <p:txBody>
          <a:bodyPr wrap="square" lIns="0" tIns="0" rIns="0" bIns="0" rtlCol="0" anchor="ctr" anchorCtr="0">
            <a:noAutofit/>
          </a:bodyPr>
          <a:lstStyle/>
          <a:p>
            <a:pPr marL="12700" algn="ctr">
              <a:tabLst>
                <a:tab pos="699770" algn="l"/>
              </a:tabLst>
            </a:pPr>
            <a:r>
              <a:rPr lang="es-ES" sz="3200" b="1" spc="5" dirty="0">
                <a:solidFill>
                  <a:schemeClr val="accent1">
                    <a:lumMod val="50000"/>
                  </a:schemeClr>
                </a:solidFill>
                <a:latin typeface="Arial"/>
                <a:cs typeface="Arial"/>
              </a:rPr>
              <a:t>Macroproceso Jurídico</a:t>
            </a:r>
          </a:p>
        </p:txBody>
      </p:sp>
      <p:sp>
        <p:nvSpPr>
          <p:cNvPr id="2" name="object 15">
            <a:extLst>
              <a:ext uri="{FF2B5EF4-FFF2-40B4-BE49-F238E27FC236}">
                <a16:creationId xmlns:a16="http://schemas.microsoft.com/office/drawing/2014/main" id="{B265E378-26E9-2A35-CD4C-BAA0EE451A83}"/>
              </a:ext>
            </a:extLst>
          </p:cNvPr>
          <p:cNvSpPr/>
          <p:nvPr/>
        </p:nvSpPr>
        <p:spPr>
          <a:xfrm>
            <a:off x="5548046" y="3173933"/>
            <a:ext cx="832935" cy="812712"/>
          </a:xfrm>
          <a:custGeom>
            <a:avLst/>
            <a:gdLst/>
            <a:ahLst/>
            <a:cxnLst/>
            <a:rect l="l" t="t" r="r" b="b"/>
            <a:pathLst>
              <a:path w="789939" h="789939">
                <a:moveTo>
                  <a:pt x="394715" y="789431"/>
                </a:moveTo>
                <a:lnTo>
                  <a:pt x="348695" y="786775"/>
                </a:lnTo>
                <a:lnTo>
                  <a:pt x="304231" y="779003"/>
                </a:lnTo>
                <a:lnTo>
                  <a:pt x="261619" y="766413"/>
                </a:lnTo>
                <a:lnTo>
                  <a:pt x="221157" y="749301"/>
                </a:lnTo>
                <a:lnTo>
                  <a:pt x="183141" y="727963"/>
                </a:lnTo>
                <a:lnTo>
                  <a:pt x="147867" y="702697"/>
                </a:lnTo>
                <a:lnTo>
                  <a:pt x="115633" y="673798"/>
                </a:lnTo>
                <a:lnTo>
                  <a:pt x="86734" y="641563"/>
                </a:lnTo>
                <a:lnTo>
                  <a:pt x="61468" y="606290"/>
                </a:lnTo>
                <a:lnTo>
                  <a:pt x="40130" y="568274"/>
                </a:lnTo>
                <a:lnTo>
                  <a:pt x="23018" y="527812"/>
                </a:lnTo>
                <a:lnTo>
                  <a:pt x="10428" y="485200"/>
                </a:lnTo>
                <a:lnTo>
                  <a:pt x="2656" y="440736"/>
                </a:lnTo>
                <a:lnTo>
                  <a:pt x="0" y="394715"/>
                </a:lnTo>
                <a:lnTo>
                  <a:pt x="2656" y="348695"/>
                </a:lnTo>
                <a:lnTo>
                  <a:pt x="10428" y="304231"/>
                </a:lnTo>
                <a:lnTo>
                  <a:pt x="23018" y="261619"/>
                </a:lnTo>
                <a:lnTo>
                  <a:pt x="40130" y="221157"/>
                </a:lnTo>
                <a:lnTo>
                  <a:pt x="61468" y="183141"/>
                </a:lnTo>
                <a:lnTo>
                  <a:pt x="86734" y="147867"/>
                </a:lnTo>
                <a:lnTo>
                  <a:pt x="115633" y="115633"/>
                </a:lnTo>
                <a:lnTo>
                  <a:pt x="147867" y="86734"/>
                </a:lnTo>
                <a:lnTo>
                  <a:pt x="183141" y="61468"/>
                </a:lnTo>
                <a:lnTo>
                  <a:pt x="221157" y="40130"/>
                </a:lnTo>
                <a:lnTo>
                  <a:pt x="261619" y="23018"/>
                </a:lnTo>
                <a:lnTo>
                  <a:pt x="304231" y="10428"/>
                </a:lnTo>
                <a:lnTo>
                  <a:pt x="348695" y="2656"/>
                </a:lnTo>
                <a:lnTo>
                  <a:pt x="394715" y="0"/>
                </a:lnTo>
                <a:lnTo>
                  <a:pt x="440736" y="2656"/>
                </a:lnTo>
                <a:lnTo>
                  <a:pt x="485200" y="10428"/>
                </a:lnTo>
                <a:lnTo>
                  <a:pt x="527812" y="23018"/>
                </a:lnTo>
                <a:lnTo>
                  <a:pt x="568274" y="40130"/>
                </a:lnTo>
                <a:lnTo>
                  <a:pt x="606290" y="61468"/>
                </a:lnTo>
                <a:lnTo>
                  <a:pt x="641563" y="86734"/>
                </a:lnTo>
                <a:lnTo>
                  <a:pt x="673798" y="115633"/>
                </a:lnTo>
                <a:lnTo>
                  <a:pt x="702697" y="147867"/>
                </a:lnTo>
                <a:lnTo>
                  <a:pt x="727963" y="183141"/>
                </a:lnTo>
                <a:lnTo>
                  <a:pt x="749301" y="221157"/>
                </a:lnTo>
                <a:lnTo>
                  <a:pt x="766413" y="261619"/>
                </a:lnTo>
                <a:lnTo>
                  <a:pt x="779003" y="304231"/>
                </a:lnTo>
                <a:lnTo>
                  <a:pt x="786775" y="348695"/>
                </a:lnTo>
                <a:lnTo>
                  <a:pt x="789431" y="394715"/>
                </a:lnTo>
                <a:lnTo>
                  <a:pt x="786775" y="440736"/>
                </a:lnTo>
                <a:lnTo>
                  <a:pt x="779003" y="485200"/>
                </a:lnTo>
                <a:lnTo>
                  <a:pt x="766413" y="527812"/>
                </a:lnTo>
                <a:lnTo>
                  <a:pt x="749301" y="568274"/>
                </a:lnTo>
                <a:lnTo>
                  <a:pt x="727963" y="606290"/>
                </a:lnTo>
                <a:lnTo>
                  <a:pt x="702697" y="641563"/>
                </a:lnTo>
                <a:lnTo>
                  <a:pt x="673798" y="673798"/>
                </a:lnTo>
                <a:lnTo>
                  <a:pt x="641563" y="702697"/>
                </a:lnTo>
                <a:lnTo>
                  <a:pt x="606290" y="727963"/>
                </a:lnTo>
                <a:lnTo>
                  <a:pt x="568274" y="749301"/>
                </a:lnTo>
                <a:lnTo>
                  <a:pt x="527812" y="766413"/>
                </a:lnTo>
                <a:lnTo>
                  <a:pt x="485200" y="779003"/>
                </a:lnTo>
                <a:lnTo>
                  <a:pt x="440736" y="786775"/>
                </a:lnTo>
                <a:lnTo>
                  <a:pt x="394715" y="789431"/>
                </a:lnTo>
                <a:close/>
              </a:path>
            </a:pathLst>
          </a:custGeom>
          <a:solidFill>
            <a:srgbClr val="FFFFFF"/>
          </a:solidFill>
          <a:ln w="38100">
            <a:solidFill>
              <a:schemeClr val="tx2">
                <a:lumMod val="90000"/>
                <a:lumOff val="10000"/>
              </a:schemeClr>
            </a:solidFill>
          </a:ln>
        </p:spPr>
        <p:txBody>
          <a:bodyPr wrap="square" lIns="0" tIns="0" rIns="0" bIns="0" rtlCol="0" anchor="t"/>
          <a:lstStyle/>
          <a:p>
            <a:pPr algn="ctr"/>
            <a:r>
              <a:rPr lang="es-CO" sz="5400" b="1" dirty="0">
                <a:solidFill>
                  <a:schemeClr val="tx2">
                    <a:lumMod val="90000"/>
                    <a:lumOff val="10000"/>
                  </a:schemeClr>
                </a:solidFill>
                <a:cs typeface="Calibri"/>
              </a:rPr>
              <a:t>7</a:t>
            </a:r>
            <a:endParaRPr lang="es-CO" sz="5400" b="1" dirty="0">
              <a:solidFill>
                <a:schemeClr val="tx2">
                  <a:lumMod val="90000"/>
                  <a:lumOff val="10000"/>
                </a:schemeClr>
              </a:solidFill>
              <a:ea typeface="Calibri"/>
              <a:cs typeface="Calibri"/>
            </a:endParaRPr>
          </a:p>
        </p:txBody>
      </p:sp>
    </p:spTree>
    <p:extLst>
      <p:ext uri="{BB962C8B-B14F-4D97-AF65-F5344CB8AC3E}">
        <p14:creationId xmlns:p14="http://schemas.microsoft.com/office/powerpoint/2010/main" val="3411163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6E2F0EA-DA64-55DC-18B5-44B8C5797B34}"/>
              </a:ext>
            </a:extLst>
          </p:cNvPr>
          <p:cNvSpPr/>
          <p:nvPr/>
        </p:nvSpPr>
        <p:spPr>
          <a:xfrm>
            <a:off x="405964" y="736439"/>
            <a:ext cx="11457173" cy="377752"/>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dirty="0">
                <a:solidFill>
                  <a:schemeClr val="tx1">
                    <a:lumMod val="95000"/>
                    <a:lumOff val="5000"/>
                  </a:schemeClr>
                </a:solidFill>
                <a:latin typeface="Arial"/>
                <a:cs typeface="Arial"/>
              </a:rPr>
              <a:t>En el desarrollo de Modelo de Relacionamiento del Macroproceso Jurídico, </a:t>
            </a:r>
            <a:r>
              <a:rPr lang="es-ES" sz="1400" b="1" dirty="0">
                <a:solidFill>
                  <a:schemeClr val="tx1">
                    <a:lumMod val="95000"/>
                    <a:lumOff val="5000"/>
                  </a:schemeClr>
                </a:solidFill>
                <a:latin typeface="Arial"/>
                <a:cs typeface="Arial"/>
              </a:rPr>
              <a:t>durante el Q3 del 2024 </a:t>
            </a:r>
            <a:r>
              <a:rPr lang="es-ES" sz="1400" dirty="0">
                <a:solidFill>
                  <a:schemeClr val="tx1">
                    <a:lumMod val="95000"/>
                    <a:lumOff val="5000"/>
                  </a:schemeClr>
                </a:solidFill>
                <a:latin typeface="Arial"/>
                <a:cs typeface="Arial"/>
              </a:rPr>
              <a:t>se realizaron las siguientes acciones:</a:t>
            </a:r>
            <a:endParaRPr lang="es-CO" sz="1400" dirty="0">
              <a:solidFill>
                <a:schemeClr val="tx1">
                  <a:lumMod val="95000"/>
                  <a:lumOff val="5000"/>
                </a:schemeClr>
              </a:solidFill>
              <a:latin typeface="Arial"/>
              <a:cs typeface="Arial"/>
            </a:endParaRPr>
          </a:p>
        </p:txBody>
      </p:sp>
      <p:sp>
        <p:nvSpPr>
          <p:cNvPr id="36" name="CuadroTexto 35">
            <a:extLst>
              <a:ext uri="{FF2B5EF4-FFF2-40B4-BE49-F238E27FC236}">
                <a16:creationId xmlns:a16="http://schemas.microsoft.com/office/drawing/2014/main" id="{6DFD4F62-27A7-46CA-4BBE-C460ED630414}"/>
              </a:ext>
            </a:extLst>
          </p:cNvPr>
          <p:cNvSpPr txBox="1"/>
          <p:nvPr/>
        </p:nvSpPr>
        <p:spPr>
          <a:xfrm>
            <a:off x="4798951" y="1319051"/>
            <a:ext cx="7064186"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dirty="0">
                <a:solidFill>
                  <a:schemeClr val="bg1"/>
                </a:solidFill>
                <a:latin typeface="Arial"/>
                <a:cs typeface="Arial"/>
              </a:rPr>
              <a:t>Temas tratados en la sesión</a:t>
            </a:r>
          </a:p>
          <a:p>
            <a:pPr algn="ctr"/>
            <a:endParaRPr lang="es-ES_tradnl" sz="500" b="1">
              <a:solidFill>
                <a:schemeClr val="bg1"/>
              </a:solidFill>
              <a:latin typeface="Arial"/>
              <a:cs typeface="Arial"/>
            </a:endParaRPr>
          </a:p>
        </p:txBody>
      </p:sp>
      <p:sp>
        <p:nvSpPr>
          <p:cNvPr id="20" name="Fecha 1">
            <a:extLst>
              <a:ext uri="{FF2B5EF4-FFF2-40B4-BE49-F238E27FC236}">
                <a16:creationId xmlns:a16="http://schemas.microsoft.com/office/drawing/2014/main" id="{486652B0-437A-DA22-5D39-1BB2C2967C8E}"/>
              </a:ext>
            </a:extLst>
          </p:cNvPr>
          <p:cNvSpPr/>
          <p:nvPr/>
        </p:nvSpPr>
        <p:spPr>
          <a:xfrm>
            <a:off x="459841" y="2598366"/>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718740" y="1842193"/>
            <a:ext cx="3107929" cy="1000430"/>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60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334322"/>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a:solidFill>
                  <a:schemeClr val="bg1"/>
                </a:solidFill>
                <a:latin typeface="Arial"/>
                <a:cs typeface="Arial"/>
              </a:rPr>
              <a:t>Sesiones de </a:t>
            </a:r>
          </a:p>
          <a:p>
            <a:pPr algn="ctr"/>
            <a:r>
              <a:rPr lang="es-ES_tradnl" b="1">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4472224" y="1809105"/>
            <a:ext cx="7390913" cy="4631352"/>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marL="228600" indent="-228600" algn="just">
              <a:buAutoNum type="arabicPeriod"/>
            </a:pPr>
            <a:endParaRPr lang="es-MX" sz="1400" b="1" u="sng" dirty="0">
              <a:solidFill>
                <a:schemeClr val="tx1"/>
              </a:solidFill>
              <a:latin typeface="Arial"/>
              <a:cs typeface="Arial"/>
            </a:endParaRPr>
          </a:p>
          <a:p>
            <a:pPr marL="285750" indent="-285750" algn="just">
              <a:buFont typeface="Arial"/>
              <a:buChar char="•"/>
            </a:pPr>
            <a:r>
              <a:rPr lang="es-ES" sz="1400" b="1" dirty="0">
                <a:solidFill>
                  <a:schemeClr val="tx1"/>
                </a:solidFill>
                <a:latin typeface="Arial"/>
                <a:ea typeface="Open Sans"/>
                <a:cs typeface="Open Sans"/>
              </a:rPr>
              <a:t>Eliminar la falta de Comunicación: </a:t>
            </a:r>
            <a:r>
              <a:rPr lang="es-ES" sz="1400" dirty="0">
                <a:solidFill>
                  <a:schemeClr val="tx1"/>
                </a:solidFill>
                <a:latin typeface="Arial"/>
                <a:ea typeface="Open Sans"/>
                <a:cs typeface="Open Sans"/>
              </a:rPr>
              <a:t>Diseñando una reunión de planeación estratégica del Segmento (primer trimestre). 2) extender invitación a Universidad Legal Cenit. 3) identificar enlaces en temas específicos comunes para alineación estratégica</a:t>
            </a:r>
            <a:endParaRPr lang="es-ES" sz="1400" dirty="0">
              <a:solidFill>
                <a:schemeClr val="tx1"/>
              </a:solidFill>
              <a:latin typeface="Arial"/>
              <a:ea typeface="Calibri" panose="020F0502020204030204"/>
              <a:cs typeface="Calibri" panose="020F0502020204030204"/>
            </a:endParaRPr>
          </a:p>
          <a:p>
            <a:pPr algn="just"/>
            <a:endParaRPr lang="en-US" dirty="0"/>
          </a:p>
          <a:p>
            <a:pPr marL="285750" indent="-285750" algn="just">
              <a:buFont typeface="Arial"/>
              <a:buChar char="•"/>
            </a:pPr>
            <a:r>
              <a:rPr lang="es-ES" sz="1400" b="1" dirty="0">
                <a:solidFill>
                  <a:schemeClr val="tx1"/>
                </a:solidFill>
                <a:latin typeface="Arial"/>
                <a:ea typeface="Open Sans"/>
                <a:cs typeface="Open Sans"/>
              </a:rPr>
              <a:t>Reducir la falta de Unidad: </a:t>
            </a:r>
            <a:r>
              <a:rPr lang="es-ES" sz="1400" dirty="0">
                <a:solidFill>
                  <a:schemeClr val="tx1"/>
                </a:solidFill>
                <a:latin typeface="Arial"/>
                <a:ea typeface="Open Sans"/>
                <a:cs typeface="Open Sans"/>
              </a:rPr>
              <a:t>Mediante mesas de trabajo presenciales y/o nuevas RAR, realizar las siguientes acciones: 1. Identificar temáticas conjuntas  2. Identificar problemáticas comunes  3. Identificar casos de éxito  4. Implementar estrategia de gestión del conocimiento para todo el segmento (sinergias) 5. Implementar Lineamientos y estrategias conjuntas en temáticas relevantes. </a:t>
            </a:r>
            <a:br>
              <a:rPr lang="en-US" dirty="0"/>
            </a:br>
            <a:endParaRPr lang="en-US" sz="1400">
              <a:solidFill>
                <a:schemeClr val="tx1"/>
              </a:solidFill>
              <a:latin typeface="Arial"/>
              <a:ea typeface="Calibri"/>
              <a:cs typeface="Calibri"/>
            </a:endParaRPr>
          </a:p>
          <a:p>
            <a:pPr marL="285750" indent="-285750" algn="just">
              <a:buFont typeface="Arial"/>
              <a:buChar char="•"/>
            </a:pPr>
            <a:r>
              <a:rPr lang="es-ES" sz="1400" b="1" dirty="0">
                <a:solidFill>
                  <a:schemeClr val="tx1"/>
                </a:solidFill>
                <a:latin typeface="Arial"/>
                <a:ea typeface="Open Sans"/>
                <a:cs typeface="Open Sans"/>
              </a:rPr>
              <a:t>Incrementar la Comunicación: </a:t>
            </a:r>
            <a:r>
              <a:rPr lang="es-ES" sz="1400" dirty="0">
                <a:solidFill>
                  <a:schemeClr val="tx1"/>
                </a:solidFill>
                <a:latin typeface="Arial"/>
                <a:ea typeface="Open Sans"/>
                <a:cs typeface="Open Sans"/>
              </a:rPr>
              <a:t>1) Identificar temáticas comunes. 2) identificar pares en todas las compañías. 3) crear canales de comunicación según necesidad.</a:t>
            </a:r>
            <a:br>
              <a:rPr lang="en-US" dirty="0"/>
            </a:br>
            <a:endParaRPr lang="en-US" sz="1400">
              <a:solidFill>
                <a:schemeClr val="tx1"/>
              </a:solidFill>
              <a:latin typeface="Arial"/>
              <a:ea typeface="Calibri"/>
              <a:cs typeface="Calibri"/>
            </a:endParaRPr>
          </a:p>
          <a:p>
            <a:pPr marL="285750" indent="-285750" algn="just">
              <a:buFont typeface="Arial"/>
              <a:buChar char="•"/>
            </a:pPr>
            <a:r>
              <a:rPr lang="es-ES" sz="1400" b="1" dirty="0">
                <a:solidFill>
                  <a:schemeClr val="tx1"/>
                </a:solidFill>
                <a:latin typeface="Arial"/>
                <a:ea typeface="Open Sans"/>
                <a:cs typeface="Open Sans"/>
              </a:rPr>
              <a:t>Crear coordinación de Objetivos: </a:t>
            </a:r>
            <a:r>
              <a:rPr lang="es-ES" sz="1400" dirty="0">
                <a:solidFill>
                  <a:schemeClr val="tx1"/>
                </a:solidFill>
                <a:latin typeface="Arial"/>
                <a:ea typeface="Open Sans"/>
                <a:cs typeface="Open Sans"/>
              </a:rPr>
              <a:t>Comunicación efectiva y fluida entre compañías. Coordinación sistemática. Compartir intereses y/o necesidades </a:t>
            </a:r>
            <a:r>
              <a:rPr lang="es-ES" sz="1400" dirty="0" err="1">
                <a:solidFill>
                  <a:schemeClr val="tx1"/>
                </a:solidFill>
                <a:latin typeface="Arial"/>
                <a:ea typeface="Open Sans"/>
                <a:cs typeface="Open Sans"/>
              </a:rPr>
              <a:t>comunes.</a:t>
            </a:r>
            <a:r>
              <a:rPr lang="es-ES" sz="1400" dirty="0" err="1">
                <a:solidFill>
                  <a:srgbClr val="F9F9F9"/>
                </a:solidFill>
                <a:latin typeface="Open Sans"/>
                <a:ea typeface="Open Sans"/>
                <a:cs typeface="Open Sans"/>
              </a:rPr>
              <a:t>ns</a:t>
            </a:r>
            <a:r>
              <a:rPr lang="es-ES" sz="1400" dirty="0">
                <a:solidFill>
                  <a:srgbClr val="F9F9F9"/>
                </a:solidFill>
                <a:latin typeface="Open Sans"/>
                <a:ea typeface="Open Sans"/>
                <a:cs typeface="Open Sans"/>
              </a:rPr>
              <a:t>. Esp</a:t>
            </a:r>
            <a:r>
              <a:rPr lang="es-ES" sz="1200" dirty="0">
                <a:solidFill>
                  <a:srgbClr val="F9F9F9"/>
                </a:solidFill>
                <a:latin typeface="Open Sans"/>
                <a:ea typeface="Open Sans"/>
                <a:cs typeface="Open Sans"/>
              </a:rPr>
              <a:t>acio anual para planeación de objetivos y resultados del año anterior. Replantear el esquema de relacionamiento actual, para potencializar lo que ya tenemos. Análisis conjunto de lecciones aprendidas en temas transversales.</a:t>
            </a:r>
            <a:endParaRPr lang="es-ES" dirty="0">
              <a:ea typeface="Calibri" panose="020F0502020204030204"/>
              <a:cs typeface="Calibri" panose="020F0502020204030204"/>
            </a:endParaRPr>
          </a:p>
          <a:p>
            <a:pPr algn="just"/>
            <a:endParaRPr lang="es-ES" sz="500" b="1" u="sng" dirty="0">
              <a:latin typeface="Arial"/>
              <a:cs typeface="Arial"/>
            </a:endParaRPr>
          </a:p>
        </p:txBody>
      </p:sp>
      <p:sp>
        <p:nvSpPr>
          <p:cNvPr id="8" name="Elipse 7">
            <a:extLst>
              <a:ext uri="{FF2B5EF4-FFF2-40B4-BE49-F238E27FC236}">
                <a16:creationId xmlns:a16="http://schemas.microsoft.com/office/drawing/2014/main" id="{1B1E84FA-A1C6-6FA7-428F-09B41CE745D7}"/>
              </a:ext>
            </a:extLst>
          </p:cNvPr>
          <p:cNvSpPr/>
          <p:nvPr/>
        </p:nvSpPr>
        <p:spPr>
          <a:xfrm>
            <a:off x="464752" y="1282119"/>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b="1" dirty="0">
                <a:solidFill>
                  <a:schemeClr val="accent1">
                    <a:lumMod val="50000"/>
                  </a:schemeClr>
                </a:solidFill>
                <a:latin typeface="Arial"/>
                <a:cs typeface="Arial"/>
              </a:rPr>
              <a:t>01</a:t>
            </a:r>
            <a:endParaRPr lang="es-ES" dirty="0"/>
          </a:p>
        </p:txBody>
      </p:sp>
      <p:sp>
        <p:nvSpPr>
          <p:cNvPr id="9" name="Botón 1 fechas">
            <a:extLst>
              <a:ext uri="{FF2B5EF4-FFF2-40B4-BE49-F238E27FC236}">
                <a16:creationId xmlns:a16="http://schemas.microsoft.com/office/drawing/2014/main" id="{0AB04B62-EECE-9987-F424-1049BAD885DE}"/>
              </a:ext>
            </a:extLst>
          </p:cNvPr>
          <p:cNvSpPr/>
          <p:nvPr/>
        </p:nvSpPr>
        <p:spPr>
          <a:xfrm>
            <a:off x="647957" y="3335982"/>
            <a:ext cx="3189011" cy="2479553"/>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60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77823" y="3183864"/>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dirty="0">
              <a:solidFill>
                <a:schemeClr val="bg1"/>
              </a:solidFill>
              <a:latin typeface="Arial"/>
              <a:cs typeface="Arial"/>
            </a:endParaRPr>
          </a:p>
          <a:p>
            <a:pPr algn="ctr"/>
            <a:r>
              <a:rPr lang="es-ES_tradnl" b="1" dirty="0">
                <a:solidFill>
                  <a:schemeClr val="bg1"/>
                </a:solidFill>
                <a:latin typeface="Arial"/>
                <a:cs typeface="Arial"/>
              </a:rPr>
              <a:t>Participantes</a:t>
            </a:r>
          </a:p>
          <a:p>
            <a:pPr algn="ctr"/>
            <a:endParaRPr lang="es-ES_tradnl" sz="500" b="1" dirty="0">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64752" y="3041338"/>
            <a:ext cx="800153" cy="798660"/>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s-CO" sz="1700" b="1" dirty="0">
                <a:solidFill>
                  <a:schemeClr val="accent1">
                    <a:lumMod val="75000"/>
                  </a:schemeClr>
                </a:solidFill>
                <a:latin typeface="Arial"/>
                <a:cs typeface="Arial"/>
              </a:rPr>
              <a:t>47</a:t>
            </a:r>
            <a:endParaRPr lang="es-ES" dirty="0"/>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88174" y="3255751"/>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1414557"/>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9288" y="4785573"/>
            <a:ext cx="986189" cy="27316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8"/>
          <a:srcRect l="10114" t="22231" r="11141" b="18252"/>
          <a:stretch/>
        </p:blipFill>
        <p:spPr>
          <a:xfrm>
            <a:off x="2852621" y="4092994"/>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64309" y="3784849"/>
            <a:ext cx="2792404" cy="338554"/>
          </a:xfrm>
          <a:prstGeom prst="rect">
            <a:avLst/>
          </a:prstGeom>
          <a:noFill/>
        </p:spPr>
        <p:txBody>
          <a:bodyPr wrap="square" lIns="91440" tIns="45720" rIns="91440" bIns="45720" rtlCol="0" anchor="t">
            <a:spAutoFit/>
          </a:bodyPr>
          <a:lstStyle/>
          <a:p>
            <a:pPr algn="ctr"/>
            <a:r>
              <a:rPr lang="es-ES" sz="1600" b="1" dirty="0">
                <a:solidFill>
                  <a:schemeClr val="accent1">
                    <a:lumMod val="50000"/>
                  </a:schemeClr>
                </a:solidFill>
                <a:latin typeface="Arial"/>
                <a:cs typeface="Arial"/>
              </a:rPr>
              <a:t>De las compañías del MID</a:t>
            </a:r>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1992338"/>
            <a:ext cx="1771109" cy="369332"/>
          </a:xfrm>
          <a:prstGeom prst="rect">
            <a:avLst/>
          </a:prstGeom>
          <a:noFill/>
        </p:spPr>
        <p:txBody>
          <a:bodyPr wrap="square" lIns="91440" tIns="45720" rIns="91440" bIns="45720" rtlCol="0" anchor="t">
            <a:spAutoFit/>
          </a:bodyPr>
          <a:lstStyle/>
          <a:p>
            <a:r>
              <a:rPr lang="es-CO" b="1">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16614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5">
                    <a:lumMod val="50000"/>
                  </a:schemeClr>
                </a:solidFill>
                <a:latin typeface="Arial"/>
                <a:cs typeface="Arial"/>
              </a:rPr>
              <a:t>04</a:t>
            </a:r>
            <a:endParaRPr lang="es-CO" sz="2000" b="1" dirty="0">
              <a:solidFill>
                <a:schemeClr val="accent5">
                  <a:lumMod val="50000"/>
                </a:schemeClr>
              </a:solidFill>
              <a:latin typeface="Arial" panose="020B0604020202020204" pitchFamily="34" charset="0"/>
              <a:cs typeface="Arial" panose="020B0604020202020204" pitchFamily="34" charset="0"/>
            </a:endParaRP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00759" y="1310661"/>
            <a:ext cx="523221" cy="523221"/>
          </a:xfrm>
          <a:prstGeom prst="rect">
            <a:avLst/>
          </a:prstGeom>
        </p:spPr>
      </p:pic>
      <p:sp>
        <p:nvSpPr>
          <p:cNvPr id="12" name="CuadroTexto 11">
            <a:extLst>
              <a:ext uri="{FF2B5EF4-FFF2-40B4-BE49-F238E27FC236}">
                <a16:creationId xmlns:a16="http://schemas.microsoft.com/office/drawing/2014/main" id="{172986D4-EABC-3563-8EA3-E60FE8784F34}"/>
              </a:ext>
            </a:extLst>
          </p:cNvPr>
          <p:cNvSpPr txBox="1"/>
          <p:nvPr/>
        </p:nvSpPr>
        <p:spPr>
          <a:xfrm>
            <a:off x="-1458" y="-43332"/>
            <a:ext cx="10688445" cy="769441"/>
          </a:xfrm>
          <a:prstGeom prst="rect">
            <a:avLst/>
          </a:prstGeom>
          <a:noFill/>
        </p:spPr>
        <p:txBody>
          <a:bodyPr wrap="squar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fontAlgn="base"/>
            <a:r>
              <a:rPr lang="es-ES" sz="2000" b="1" i="0" u="none" strike="noStrike" dirty="0">
                <a:solidFill>
                  <a:schemeClr val="bg1">
                    <a:lumMod val="50000"/>
                  </a:schemeClr>
                </a:solidFill>
                <a:effectLst/>
                <a:latin typeface="Arial"/>
                <a:cs typeface="Arial"/>
              </a:rPr>
              <a:t>Macroproceso </a:t>
            </a:r>
            <a:r>
              <a:rPr lang="es-ES" sz="2000" b="1" dirty="0">
                <a:solidFill>
                  <a:schemeClr val="bg1">
                    <a:lumMod val="50000"/>
                  </a:schemeClr>
                </a:solidFill>
                <a:latin typeface="Arial"/>
                <a:cs typeface="Arial"/>
              </a:rPr>
              <a:t>Jurídico</a:t>
            </a:r>
            <a:endParaRPr lang="en-US" sz="2000" b="1" i="0" dirty="0">
              <a:solidFill>
                <a:schemeClr val="bg1">
                  <a:lumMod val="50000"/>
                </a:schemeClr>
              </a:solidFill>
              <a:effectLst/>
              <a:highlight>
                <a:srgbClr val="FFFF00"/>
              </a:highlight>
              <a:latin typeface="Segoe UI" panose="020B0502040204020203" pitchFamily="34" charset="0"/>
            </a:endParaRPr>
          </a:p>
        </p:txBody>
      </p:sp>
      <p:pic>
        <p:nvPicPr>
          <p:cNvPr id="7" name="Picture 2" descr="Trabajando en Oleoducto de los Llanos Orientales S.A. -ODL- | Great Place  To Work® Colombia">
            <a:extLst>
              <a:ext uri="{FF2B5EF4-FFF2-40B4-BE49-F238E27FC236}">
                <a16:creationId xmlns:a16="http://schemas.microsoft.com/office/drawing/2014/main" id="{4DD38015-B132-ADB9-0AFD-41402CC1C76F}"/>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1585" y="4219762"/>
            <a:ext cx="748739" cy="3559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oleoductodecolombia - SmartBrands | Branding con propósito | Consultoría de  marca | Bogotá">
            <a:extLst>
              <a:ext uri="{FF2B5EF4-FFF2-40B4-BE49-F238E27FC236}">
                <a16:creationId xmlns:a16="http://schemas.microsoft.com/office/drawing/2014/main" id="{CBA2317A-595E-480D-A1CD-13C5FF65031D}"/>
              </a:ext>
            </a:extLst>
          </p:cNvPr>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t="12499" b="13457"/>
          <a:stretch/>
        </p:blipFill>
        <p:spPr bwMode="auto">
          <a:xfrm>
            <a:off x="795755" y="4172427"/>
            <a:ext cx="869162" cy="443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491">
            <a:extLst>
              <a:ext uri="{FF2B5EF4-FFF2-40B4-BE49-F238E27FC236}">
                <a16:creationId xmlns:a16="http://schemas.microsoft.com/office/drawing/2014/main" id="{215F0B2E-FEEF-6E75-18CC-7A99518877AB}"/>
              </a:ext>
            </a:extLst>
          </p:cNvPr>
          <p:cNvSpPr txBox="1"/>
          <p:nvPr/>
        </p:nvSpPr>
        <p:spPr>
          <a:xfrm>
            <a:off x="728214" y="5303623"/>
            <a:ext cx="3028499" cy="400110"/>
          </a:xfrm>
          <a:prstGeom prst="rect">
            <a:avLst/>
          </a:prstGeom>
          <a:noFill/>
        </p:spPr>
        <p:txBody>
          <a:bodyPr wrap="square" lIns="91440" tIns="45720" rIns="91440" bIns="45720" rtlCol="0" anchor="b">
            <a:spAutoFit/>
          </a:bodyPr>
          <a:lstStyle/>
          <a:p>
            <a:pPr algn="just">
              <a:defRPr/>
            </a:pPr>
            <a:r>
              <a:rPr lang="es-ES" sz="1000" i="1" dirty="0">
                <a:latin typeface="Arial"/>
                <a:cs typeface="Arial"/>
              </a:rPr>
              <a:t>Abogados directos de Cenit </a:t>
            </a:r>
            <a:r>
              <a:rPr kumimoji="0" lang="es-ES" sz="1000" b="0" i="1" u="none" strike="noStrike" kern="1200" cap="none" spc="0" normalizeH="0" baseline="0" noProof="0" dirty="0">
                <a:ln>
                  <a:noFill/>
                </a:ln>
                <a:effectLst/>
                <a:uLnTx/>
                <a:uFillTx/>
                <a:latin typeface="Arial"/>
                <a:ea typeface="+mn-ea"/>
                <a:cs typeface="Arial"/>
              </a:rPr>
              <a:t>y de </a:t>
            </a:r>
            <a:r>
              <a:rPr lang="es-ES" sz="1000" i="1" dirty="0">
                <a:latin typeface="Arial"/>
                <a:cs typeface="Arial"/>
              </a:rPr>
              <a:t>las Compañías del Segmento </a:t>
            </a:r>
            <a:endParaRPr lang="es-ES" sz="1000" b="0" i="1" u="none" strike="noStrike" kern="1200" cap="none" spc="0" normalizeH="0" baseline="0" noProof="0" dirty="0">
              <a:ln>
                <a:noFill/>
              </a:ln>
              <a:effectLst/>
              <a:uLnTx/>
              <a:uFillTx/>
              <a:latin typeface="Arial"/>
              <a:cs typeface="Arial"/>
            </a:endParaRPr>
          </a:p>
        </p:txBody>
      </p:sp>
      <p:sp>
        <p:nvSpPr>
          <p:cNvPr id="15" name="CuadroTexto 14">
            <a:extLst>
              <a:ext uri="{FF2B5EF4-FFF2-40B4-BE49-F238E27FC236}">
                <a16:creationId xmlns:a16="http://schemas.microsoft.com/office/drawing/2014/main" id="{96C8E4D9-E07F-7C7F-7463-C1FFFA5741B9}"/>
              </a:ext>
            </a:extLst>
          </p:cNvPr>
          <p:cNvSpPr txBox="1"/>
          <p:nvPr/>
        </p:nvSpPr>
        <p:spPr>
          <a:xfrm>
            <a:off x="861818" y="2356341"/>
            <a:ext cx="2897648" cy="307777"/>
          </a:xfrm>
          <a:prstGeom prst="rect">
            <a:avLst/>
          </a:prstGeom>
          <a:noFill/>
        </p:spPr>
        <p:txBody>
          <a:bodyPr wrap="square" lIns="91440" tIns="45720" rIns="91440" bIns="45720" anchor="t">
            <a:spAutoFit/>
          </a:bodyPr>
          <a:lstStyle/>
          <a:p>
            <a:pPr algn="ctr"/>
            <a:r>
              <a:rPr lang="es-CO" sz="1400" dirty="0">
                <a:latin typeface="Arial"/>
                <a:cs typeface="Arial"/>
              </a:rPr>
              <a:t>05 de agosto</a:t>
            </a:r>
            <a:endParaRPr lang="es-ES" dirty="0"/>
          </a:p>
        </p:txBody>
      </p:sp>
      <p:pic>
        <p:nvPicPr>
          <p:cNvPr id="1026" name="Picture 2" descr="logo-ecopetrol-256x256 - Codinter América">
            <a:extLst>
              <a:ext uri="{FF2B5EF4-FFF2-40B4-BE49-F238E27FC236}">
                <a16:creationId xmlns:a16="http://schemas.microsoft.com/office/drawing/2014/main" id="{261F541A-26CE-5201-B33C-F64A13D8F08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9586" b="30686"/>
          <a:stretch/>
        </p:blipFill>
        <p:spPr bwMode="auto">
          <a:xfrm>
            <a:off x="2221443" y="4612273"/>
            <a:ext cx="1178350" cy="46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02810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66881" y="2050210"/>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algn="ctr" defTabSz="914217">
              <a:defRPr/>
            </a:pPr>
            <a:endParaRPr lang="en-US" b="1">
              <a:solidFill>
                <a:schemeClr val="bg1"/>
              </a:solidFill>
              <a:latin typeface="Arial" panose="020B0604020202020204" pitchFamily="34" charset="0"/>
              <a:cs typeface="Arial" panose="020B0604020202020204" pitchFamily="34" charset="0"/>
            </a:endParaRPr>
          </a:p>
        </p:txBody>
      </p:sp>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09370" y="3597341"/>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algn="ctr"/>
            <a:endParaRPr lang="es-ES_tradnl" sz="1800" b="1">
              <a:solidFill>
                <a:schemeClr val="accent1">
                  <a:lumMod val="50000"/>
                </a:schemeClr>
              </a:solidFill>
              <a:latin typeface="Arial" panose="020B0604020202020204" pitchFamily="34" charset="0"/>
              <a:cs typeface="Arial" panose="020B0604020202020204" pitchFamily="34" charset="0"/>
            </a:endParaRPr>
          </a:p>
        </p:txBody>
      </p:sp>
      <p:sp>
        <p:nvSpPr>
          <p:cNvPr id="7" name="Elipse 6">
            <a:extLst>
              <a:ext uri="{FF2B5EF4-FFF2-40B4-BE49-F238E27FC236}">
                <a16:creationId xmlns:a16="http://schemas.microsoft.com/office/drawing/2014/main" id="{6FE16F3F-E937-9211-C630-596AD295E00D}"/>
              </a:ext>
            </a:extLst>
          </p:cNvPr>
          <p:cNvSpPr/>
          <p:nvPr/>
        </p:nvSpPr>
        <p:spPr>
          <a:xfrm>
            <a:off x="394670" y="1980144"/>
            <a:ext cx="1272209" cy="1254705"/>
          </a:xfrm>
          <a:prstGeom prst="ellipse">
            <a:avLst/>
          </a:prstGeom>
          <a:solidFill>
            <a:schemeClr val="bg1"/>
          </a:solidFill>
          <a:ln w="57150">
            <a:solidFill>
              <a:schemeClr val="accent1">
                <a:lumMod val="50000"/>
              </a:schemeClr>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sp>
        <p:nvSpPr>
          <p:cNvPr id="15" name="Elipse 14">
            <a:extLst>
              <a:ext uri="{FF2B5EF4-FFF2-40B4-BE49-F238E27FC236}">
                <a16:creationId xmlns:a16="http://schemas.microsoft.com/office/drawing/2014/main" id="{72F1B9A6-10FD-C969-C079-A461656B6FB1}"/>
              </a:ext>
            </a:extLst>
          </p:cNvPr>
          <p:cNvSpPr/>
          <p:nvPr/>
        </p:nvSpPr>
        <p:spPr>
          <a:xfrm>
            <a:off x="337162" y="3467580"/>
            <a:ext cx="1272209" cy="1254705"/>
          </a:xfrm>
          <a:prstGeom prst="ellipse">
            <a:avLst/>
          </a:prstGeom>
          <a:solidFill>
            <a:schemeClr val="bg1"/>
          </a:solidFill>
          <a:ln w="57150">
            <a:solidFill>
              <a:srgbClr val="C7DE27"/>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3"/>
          <a:stretch>
            <a:fillRect/>
          </a:stretch>
        </p:blipFill>
        <p:spPr>
          <a:xfrm>
            <a:off x="622083" y="3743749"/>
            <a:ext cx="702365" cy="702365"/>
          </a:xfrm>
          <a:prstGeom prst="rect">
            <a:avLst/>
          </a:prstGeom>
        </p:spPr>
      </p:pic>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4"/>
          <a:stretch>
            <a:fillRect/>
          </a:stretch>
        </p:blipFill>
        <p:spPr>
          <a:xfrm>
            <a:off x="636155" y="2174897"/>
            <a:ext cx="870491" cy="870491"/>
          </a:xfrm>
          <a:prstGeom prst="rect">
            <a:avLst/>
          </a:prstGeom>
        </p:spPr>
      </p:pic>
      <p:sp>
        <p:nvSpPr>
          <p:cNvPr id="28" name="CuadroTexto 27">
            <a:extLst>
              <a:ext uri="{FF2B5EF4-FFF2-40B4-BE49-F238E27FC236}">
                <a16:creationId xmlns:a16="http://schemas.microsoft.com/office/drawing/2014/main" id="{8FA66521-40AC-C500-9EF2-C885EB088193}"/>
              </a:ext>
            </a:extLst>
          </p:cNvPr>
          <p:cNvSpPr txBox="1"/>
          <p:nvPr/>
        </p:nvSpPr>
        <p:spPr>
          <a:xfrm>
            <a:off x="5195969" y="1605786"/>
            <a:ext cx="6387497" cy="1169551"/>
          </a:xfrm>
          <a:prstGeom prst="rect">
            <a:avLst/>
          </a:prstGeom>
          <a:solidFill>
            <a:schemeClr val="accent1">
              <a:lumMod val="20000"/>
              <a:lumOff val="80000"/>
            </a:schemeClr>
          </a:solidFill>
        </p:spPr>
        <p:txBody>
          <a:bodyPr wrap="square" lIns="91440" tIns="45720" rIns="91440" bIns="45720" anchor="t">
            <a:spAutoFit/>
          </a:bodyPr>
          <a:lstStyle/>
          <a:p>
            <a:pPr marL="285750" indent="-285750" algn="just" fontAlgn="base">
              <a:buFont typeface="Arial"/>
              <a:buChar char="•"/>
            </a:pPr>
            <a:r>
              <a:rPr lang="es-CO" sz="1400" b="1" dirty="0">
                <a:latin typeface="Arial"/>
                <a:cs typeface="Arial"/>
              </a:rPr>
              <a:t>Publicar </a:t>
            </a:r>
            <a:r>
              <a:rPr lang="es-CO" sz="1400" dirty="0">
                <a:latin typeface="Arial"/>
                <a:cs typeface="Arial"/>
              </a:rPr>
              <a:t>la última versión del Periódico Conectados 2024</a:t>
            </a:r>
          </a:p>
          <a:p>
            <a:pPr marL="285750" indent="-285750" algn="just">
              <a:buFont typeface="Arial"/>
              <a:buChar char="•"/>
            </a:pPr>
            <a:r>
              <a:rPr lang="es-CO" sz="1400" b="1" dirty="0">
                <a:latin typeface="Arial"/>
                <a:cs typeface="Arial"/>
              </a:rPr>
              <a:t>Realizar </a:t>
            </a:r>
            <a:r>
              <a:rPr lang="es-CO" sz="1400" dirty="0">
                <a:latin typeface="Arial"/>
                <a:cs typeface="Arial"/>
              </a:rPr>
              <a:t>las últimas 2 Reuniones de Alineación y Relacionamiento con el Segmento de Transporte (Octubre y noviembre 2024)</a:t>
            </a:r>
          </a:p>
          <a:p>
            <a:pPr marL="285750" indent="-285750" algn="just">
              <a:buFont typeface="Arial"/>
              <a:buChar char="•"/>
            </a:pPr>
            <a:r>
              <a:rPr lang="es-CO" sz="1400" b="1" dirty="0">
                <a:latin typeface="Arial"/>
                <a:cs typeface="Arial"/>
              </a:rPr>
              <a:t>Publicar </a:t>
            </a:r>
            <a:r>
              <a:rPr lang="es-CO" sz="1400" dirty="0">
                <a:latin typeface="Arial"/>
                <a:cs typeface="Arial"/>
              </a:rPr>
              <a:t>en el Micrositio de GC las versiones de los Informes Trimestrales del 3Q y 4Q del año. </a:t>
            </a:r>
            <a:endParaRPr lang="es-CO" sz="1400" dirty="0">
              <a:latin typeface="Arial" panose="020B0604020202020204" pitchFamily="34" charset="0"/>
              <a:cs typeface="Arial" panose="020B0604020202020204" pitchFamily="34" charset="0"/>
            </a:endParaRPr>
          </a:p>
        </p:txBody>
      </p:sp>
      <p:cxnSp>
        <p:nvCxnSpPr>
          <p:cNvPr id="32" name="Conector: angular 31">
            <a:extLst>
              <a:ext uri="{FF2B5EF4-FFF2-40B4-BE49-F238E27FC236}">
                <a16:creationId xmlns:a16="http://schemas.microsoft.com/office/drawing/2014/main" id="{DD0CA449-8787-3346-DA7B-1DD7CAB11D6F}"/>
              </a:ext>
            </a:extLst>
          </p:cNvPr>
          <p:cNvCxnSpPr>
            <a:cxnSpLocks/>
          </p:cNvCxnSpPr>
          <p:nvPr/>
        </p:nvCxnSpPr>
        <p:spPr>
          <a:xfrm flipV="1">
            <a:off x="4219074" y="2190562"/>
            <a:ext cx="976895" cy="342275"/>
          </a:xfrm>
          <a:prstGeom prst="bentConnector3">
            <a:avLst>
              <a:gd name="adj1" fmla="val 5000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4F1E7F24-0FC8-D2CA-C2F0-B82D05FB97C6}"/>
              </a:ext>
            </a:extLst>
          </p:cNvPr>
          <p:cNvSpPr txBox="1"/>
          <p:nvPr/>
        </p:nvSpPr>
        <p:spPr>
          <a:xfrm>
            <a:off x="1815137" y="2224171"/>
            <a:ext cx="2613571" cy="646331"/>
          </a:xfrm>
          <a:prstGeom prst="rect">
            <a:avLst/>
          </a:prstGeom>
          <a:noFill/>
        </p:spPr>
        <p:txBody>
          <a:bodyPr wrap="square">
            <a:spAutoFit/>
          </a:bodyPr>
          <a:lstStyle/>
          <a:p>
            <a:pPr algn="ctr" defTabSz="914217">
              <a:defRPr/>
            </a:pPr>
            <a:r>
              <a:rPr lang="es-ES_tradnl" sz="1800" b="1">
                <a:solidFill>
                  <a:schemeClr val="bg1"/>
                </a:solidFill>
                <a:latin typeface="Arial" panose="020B0604020202020204" pitchFamily="34" charset="0"/>
                <a:cs typeface="Arial" panose="020B0604020202020204" pitchFamily="34" charset="0"/>
              </a:rPr>
              <a:t>Para el siguiente Q </a:t>
            </a:r>
          </a:p>
          <a:p>
            <a:pPr algn="ctr" defTabSz="914217">
              <a:defRPr/>
            </a:pPr>
            <a:r>
              <a:rPr lang="es-ES_tradnl" sz="1800" b="1">
                <a:solidFill>
                  <a:schemeClr val="bg1"/>
                </a:solidFill>
                <a:latin typeface="Arial" panose="020B0604020202020204" pitchFamily="34" charset="0"/>
                <a:cs typeface="Arial" panose="020B0604020202020204" pitchFamily="34" charset="0"/>
              </a:rPr>
              <a:t>Esperamos:</a:t>
            </a:r>
            <a:endParaRPr lang="en-US" b="1">
              <a:solidFill>
                <a:schemeClr val="bg1"/>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1CFB37C9-5A65-FBB0-B32C-90FB67065009}"/>
              </a:ext>
            </a:extLst>
          </p:cNvPr>
          <p:cNvSpPr txBox="1"/>
          <p:nvPr/>
        </p:nvSpPr>
        <p:spPr>
          <a:xfrm>
            <a:off x="2045862" y="3786162"/>
            <a:ext cx="2037102" cy="646331"/>
          </a:xfrm>
          <a:prstGeom prst="rect">
            <a:avLst/>
          </a:prstGeom>
          <a:noFill/>
        </p:spPr>
        <p:txBody>
          <a:bodyPr wrap="square">
            <a:spAutoFit/>
          </a:bodyPr>
          <a:lstStyle/>
          <a:p>
            <a:pPr algn="ctr"/>
            <a:r>
              <a:rPr lang="es-ES_tradnl" sz="1800" b="1" dirty="0">
                <a:solidFill>
                  <a:schemeClr val="accent1">
                    <a:lumMod val="50000"/>
                  </a:schemeClr>
                </a:solidFill>
                <a:latin typeface="Arial" panose="020B0604020202020204" pitchFamily="34" charset="0"/>
                <a:cs typeface="Arial" panose="020B0604020202020204" pitchFamily="34" charset="0"/>
              </a:rPr>
              <a:t>Sinergias</a:t>
            </a:r>
          </a:p>
          <a:p>
            <a:pPr algn="ctr"/>
            <a:r>
              <a:rPr lang="es-ES_tradnl" sz="1800" b="1" dirty="0">
                <a:solidFill>
                  <a:schemeClr val="accent1">
                    <a:lumMod val="50000"/>
                  </a:schemeClr>
                </a:solidFill>
                <a:latin typeface="Arial" panose="020B0604020202020204" pitchFamily="34" charset="0"/>
                <a:cs typeface="Arial" panose="020B0604020202020204" pitchFamily="34" charset="0"/>
              </a:rPr>
              <a:t> logradas:</a:t>
            </a:r>
          </a:p>
        </p:txBody>
      </p:sp>
      <p:cxnSp>
        <p:nvCxnSpPr>
          <p:cNvPr id="55" name="Conector: angular 54">
            <a:extLst>
              <a:ext uri="{FF2B5EF4-FFF2-40B4-BE49-F238E27FC236}">
                <a16:creationId xmlns:a16="http://schemas.microsoft.com/office/drawing/2014/main" id="{74184E8E-6500-5C8A-BA39-45E064E42D33}"/>
              </a:ext>
            </a:extLst>
          </p:cNvPr>
          <p:cNvCxnSpPr>
            <a:cxnSpLocks/>
          </p:cNvCxnSpPr>
          <p:nvPr/>
        </p:nvCxnSpPr>
        <p:spPr>
          <a:xfrm>
            <a:off x="4222433" y="3967874"/>
            <a:ext cx="973536" cy="606420"/>
          </a:xfrm>
          <a:prstGeom prst="bentConnector3">
            <a:avLst>
              <a:gd name="adj1" fmla="val 50000"/>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
        <p:nvSpPr>
          <p:cNvPr id="2" name="Rectángulo: esquinas redondeadas 1">
            <a:extLst>
              <a:ext uri="{FF2B5EF4-FFF2-40B4-BE49-F238E27FC236}">
                <a16:creationId xmlns:a16="http://schemas.microsoft.com/office/drawing/2014/main" id="{3CB8DEA2-4D76-2870-5D60-3ABE72FEFAE1}"/>
              </a:ext>
            </a:extLst>
          </p:cNvPr>
          <p:cNvSpPr/>
          <p:nvPr/>
        </p:nvSpPr>
        <p:spPr>
          <a:xfrm>
            <a:off x="418995" y="759262"/>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En el desarrollo de Modelo de Relacionamiento del Macroproceso Jurídico</a:t>
            </a:r>
            <a:r>
              <a:rPr lang="es-ES" sz="1600" dirty="0">
                <a:solidFill>
                  <a:srgbClr val="0D0D0D"/>
                </a:solidFill>
                <a:latin typeface="Arial"/>
                <a:cs typeface="Arial"/>
              </a:rPr>
              <a:t>,</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7" name="CuadroTexto 16">
            <a:extLst>
              <a:ext uri="{FF2B5EF4-FFF2-40B4-BE49-F238E27FC236}">
                <a16:creationId xmlns:a16="http://schemas.microsoft.com/office/drawing/2014/main" id="{AB69575D-12A8-D339-24BD-7F1606F148F4}"/>
              </a:ext>
            </a:extLst>
          </p:cNvPr>
          <p:cNvSpPr txBox="1"/>
          <p:nvPr/>
        </p:nvSpPr>
        <p:spPr>
          <a:xfrm>
            <a:off x="5195969" y="3526656"/>
            <a:ext cx="6387497" cy="1384995"/>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pPr marL="285750" indent="-285750">
              <a:buFont typeface="Arial"/>
              <a:buChar char="•"/>
            </a:pPr>
            <a:r>
              <a:rPr lang="es-MX" dirty="0">
                <a:latin typeface="Arial"/>
                <a:cs typeface="Arial"/>
              </a:rPr>
              <a:t>Desarrollo </a:t>
            </a:r>
            <a:r>
              <a:rPr lang="es-MX" b="0" dirty="0">
                <a:latin typeface="Arial"/>
                <a:cs typeface="Arial"/>
              </a:rPr>
              <a:t>con éxito de la segunda versión de </a:t>
            </a:r>
            <a:r>
              <a:rPr lang="es-MX" b="0" i="1" dirty="0">
                <a:latin typeface="Arial"/>
                <a:cs typeface="Arial"/>
              </a:rPr>
              <a:t>Reunirnos para Unirnos</a:t>
            </a:r>
            <a:r>
              <a:rPr lang="es-MX" b="0" dirty="0">
                <a:latin typeface="Arial"/>
                <a:cs typeface="Arial"/>
              </a:rPr>
              <a:t> con las áreas Legales del Segmento </a:t>
            </a:r>
            <a:r>
              <a:rPr lang="es-MX" b="0" err="1">
                <a:latin typeface="Arial"/>
                <a:cs typeface="Arial"/>
              </a:rPr>
              <a:t>Midstream</a:t>
            </a:r>
            <a:r>
              <a:rPr lang="es-MX" b="0" dirty="0">
                <a:latin typeface="Arial"/>
                <a:cs typeface="Arial"/>
              </a:rPr>
              <a:t> y los abogados de la VP Legal de Cenit el día 05 de agosto en las instalaciones de la Torre AR. </a:t>
            </a:r>
          </a:p>
          <a:p>
            <a:pPr marL="285750" indent="-285750">
              <a:buFont typeface="Arial"/>
              <a:buChar char="•"/>
            </a:pPr>
            <a:r>
              <a:rPr lang="es-MX" dirty="0">
                <a:latin typeface="Arial"/>
                <a:cs typeface="Arial"/>
              </a:rPr>
              <a:t>Medición </a:t>
            </a:r>
            <a:r>
              <a:rPr lang="es-MX" b="0" dirty="0">
                <a:latin typeface="Arial"/>
                <a:cs typeface="Arial"/>
              </a:rPr>
              <a:t>de los resultados del espacio previamente mencionado donde se le pregunta al Segmento a través de una encuesta, cuáles consideran son las brechas a solucionar en materia de relacionamiento del </a:t>
            </a:r>
            <a:r>
              <a:rPr lang="es-MX" b="0" dirty="0" err="1">
                <a:latin typeface="Arial"/>
                <a:cs typeface="Arial"/>
              </a:rPr>
              <a:t>Mid</a:t>
            </a:r>
            <a:r>
              <a:rPr lang="es-MX" b="0" dirty="0">
                <a:latin typeface="Arial"/>
                <a:cs typeface="Arial"/>
              </a:rPr>
              <a:t>. </a:t>
            </a:r>
            <a:endParaRPr lang="es-MX" b="0" dirty="0"/>
          </a:p>
        </p:txBody>
      </p:sp>
      <p:sp>
        <p:nvSpPr>
          <p:cNvPr id="5" name="CuadroTexto 4">
            <a:extLst>
              <a:ext uri="{FF2B5EF4-FFF2-40B4-BE49-F238E27FC236}">
                <a16:creationId xmlns:a16="http://schemas.microsoft.com/office/drawing/2014/main" id="{DB94EF38-4D92-0051-BCA6-076E2954E1A4}"/>
              </a:ext>
            </a:extLst>
          </p:cNvPr>
          <p:cNvSpPr txBox="1"/>
          <p:nvPr/>
        </p:nvSpPr>
        <p:spPr>
          <a:xfrm>
            <a:off x="-1458" y="-43332"/>
            <a:ext cx="10688445" cy="769441"/>
          </a:xfrm>
          <a:prstGeom prst="rect">
            <a:avLst/>
          </a:prstGeom>
          <a:noFill/>
        </p:spPr>
        <p:txBody>
          <a:bodyPr wrap="squar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fontAlgn="base"/>
            <a:r>
              <a:rPr lang="es-ES" sz="2000" b="1" i="0" u="none" strike="noStrike" dirty="0">
                <a:solidFill>
                  <a:schemeClr val="bg1">
                    <a:lumMod val="50000"/>
                  </a:schemeClr>
                </a:solidFill>
                <a:effectLst/>
                <a:latin typeface="Arial"/>
                <a:cs typeface="Arial"/>
              </a:rPr>
              <a:t>Macroproceso </a:t>
            </a:r>
            <a:r>
              <a:rPr lang="es-ES" sz="2000" b="1" dirty="0">
                <a:solidFill>
                  <a:schemeClr val="bg1">
                    <a:lumMod val="50000"/>
                  </a:schemeClr>
                </a:solidFill>
                <a:latin typeface="Arial"/>
                <a:cs typeface="Arial"/>
              </a:rPr>
              <a:t>Jurídico</a:t>
            </a:r>
            <a:endParaRPr lang="en-US" sz="2000" b="1" i="0" dirty="0">
              <a:solidFill>
                <a:schemeClr val="bg1">
                  <a:lumMod val="50000"/>
                </a:schemeClr>
              </a:solidFill>
              <a:effectLst/>
              <a:highlight>
                <a:srgbClr val="FFFF00"/>
              </a:highlight>
              <a:latin typeface="Segoe UI" panose="020B0502040204020203" pitchFamily="34" charset="0"/>
            </a:endParaRPr>
          </a:p>
        </p:txBody>
      </p:sp>
      <p:pic>
        <p:nvPicPr>
          <p:cNvPr id="6" name="Imagen 5" descr="Grupo de personas posando por un foto&#10;&#10;Descripción generada automáticamente">
            <a:extLst>
              <a:ext uri="{FF2B5EF4-FFF2-40B4-BE49-F238E27FC236}">
                <a16:creationId xmlns:a16="http://schemas.microsoft.com/office/drawing/2014/main" id="{14C9894F-0D83-0AE9-7879-3E95A647943E}"/>
              </a:ext>
            </a:extLst>
          </p:cNvPr>
          <p:cNvPicPr>
            <a:picLocks noChangeAspect="1"/>
          </p:cNvPicPr>
          <p:nvPr/>
        </p:nvPicPr>
        <p:blipFill>
          <a:blip r:embed="rId5"/>
          <a:stretch>
            <a:fillRect/>
          </a:stretch>
        </p:blipFill>
        <p:spPr>
          <a:xfrm>
            <a:off x="4093863" y="5025247"/>
            <a:ext cx="3889257" cy="1710188"/>
          </a:xfrm>
          <a:prstGeom prst="rect">
            <a:avLst/>
          </a:prstGeom>
        </p:spPr>
      </p:pic>
    </p:spTree>
    <p:extLst>
      <p:ext uri="{BB962C8B-B14F-4D97-AF65-F5344CB8AC3E}">
        <p14:creationId xmlns:p14="http://schemas.microsoft.com/office/powerpoint/2010/main" val="3127544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5D56C24-6DAC-B5B8-E960-B80C06FF0B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4" name="think-cell data - do not delete" hidden="1">
                        <a:extLst>
                          <a:ext uri="{FF2B5EF4-FFF2-40B4-BE49-F238E27FC236}">
                            <a16:creationId xmlns:a16="http://schemas.microsoft.com/office/drawing/2014/main" id="{25D56C24-6DAC-B5B8-E960-B80C06FF0B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3E20E765-5A55-CEB3-23E7-5A1ABFA83E06}"/>
              </a:ext>
            </a:extLst>
          </p:cNvPr>
          <p:cNvSpPr txBox="1"/>
          <p:nvPr/>
        </p:nvSpPr>
        <p:spPr>
          <a:xfrm>
            <a:off x="6463688" y="2868721"/>
            <a:ext cx="5343787" cy="1424270"/>
          </a:xfrm>
          <a:prstGeom prst="rect">
            <a:avLst/>
          </a:prstGeom>
          <a:noFill/>
        </p:spPr>
        <p:txBody>
          <a:bodyPr wrap="square" lIns="0" tIns="0" rIns="0" bIns="0" rtlCol="0" anchor="ctr" anchorCtr="0">
            <a:noAutofit/>
          </a:bodyPr>
          <a:lstStyle/>
          <a:p>
            <a:pPr marL="12700" algn="ctr">
              <a:tabLst>
                <a:tab pos="699770" algn="l"/>
              </a:tabLst>
            </a:pPr>
            <a:r>
              <a:rPr lang="es-ES" sz="3200" b="1" spc="5" dirty="0">
                <a:solidFill>
                  <a:schemeClr val="accent1">
                    <a:lumMod val="50000"/>
                  </a:schemeClr>
                </a:solidFill>
                <a:latin typeface="Arial"/>
                <a:cs typeface="Arial"/>
              </a:rPr>
              <a:t>Gestión de Activos</a:t>
            </a:r>
            <a:endParaRPr lang="es-ES" sz="3200" b="1" spc="5" dirty="0">
              <a:solidFill>
                <a:schemeClr val="accent1">
                  <a:lumMod val="50000"/>
                </a:schemeClr>
              </a:solidFill>
              <a:latin typeface="Arial" panose="020B0604020202020204" pitchFamily="34" charset="0"/>
              <a:cs typeface="Arial" panose="020B0604020202020204" pitchFamily="34" charset="0"/>
            </a:endParaRPr>
          </a:p>
        </p:txBody>
      </p:sp>
      <p:sp>
        <p:nvSpPr>
          <p:cNvPr id="2" name="object 15">
            <a:extLst>
              <a:ext uri="{FF2B5EF4-FFF2-40B4-BE49-F238E27FC236}">
                <a16:creationId xmlns:a16="http://schemas.microsoft.com/office/drawing/2014/main" id="{B265E378-26E9-2A35-CD4C-BAA0EE451A83}"/>
              </a:ext>
            </a:extLst>
          </p:cNvPr>
          <p:cNvSpPr/>
          <p:nvPr/>
        </p:nvSpPr>
        <p:spPr>
          <a:xfrm>
            <a:off x="5548046" y="3173933"/>
            <a:ext cx="832935" cy="812712"/>
          </a:xfrm>
          <a:custGeom>
            <a:avLst/>
            <a:gdLst/>
            <a:ahLst/>
            <a:cxnLst/>
            <a:rect l="l" t="t" r="r" b="b"/>
            <a:pathLst>
              <a:path w="789939" h="789939">
                <a:moveTo>
                  <a:pt x="394715" y="789431"/>
                </a:moveTo>
                <a:lnTo>
                  <a:pt x="348695" y="786775"/>
                </a:lnTo>
                <a:lnTo>
                  <a:pt x="304231" y="779003"/>
                </a:lnTo>
                <a:lnTo>
                  <a:pt x="261619" y="766413"/>
                </a:lnTo>
                <a:lnTo>
                  <a:pt x="221157" y="749301"/>
                </a:lnTo>
                <a:lnTo>
                  <a:pt x="183141" y="727963"/>
                </a:lnTo>
                <a:lnTo>
                  <a:pt x="147867" y="702697"/>
                </a:lnTo>
                <a:lnTo>
                  <a:pt x="115633" y="673798"/>
                </a:lnTo>
                <a:lnTo>
                  <a:pt x="86734" y="641563"/>
                </a:lnTo>
                <a:lnTo>
                  <a:pt x="61468" y="606290"/>
                </a:lnTo>
                <a:lnTo>
                  <a:pt x="40130" y="568274"/>
                </a:lnTo>
                <a:lnTo>
                  <a:pt x="23018" y="527812"/>
                </a:lnTo>
                <a:lnTo>
                  <a:pt x="10428" y="485200"/>
                </a:lnTo>
                <a:lnTo>
                  <a:pt x="2656" y="440736"/>
                </a:lnTo>
                <a:lnTo>
                  <a:pt x="0" y="394715"/>
                </a:lnTo>
                <a:lnTo>
                  <a:pt x="2656" y="348695"/>
                </a:lnTo>
                <a:lnTo>
                  <a:pt x="10428" y="304231"/>
                </a:lnTo>
                <a:lnTo>
                  <a:pt x="23018" y="261619"/>
                </a:lnTo>
                <a:lnTo>
                  <a:pt x="40130" y="221157"/>
                </a:lnTo>
                <a:lnTo>
                  <a:pt x="61468" y="183141"/>
                </a:lnTo>
                <a:lnTo>
                  <a:pt x="86734" y="147867"/>
                </a:lnTo>
                <a:lnTo>
                  <a:pt x="115633" y="115633"/>
                </a:lnTo>
                <a:lnTo>
                  <a:pt x="147867" y="86734"/>
                </a:lnTo>
                <a:lnTo>
                  <a:pt x="183141" y="61468"/>
                </a:lnTo>
                <a:lnTo>
                  <a:pt x="221157" y="40130"/>
                </a:lnTo>
                <a:lnTo>
                  <a:pt x="261619" y="23018"/>
                </a:lnTo>
                <a:lnTo>
                  <a:pt x="304231" y="10428"/>
                </a:lnTo>
                <a:lnTo>
                  <a:pt x="348695" y="2656"/>
                </a:lnTo>
                <a:lnTo>
                  <a:pt x="394715" y="0"/>
                </a:lnTo>
                <a:lnTo>
                  <a:pt x="440736" y="2656"/>
                </a:lnTo>
                <a:lnTo>
                  <a:pt x="485200" y="10428"/>
                </a:lnTo>
                <a:lnTo>
                  <a:pt x="527812" y="23018"/>
                </a:lnTo>
                <a:lnTo>
                  <a:pt x="568274" y="40130"/>
                </a:lnTo>
                <a:lnTo>
                  <a:pt x="606290" y="61468"/>
                </a:lnTo>
                <a:lnTo>
                  <a:pt x="641563" y="86734"/>
                </a:lnTo>
                <a:lnTo>
                  <a:pt x="673798" y="115633"/>
                </a:lnTo>
                <a:lnTo>
                  <a:pt x="702697" y="147867"/>
                </a:lnTo>
                <a:lnTo>
                  <a:pt x="727963" y="183141"/>
                </a:lnTo>
                <a:lnTo>
                  <a:pt x="749301" y="221157"/>
                </a:lnTo>
                <a:lnTo>
                  <a:pt x="766413" y="261619"/>
                </a:lnTo>
                <a:lnTo>
                  <a:pt x="779003" y="304231"/>
                </a:lnTo>
                <a:lnTo>
                  <a:pt x="786775" y="348695"/>
                </a:lnTo>
                <a:lnTo>
                  <a:pt x="789431" y="394715"/>
                </a:lnTo>
                <a:lnTo>
                  <a:pt x="786775" y="440736"/>
                </a:lnTo>
                <a:lnTo>
                  <a:pt x="779003" y="485200"/>
                </a:lnTo>
                <a:lnTo>
                  <a:pt x="766413" y="527812"/>
                </a:lnTo>
                <a:lnTo>
                  <a:pt x="749301" y="568274"/>
                </a:lnTo>
                <a:lnTo>
                  <a:pt x="727963" y="606290"/>
                </a:lnTo>
                <a:lnTo>
                  <a:pt x="702697" y="641563"/>
                </a:lnTo>
                <a:lnTo>
                  <a:pt x="673798" y="673798"/>
                </a:lnTo>
                <a:lnTo>
                  <a:pt x="641563" y="702697"/>
                </a:lnTo>
                <a:lnTo>
                  <a:pt x="606290" y="727963"/>
                </a:lnTo>
                <a:lnTo>
                  <a:pt x="568274" y="749301"/>
                </a:lnTo>
                <a:lnTo>
                  <a:pt x="527812" y="766413"/>
                </a:lnTo>
                <a:lnTo>
                  <a:pt x="485200" y="779003"/>
                </a:lnTo>
                <a:lnTo>
                  <a:pt x="440736" y="786775"/>
                </a:lnTo>
                <a:lnTo>
                  <a:pt x="394715" y="789431"/>
                </a:lnTo>
                <a:close/>
              </a:path>
            </a:pathLst>
          </a:custGeom>
          <a:solidFill>
            <a:srgbClr val="FFFFFF"/>
          </a:solidFill>
          <a:ln w="38100">
            <a:solidFill>
              <a:schemeClr val="tx2">
                <a:lumMod val="90000"/>
                <a:lumOff val="10000"/>
              </a:schemeClr>
            </a:solidFill>
          </a:ln>
        </p:spPr>
        <p:txBody>
          <a:bodyPr wrap="square" lIns="0" tIns="0" rIns="0" bIns="0" rtlCol="0" anchor="t"/>
          <a:lstStyle/>
          <a:p>
            <a:pPr algn="ctr"/>
            <a:r>
              <a:rPr lang="es-CO" sz="5400" b="1">
                <a:solidFill>
                  <a:schemeClr val="tx2">
                    <a:lumMod val="90000"/>
                    <a:lumOff val="10000"/>
                  </a:schemeClr>
                </a:solidFill>
              </a:rPr>
              <a:t>8</a:t>
            </a:r>
            <a:endParaRPr lang="es-CO" sz="5400" b="1">
              <a:solidFill>
                <a:schemeClr val="tx2">
                  <a:lumMod val="90000"/>
                  <a:lumOff val="10000"/>
                </a:schemeClr>
              </a:solidFill>
              <a:ea typeface="Calibri"/>
              <a:cs typeface="Calibri"/>
            </a:endParaRPr>
          </a:p>
        </p:txBody>
      </p:sp>
    </p:spTree>
    <p:extLst>
      <p:ext uri="{BB962C8B-B14F-4D97-AF65-F5344CB8AC3E}">
        <p14:creationId xmlns:p14="http://schemas.microsoft.com/office/powerpoint/2010/main" val="1072095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6DFD4F62-27A7-46CA-4BBE-C460ED630414}"/>
              </a:ext>
            </a:extLst>
          </p:cNvPr>
          <p:cNvSpPr txBox="1"/>
          <p:nvPr/>
        </p:nvSpPr>
        <p:spPr>
          <a:xfrm>
            <a:off x="4798951" y="1959591"/>
            <a:ext cx="6439638"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Temas tratados</a:t>
            </a:r>
          </a:p>
          <a:p>
            <a:pPr algn="ctr"/>
            <a:endParaRPr lang="es-ES_tradnl" sz="500" b="1">
              <a:solidFill>
                <a:schemeClr val="bg1"/>
              </a:solidFill>
              <a:latin typeface="Arial"/>
              <a:cs typeface="Arial"/>
            </a:endParaRPr>
          </a:p>
        </p:txBody>
      </p:sp>
      <p:sp>
        <p:nvSpPr>
          <p:cNvPr id="18" name="Temas 3">
            <a:extLst>
              <a:ext uri="{FF2B5EF4-FFF2-40B4-BE49-F238E27FC236}">
                <a16:creationId xmlns:a16="http://schemas.microsoft.com/office/drawing/2014/main" id="{2DEDD8C7-BCE8-2C1B-E2B3-C10CF6B9C04C}"/>
              </a:ext>
            </a:extLst>
          </p:cNvPr>
          <p:cNvSpPr/>
          <p:nvPr/>
        </p:nvSpPr>
        <p:spPr>
          <a:xfrm>
            <a:off x="7574281" y="3986172"/>
            <a:ext cx="3654273" cy="3306168"/>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algn="just" fontAlgn="base"/>
            <a:endParaRPr lang="es-CO" sz="950" b="1">
              <a:latin typeface="Century Gothic"/>
            </a:endParaRPr>
          </a:p>
        </p:txBody>
      </p:sp>
      <p:sp>
        <p:nvSpPr>
          <p:cNvPr id="20" name="Fecha 1">
            <a:extLst>
              <a:ext uri="{FF2B5EF4-FFF2-40B4-BE49-F238E27FC236}">
                <a16:creationId xmlns:a16="http://schemas.microsoft.com/office/drawing/2014/main" id="{486652B0-437A-DA22-5D39-1BB2C2967C8E}"/>
              </a:ext>
            </a:extLst>
          </p:cNvPr>
          <p:cNvSpPr/>
          <p:nvPr/>
        </p:nvSpPr>
        <p:spPr>
          <a:xfrm>
            <a:off x="431087" y="2824880"/>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574967" y="2456895"/>
            <a:ext cx="3251702" cy="972415"/>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60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920270"/>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a:solidFill>
                  <a:schemeClr val="bg1"/>
                </a:solidFill>
                <a:latin typeface="Arial"/>
                <a:cs typeface="Arial"/>
              </a:rPr>
              <a:t>Sesiones de </a:t>
            </a:r>
          </a:p>
          <a:p>
            <a:pPr algn="ctr"/>
            <a:r>
              <a:rPr lang="es-ES_tradnl" b="1">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4597887" y="1070408"/>
            <a:ext cx="6827610" cy="3591357"/>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marL="171450" indent="-171450" algn="just">
              <a:buFont typeface="Arial" panose="020B0604020202020204" pitchFamily="34" charset="0"/>
              <a:buChar char="•"/>
            </a:pPr>
            <a:r>
              <a:rPr lang="es-CO" sz="1600" dirty="0">
                <a:latin typeface="Arial"/>
                <a:ea typeface="Aptos" panose="020B0004020202020204" pitchFamily="34" charset="0"/>
                <a:cs typeface="Arial"/>
              </a:rPr>
              <a:t>Implementación del proceso de gestión de activos en ODC</a:t>
            </a:r>
            <a:endParaRPr lang="es-MX" sz="1600">
              <a:latin typeface="Arial"/>
              <a:cs typeface="Arial"/>
            </a:endParaRPr>
          </a:p>
        </p:txBody>
      </p:sp>
      <p:sp>
        <p:nvSpPr>
          <p:cNvPr id="8" name="Elipse 7">
            <a:extLst>
              <a:ext uri="{FF2B5EF4-FFF2-40B4-BE49-F238E27FC236}">
                <a16:creationId xmlns:a16="http://schemas.microsoft.com/office/drawing/2014/main" id="{1B1E84FA-A1C6-6FA7-428F-09B41CE745D7}"/>
              </a:ext>
            </a:extLst>
          </p:cNvPr>
          <p:cNvSpPr/>
          <p:nvPr/>
        </p:nvSpPr>
        <p:spPr>
          <a:xfrm>
            <a:off x="464752" y="1868067"/>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1400" b="1" dirty="0">
                <a:solidFill>
                  <a:schemeClr val="accent1">
                    <a:lumMod val="50000"/>
                  </a:schemeClr>
                </a:solidFill>
                <a:latin typeface="Arial"/>
                <a:cs typeface="Arial"/>
              </a:rPr>
              <a:t>N.A.</a:t>
            </a:r>
          </a:p>
        </p:txBody>
      </p:sp>
      <p:sp>
        <p:nvSpPr>
          <p:cNvPr id="9" name="Botón 1 fechas">
            <a:extLst>
              <a:ext uri="{FF2B5EF4-FFF2-40B4-BE49-F238E27FC236}">
                <a16:creationId xmlns:a16="http://schemas.microsoft.com/office/drawing/2014/main" id="{0AB04B62-EECE-9987-F424-1049BAD885DE}"/>
              </a:ext>
            </a:extLst>
          </p:cNvPr>
          <p:cNvSpPr/>
          <p:nvPr/>
        </p:nvSpPr>
        <p:spPr>
          <a:xfrm>
            <a:off x="618099" y="4037728"/>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60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29510" y="3786167"/>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Participantes</a:t>
            </a:r>
          </a:p>
          <a:p>
            <a:pPr algn="ctr"/>
            <a:endParaRPr lang="es-ES_tradnl" sz="500" b="1">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30816" y="3667704"/>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1">
                    <a:lumMod val="75000"/>
                  </a:schemeClr>
                </a:solidFill>
                <a:latin typeface="Arial"/>
                <a:cs typeface="Arial"/>
              </a:rPr>
              <a:t>3</a:t>
            </a: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9861" y="3786167"/>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2000505"/>
            <a:ext cx="486908" cy="486908"/>
          </a:xfrm>
          <a:prstGeom prst="rect">
            <a:avLst/>
          </a:prstGeom>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2499" b="13457"/>
          <a:stretch/>
        </p:blipFill>
        <p:spPr bwMode="auto">
          <a:xfrm>
            <a:off x="1187348" y="5054673"/>
            <a:ext cx="1020363" cy="520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8"/>
          <a:srcRect l="10114" t="22231" r="11141" b="18252"/>
          <a:stretch/>
        </p:blipFill>
        <p:spPr>
          <a:xfrm>
            <a:off x="2126627" y="4996901"/>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87882" y="4388028"/>
            <a:ext cx="2656903" cy="923330"/>
          </a:xfrm>
          <a:prstGeom prst="rect">
            <a:avLst/>
          </a:prstGeom>
          <a:noFill/>
        </p:spPr>
        <p:txBody>
          <a:bodyPr wrap="square" lIns="91440" tIns="45720" rIns="91440" bIns="45720" rtlCol="0" anchor="t">
            <a:spAutoFit/>
          </a:bodyPr>
          <a:lstStyle/>
          <a:p>
            <a:pPr algn="ctr"/>
            <a:r>
              <a:rPr lang="es-ES" sz="1800" b="1" dirty="0">
                <a:solidFill>
                  <a:schemeClr val="accent1">
                    <a:lumMod val="50000"/>
                  </a:schemeClr>
                </a:solidFill>
                <a:latin typeface="Arial"/>
                <a:cs typeface="Arial"/>
              </a:rPr>
              <a:t>De las compañías del MID</a:t>
            </a:r>
          </a:p>
          <a:p>
            <a:pPr algn="ctr"/>
            <a:endParaRPr lang="es-CO" dirty="0"/>
          </a:p>
        </p:txBody>
      </p:sp>
      <p:sp>
        <p:nvSpPr>
          <p:cNvPr id="33" name="CuadroTexto 32">
            <a:extLst>
              <a:ext uri="{FF2B5EF4-FFF2-40B4-BE49-F238E27FC236}">
                <a16:creationId xmlns:a16="http://schemas.microsoft.com/office/drawing/2014/main" id="{7A64C8AF-576E-6859-E694-25AD5C4CDBE1}"/>
              </a:ext>
            </a:extLst>
          </p:cNvPr>
          <p:cNvSpPr txBox="1"/>
          <p:nvPr/>
        </p:nvSpPr>
        <p:spPr>
          <a:xfrm>
            <a:off x="575298" y="2951043"/>
            <a:ext cx="1826948" cy="338554"/>
          </a:xfrm>
          <a:prstGeom prst="rect">
            <a:avLst/>
          </a:prstGeom>
          <a:noFill/>
        </p:spPr>
        <p:txBody>
          <a:bodyPr wrap="square">
            <a:spAutoFit/>
          </a:bodyPr>
          <a:lstStyle/>
          <a:p>
            <a:pPr marL="285750" indent="-285750" algn="ctr">
              <a:buFont typeface="Arial" panose="020B0604020202020204" pitchFamily="34" charset="0"/>
              <a:buChar char="•"/>
            </a:pPr>
            <a:r>
              <a:rPr lang="es-CO" sz="1600" dirty="0">
                <a:solidFill>
                  <a:schemeClr val="tx1"/>
                </a:solidFill>
                <a:latin typeface="Arial" panose="020B0604020202020204" pitchFamily="34" charset="0"/>
                <a:cs typeface="Arial" panose="020B0604020202020204" pitchFamily="34" charset="0"/>
              </a:rPr>
              <a:t>Permanente</a:t>
            </a:r>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2578286"/>
            <a:ext cx="1771109" cy="369332"/>
          </a:xfrm>
          <a:prstGeom prst="rect">
            <a:avLst/>
          </a:prstGeom>
          <a:noFill/>
        </p:spPr>
        <p:txBody>
          <a:bodyPr wrap="square" lIns="91440" tIns="45720" rIns="91440" bIns="45720" rtlCol="0" anchor="t">
            <a:spAutoFit/>
          </a:bodyPr>
          <a:lstStyle/>
          <a:p>
            <a:r>
              <a:rPr lang="es-CO" b="1">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80668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5">
                    <a:lumMod val="50000"/>
                  </a:schemeClr>
                </a:solidFill>
                <a:latin typeface="Arial" panose="020B0604020202020204" pitchFamily="34" charset="0"/>
                <a:cs typeface="Arial" panose="020B0604020202020204" pitchFamily="34" charset="0"/>
              </a:rPr>
              <a:t>1</a:t>
            </a: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00759" y="1937553"/>
            <a:ext cx="523221" cy="523221"/>
          </a:xfrm>
          <a:prstGeom prst="rect">
            <a:avLst/>
          </a:prstGeom>
        </p:spPr>
      </p:pic>
      <p:sp>
        <p:nvSpPr>
          <p:cNvPr id="2" name="Rectángulo: esquinas redondeadas 1">
            <a:extLst>
              <a:ext uri="{FF2B5EF4-FFF2-40B4-BE49-F238E27FC236}">
                <a16:creationId xmlns:a16="http://schemas.microsoft.com/office/drawing/2014/main" id="{96E2F0EA-DA64-55DC-18B5-44B8C5797B34}"/>
              </a:ext>
            </a:extLst>
          </p:cNvPr>
          <p:cNvSpPr/>
          <p:nvPr/>
        </p:nvSpPr>
        <p:spPr>
          <a:xfrm>
            <a:off x="418995" y="1073163"/>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Gestión de activos</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2" name="CuadroTexto 11">
            <a:extLst>
              <a:ext uri="{FF2B5EF4-FFF2-40B4-BE49-F238E27FC236}">
                <a16:creationId xmlns:a16="http://schemas.microsoft.com/office/drawing/2014/main" id="{172986D4-EABC-3563-8EA3-E60FE8784F34}"/>
              </a:ext>
            </a:extLst>
          </p:cNvPr>
          <p:cNvSpPr txBox="1"/>
          <p:nvPr/>
        </p:nvSpPr>
        <p:spPr>
          <a:xfrm>
            <a:off x="387203" y="85662"/>
            <a:ext cx="10688445" cy="769441"/>
          </a:xfrm>
          <a:prstGeom prst="rect">
            <a:avLst/>
          </a:prstGeom>
          <a:noFill/>
        </p:spPr>
        <p:txBody>
          <a:bodyPr wrap="squar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fontAlgn="base"/>
            <a:r>
              <a:rPr lang="es-ES" sz="2000" b="1" i="0" u="none" strike="noStrike" dirty="0">
                <a:solidFill>
                  <a:schemeClr val="bg1">
                    <a:lumMod val="50000"/>
                  </a:schemeClr>
                </a:solidFill>
                <a:effectLst/>
                <a:latin typeface="Arial"/>
                <a:cs typeface="Arial"/>
              </a:rPr>
              <a:t>Macroproceso </a:t>
            </a:r>
            <a:r>
              <a:rPr lang="es-ES" sz="2000" b="1" dirty="0">
                <a:solidFill>
                  <a:schemeClr val="bg1">
                    <a:lumMod val="50000"/>
                  </a:schemeClr>
                </a:solidFill>
                <a:latin typeface="Arial"/>
                <a:cs typeface="Arial"/>
              </a:rPr>
              <a:t>de Gestión de Activos</a:t>
            </a:r>
            <a:endParaRPr lang="en-US" sz="2000" b="1" i="0" dirty="0">
              <a:solidFill>
                <a:schemeClr val="bg1">
                  <a:lumMod val="50000"/>
                </a:schemeClr>
              </a:solidFill>
              <a:effectLst/>
              <a:latin typeface="Segoe UI" panose="020B0502040204020203" pitchFamily="34" charset="0"/>
            </a:endParaRPr>
          </a:p>
        </p:txBody>
      </p:sp>
    </p:spTree>
    <p:extLst>
      <p:ext uri="{BB962C8B-B14F-4D97-AF65-F5344CB8AC3E}">
        <p14:creationId xmlns:p14="http://schemas.microsoft.com/office/powerpoint/2010/main" val="28636334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42" presetClass="exit" presetSubtype="0" fill="hold" grpId="1" nodeType="withEffect" nodePh="1">
                                  <p:stCondLst>
                                    <p:cond delay="0"/>
                                  </p:stCondLst>
                                  <p:endCondLst>
                                    <p:cond evt="begin" delay="0">
                                      <p:tn val="10"/>
                                    </p:cond>
                                  </p:endCondLst>
                                  <p:childTnLst>
                                    <p:animEffect transition="out" filter="fade">
                                      <p:cBhvr>
                                        <p:cTn id="11" dur="250"/>
                                        <p:tgtEl>
                                          <p:spTgt spid="18"/>
                                        </p:tgtEl>
                                      </p:cBhvr>
                                    </p:animEffect>
                                    <p:anim calcmode="lin" valueType="num">
                                      <p:cBhvr>
                                        <p:cTn id="12" dur="250"/>
                                        <p:tgtEl>
                                          <p:spTgt spid="18"/>
                                        </p:tgtEl>
                                        <p:attrNameLst>
                                          <p:attrName>ppt_x</p:attrName>
                                        </p:attrNameLst>
                                      </p:cBhvr>
                                      <p:tavLst>
                                        <p:tav tm="0">
                                          <p:val>
                                            <p:strVal val="ppt_x"/>
                                          </p:val>
                                        </p:tav>
                                        <p:tav tm="100000">
                                          <p:val>
                                            <p:strVal val="ppt_x"/>
                                          </p:val>
                                        </p:tav>
                                      </p:tavLst>
                                    </p:anim>
                                    <p:anim calcmode="lin" valueType="num">
                                      <p:cBhvr>
                                        <p:cTn id="13" dur="250"/>
                                        <p:tgtEl>
                                          <p:spTgt spid="18"/>
                                        </p:tgtEl>
                                        <p:attrNameLst>
                                          <p:attrName>ppt_y</p:attrName>
                                        </p:attrNameLst>
                                      </p:cBhvr>
                                      <p:tavLst>
                                        <p:tav tm="0">
                                          <p:val>
                                            <p:strVal val="ppt_y"/>
                                          </p:val>
                                        </p:tav>
                                        <p:tav tm="100000">
                                          <p:val>
                                            <p:strVal val="ppt_y+.1"/>
                                          </p:val>
                                        </p:tav>
                                      </p:tavLst>
                                    </p:anim>
                                    <p:set>
                                      <p:cBhvr>
                                        <p:cTn id="14" dur="1" fill="hold">
                                          <p:stCondLst>
                                            <p:cond delay="24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66881" y="2168357"/>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algn="ctr" defTabSz="914217">
              <a:defRPr/>
            </a:pPr>
            <a:endParaRPr lang="en-US" b="1">
              <a:solidFill>
                <a:schemeClr val="bg1"/>
              </a:solidFill>
              <a:latin typeface="Arial" panose="020B0604020202020204" pitchFamily="34" charset="0"/>
              <a:cs typeface="Arial" panose="020B0604020202020204" pitchFamily="34" charset="0"/>
            </a:endParaRPr>
          </a:p>
        </p:txBody>
      </p:sp>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66879" y="4658386"/>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algn="ctr"/>
            <a:endParaRPr lang="es-ES_tradnl" sz="1800" b="1">
              <a:solidFill>
                <a:schemeClr val="accent1">
                  <a:lumMod val="50000"/>
                </a:schemeClr>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D3AA15B-FABB-BE65-6948-A3D71DC303B0}"/>
              </a:ext>
            </a:extLst>
          </p:cNvPr>
          <p:cNvSpPr txBox="1"/>
          <p:nvPr/>
        </p:nvSpPr>
        <p:spPr>
          <a:xfrm>
            <a:off x="130498" y="-31715"/>
            <a:ext cx="8019952" cy="769441"/>
          </a:xfrm>
          <a:prstGeom prst="rect">
            <a:avLst/>
          </a:prstGeom>
          <a:noFill/>
        </p:spPr>
        <p:txBody>
          <a:bodyPr wrap="non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algn="l" rtl="0" fontAlgn="base"/>
            <a:r>
              <a:rPr lang="es-ES" sz="2000" b="1" i="0" u="none" strike="noStrike" dirty="0">
                <a:solidFill>
                  <a:schemeClr val="bg1">
                    <a:lumMod val="50000"/>
                  </a:schemeClr>
                </a:solidFill>
                <a:effectLst/>
                <a:latin typeface="Arial"/>
                <a:cs typeface="Arial"/>
              </a:rPr>
              <a:t>Macroproceso </a:t>
            </a:r>
            <a:r>
              <a:rPr lang="es-MX" sz="2000" b="1" i="0" u="none" strike="noStrike" dirty="0">
                <a:solidFill>
                  <a:schemeClr val="bg1">
                    <a:lumMod val="50000"/>
                  </a:schemeClr>
                </a:solidFill>
                <a:effectLst/>
                <a:latin typeface="Arial"/>
                <a:cs typeface="Arial"/>
              </a:rPr>
              <a:t>de Gestión de Activos</a:t>
            </a:r>
            <a:endParaRPr lang="en-US" sz="2000" b="1" i="0" dirty="0">
              <a:solidFill>
                <a:schemeClr val="bg1">
                  <a:lumMod val="50000"/>
                </a:schemeClr>
              </a:solidFill>
              <a:effectLst/>
              <a:latin typeface="Segoe UI" panose="020B0502040204020203" pitchFamily="34" charset="0"/>
            </a:endParaRP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58518" y="778217"/>
            <a:ext cx="11281765" cy="840201"/>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 Gestión de activos,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hemos adelantado las siguientes acciones:</a:t>
            </a:r>
            <a:endParaRPr lang="es-CO" sz="1600" dirty="0">
              <a:solidFill>
                <a:schemeClr val="tx1">
                  <a:lumMod val="95000"/>
                  <a:lumOff val="5000"/>
                </a:schemeClr>
              </a:solidFill>
              <a:latin typeface="Arial"/>
              <a:cs typeface="Arial"/>
            </a:endParaRPr>
          </a:p>
        </p:txBody>
      </p:sp>
      <p:sp>
        <p:nvSpPr>
          <p:cNvPr id="7" name="Elipse 6">
            <a:extLst>
              <a:ext uri="{FF2B5EF4-FFF2-40B4-BE49-F238E27FC236}">
                <a16:creationId xmlns:a16="http://schemas.microsoft.com/office/drawing/2014/main" id="{6FE16F3F-E937-9211-C630-596AD295E00D}"/>
              </a:ext>
            </a:extLst>
          </p:cNvPr>
          <p:cNvSpPr/>
          <p:nvPr/>
        </p:nvSpPr>
        <p:spPr>
          <a:xfrm>
            <a:off x="394670" y="2098291"/>
            <a:ext cx="1272209" cy="1254705"/>
          </a:xfrm>
          <a:prstGeom prst="ellipse">
            <a:avLst/>
          </a:prstGeom>
          <a:solidFill>
            <a:schemeClr val="bg1"/>
          </a:solidFill>
          <a:ln w="57150">
            <a:solidFill>
              <a:schemeClr val="accent1">
                <a:lumMod val="50000"/>
              </a:schemeClr>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sp>
        <p:nvSpPr>
          <p:cNvPr id="15" name="Elipse 14">
            <a:extLst>
              <a:ext uri="{FF2B5EF4-FFF2-40B4-BE49-F238E27FC236}">
                <a16:creationId xmlns:a16="http://schemas.microsoft.com/office/drawing/2014/main" id="{72F1B9A6-10FD-C969-C079-A461656B6FB1}"/>
              </a:ext>
            </a:extLst>
          </p:cNvPr>
          <p:cNvSpPr/>
          <p:nvPr/>
        </p:nvSpPr>
        <p:spPr>
          <a:xfrm>
            <a:off x="394671" y="4528625"/>
            <a:ext cx="1272209" cy="1254705"/>
          </a:xfrm>
          <a:prstGeom prst="ellipse">
            <a:avLst/>
          </a:prstGeom>
          <a:solidFill>
            <a:schemeClr val="bg1"/>
          </a:solidFill>
          <a:ln w="57150">
            <a:solidFill>
              <a:srgbClr val="C7DE27"/>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2"/>
          <a:stretch>
            <a:fillRect/>
          </a:stretch>
        </p:blipFill>
        <p:spPr>
          <a:xfrm>
            <a:off x="679592" y="4804794"/>
            <a:ext cx="702365" cy="702365"/>
          </a:xfrm>
          <a:prstGeom prst="rect">
            <a:avLst/>
          </a:prstGeom>
        </p:spPr>
      </p:pic>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3"/>
          <a:stretch>
            <a:fillRect/>
          </a:stretch>
        </p:blipFill>
        <p:spPr>
          <a:xfrm>
            <a:off x="636155" y="2293044"/>
            <a:ext cx="870491" cy="870491"/>
          </a:xfrm>
          <a:prstGeom prst="rect">
            <a:avLst/>
          </a:prstGeom>
        </p:spPr>
      </p:pic>
      <p:sp>
        <p:nvSpPr>
          <p:cNvPr id="22" name="CuadroTexto 21">
            <a:extLst>
              <a:ext uri="{FF2B5EF4-FFF2-40B4-BE49-F238E27FC236}">
                <a16:creationId xmlns:a16="http://schemas.microsoft.com/office/drawing/2014/main" id="{CC2DD932-1475-4612-B09D-DFCDCAC6105C}"/>
              </a:ext>
            </a:extLst>
          </p:cNvPr>
          <p:cNvSpPr txBox="1"/>
          <p:nvPr/>
        </p:nvSpPr>
        <p:spPr>
          <a:xfrm>
            <a:off x="5168348" y="1706391"/>
            <a:ext cx="6387497" cy="307777"/>
          </a:xfrm>
          <a:prstGeom prst="rect">
            <a:avLst/>
          </a:prstGeom>
          <a:solidFill>
            <a:schemeClr val="accent1">
              <a:lumMod val="20000"/>
              <a:lumOff val="80000"/>
            </a:schemeClr>
          </a:solidFill>
        </p:spPr>
        <p:txBody>
          <a:bodyPr wrap="square" lIns="91440" tIns="45720" rIns="91440" bIns="45720" rtlCol="0" anchor="t">
            <a:spAutoFit/>
          </a:bodyPr>
          <a:lstStyle/>
          <a:p>
            <a:pPr algn="just" fontAlgn="base"/>
            <a:r>
              <a:rPr lang="es-MX" sz="1400" b="1" dirty="0">
                <a:latin typeface="Arial"/>
                <a:cs typeface="Arial"/>
              </a:rPr>
              <a:t>Cerrar </a:t>
            </a:r>
            <a:r>
              <a:rPr lang="es-MX" sz="1400" dirty="0">
                <a:latin typeface="Arial"/>
                <a:cs typeface="Arial"/>
              </a:rPr>
              <a:t>el servicio de </a:t>
            </a:r>
            <a:r>
              <a:rPr lang="es-MX" sz="1400" dirty="0">
                <a:solidFill>
                  <a:srgbClr val="000000"/>
                </a:solidFill>
                <a:latin typeface="Arial"/>
                <a:cs typeface="Arial"/>
              </a:rPr>
              <a:t>Validación Estratégica del Proceso de Gestión de Activos</a:t>
            </a:r>
            <a:endParaRPr lang="es-MX" dirty="0">
              <a:latin typeface="Calibri"/>
              <a:cs typeface="Calibri"/>
            </a:endParaRPr>
          </a:p>
        </p:txBody>
      </p:sp>
      <p:cxnSp>
        <p:nvCxnSpPr>
          <p:cNvPr id="32" name="Conector: angular 31">
            <a:extLst>
              <a:ext uri="{FF2B5EF4-FFF2-40B4-BE49-F238E27FC236}">
                <a16:creationId xmlns:a16="http://schemas.microsoft.com/office/drawing/2014/main" id="{DD0CA449-8787-3346-DA7B-1DD7CAB11D6F}"/>
              </a:ext>
            </a:extLst>
          </p:cNvPr>
          <p:cNvCxnSpPr>
            <a:cxnSpLocks/>
            <a:stCxn id="20" idx="12"/>
          </p:cNvCxnSpPr>
          <p:nvPr/>
        </p:nvCxnSpPr>
        <p:spPr>
          <a:xfrm flipV="1">
            <a:off x="4280197" y="1861004"/>
            <a:ext cx="872588" cy="804480"/>
          </a:xfrm>
          <a:prstGeom prst="bentConnector3">
            <a:avLst>
              <a:gd name="adj1" fmla="val 5052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4F1E7F24-0FC8-D2CA-C2F0-B82D05FB97C6}"/>
              </a:ext>
            </a:extLst>
          </p:cNvPr>
          <p:cNvSpPr txBox="1"/>
          <p:nvPr/>
        </p:nvSpPr>
        <p:spPr>
          <a:xfrm>
            <a:off x="1815137" y="2342318"/>
            <a:ext cx="2613571" cy="646331"/>
          </a:xfrm>
          <a:prstGeom prst="rect">
            <a:avLst/>
          </a:prstGeom>
          <a:noFill/>
        </p:spPr>
        <p:txBody>
          <a:bodyPr wrap="square">
            <a:spAutoFit/>
          </a:bodyPr>
          <a:lstStyle/>
          <a:p>
            <a:pPr algn="ctr" defTabSz="914217">
              <a:defRPr/>
            </a:pPr>
            <a:r>
              <a:rPr lang="es-ES_tradnl" sz="1800" b="1">
                <a:solidFill>
                  <a:schemeClr val="bg1"/>
                </a:solidFill>
                <a:latin typeface="Arial" panose="020B0604020202020204" pitchFamily="34" charset="0"/>
                <a:cs typeface="Arial" panose="020B0604020202020204" pitchFamily="34" charset="0"/>
              </a:rPr>
              <a:t>Para el siguiente Q </a:t>
            </a:r>
          </a:p>
          <a:p>
            <a:pPr algn="ctr" defTabSz="914217">
              <a:defRPr/>
            </a:pPr>
            <a:r>
              <a:rPr lang="es-ES_tradnl" sz="1800" b="1">
                <a:solidFill>
                  <a:schemeClr val="bg1"/>
                </a:solidFill>
                <a:latin typeface="Arial" panose="020B0604020202020204" pitchFamily="34" charset="0"/>
                <a:cs typeface="Arial" panose="020B0604020202020204" pitchFamily="34" charset="0"/>
              </a:rPr>
              <a:t>Esperamos:</a:t>
            </a:r>
            <a:endParaRPr lang="en-US" b="1">
              <a:solidFill>
                <a:schemeClr val="bg1"/>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1CFB37C9-5A65-FBB0-B32C-90FB67065009}"/>
              </a:ext>
            </a:extLst>
          </p:cNvPr>
          <p:cNvSpPr txBox="1"/>
          <p:nvPr/>
        </p:nvSpPr>
        <p:spPr>
          <a:xfrm>
            <a:off x="2103371" y="4847207"/>
            <a:ext cx="2037102" cy="646331"/>
          </a:xfrm>
          <a:prstGeom prst="rect">
            <a:avLst/>
          </a:prstGeom>
          <a:noFill/>
        </p:spPr>
        <p:txBody>
          <a:bodyPr wrap="square">
            <a:spAutoFit/>
          </a:bodyPr>
          <a:lstStyle/>
          <a:p>
            <a:pPr algn="ctr"/>
            <a:r>
              <a:rPr lang="es-ES_tradnl" sz="1800" b="1">
                <a:solidFill>
                  <a:schemeClr val="accent1">
                    <a:lumMod val="50000"/>
                  </a:schemeClr>
                </a:solidFill>
                <a:latin typeface="Arial" panose="020B0604020202020204" pitchFamily="34" charset="0"/>
                <a:cs typeface="Arial" panose="020B0604020202020204" pitchFamily="34" charset="0"/>
              </a:rPr>
              <a:t>Sinergias</a:t>
            </a:r>
          </a:p>
          <a:p>
            <a:pPr algn="ctr"/>
            <a:r>
              <a:rPr lang="es-ES_tradnl" sz="1800" b="1">
                <a:solidFill>
                  <a:schemeClr val="accent1">
                    <a:lumMod val="50000"/>
                  </a:schemeClr>
                </a:solidFill>
                <a:latin typeface="Arial" panose="020B0604020202020204" pitchFamily="34" charset="0"/>
                <a:cs typeface="Arial" panose="020B0604020202020204" pitchFamily="34" charset="0"/>
              </a:rPr>
              <a:t> logradas:</a:t>
            </a:r>
          </a:p>
        </p:txBody>
      </p:sp>
      <p:sp>
        <p:nvSpPr>
          <p:cNvPr id="51" name="CuadroTexto 50">
            <a:extLst>
              <a:ext uri="{FF2B5EF4-FFF2-40B4-BE49-F238E27FC236}">
                <a16:creationId xmlns:a16="http://schemas.microsoft.com/office/drawing/2014/main" id="{9F9B9320-B7DE-53B9-1979-9E4A8349E6DD}"/>
              </a:ext>
            </a:extLst>
          </p:cNvPr>
          <p:cNvSpPr txBox="1"/>
          <p:nvPr/>
        </p:nvSpPr>
        <p:spPr>
          <a:xfrm>
            <a:off x="5124910" y="4139426"/>
            <a:ext cx="6387497" cy="738664"/>
          </a:xfrm>
          <a:prstGeom prst="rect">
            <a:avLst/>
          </a:prstGeom>
          <a:solidFill>
            <a:srgbClr val="EDF4B6"/>
          </a:solidFill>
          <a:ln>
            <a:noFill/>
          </a:ln>
        </p:spPr>
        <p:txBody>
          <a:bodyPr wrap="square" lIns="91440" tIns="45720" rIns="91440" bIns="45720" rtlCol="0" anchor="t">
            <a:spAutoFit/>
          </a:bodyPr>
          <a:lstStyle/>
          <a:p>
            <a:pPr algn="just" fontAlgn="base"/>
            <a:r>
              <a:rPr lang="es-MX" sz="1400" b="1" dirty="0">
                <a:latin typeface="Arial"/>
                <a:cs typeface="Arial"/>
              </a:rPr>
              <a:t>Logros exitosos</a:t>
            </a:r>
            <a:r>
              <a:rPr lang="es-MX" sz="1400" dirty="0">
                <a:latin typeface="Arial"/>
                <a:cs typeface="Arial"/>
              </a:rPr>
              <a:t> del acompañamiento en la implementación de la gestión de activos del ODC</a:t>
            </a:r>
          </a:p>
          <a:p>
            <a:pPr algn="just" fontAlgn="base"/>
            <a:endParaRPr lang="es-MX" sz="1400" dirty="0">
              <a:latin typeface="Arial" panose="020B0604020202020204" pitchFamily="34" charset="0"/>
              <a:cs typeface="Arial" panose="020B0604020202020204" pitchFamily="34" charset="0"/>
            </a:endParaRPr>
          </a:p>
        </p:txBody>
      </p:sp>
      <p:cxnSp>
        <p:nvCxnSpPr>
          <p:cNvPr id="55" name="Conector: angular 54">
            <a:extLst>
              <a:ext uri="{FF2B5EF4-FFF2-40B4-BE49-F238E27FC236}">
                <a16:creationId xmlns:a16="http://schemas.microsoft.com/office/drawing/2014/main" id="{74184E8E-6500-5C8A-BA39-45E064E42D33}"/>
              </a:ext>
            </a:extLst>
          </p:cNvPr>
          <p:cNvCxnSpPr>
            <a:cxnSpLocks/>
          </p:cNvCxnSpPr>
          <p:nvPr/>
        </p:nvCxnSpPr>
        <p:spPr>
          <a:xfrm flipV="1">
            <a:off x="4236759" y="4294039"/>
            <a:ext cx="872588" cy="804480"/>
          </a:xfrm>
          <a:prstGeom prst="bentConnector3">
            <a:avLst>
              <a:gd name="adj1" fmla="val 50520"/>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62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66881" y="2581821"/>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66879" y="4658386"/>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8D3AA15B-FABB-BE65-6948-A3D71DC303B0}"/>
              </a:ext>
            </a:extLst>
          </p:cNvPr>
          <p:cNvSpPr txBox="1"/>
          <p:nvPr/>
        </p:nvSpPr>
        <p:spPr>
          <a:xfrm>
            <a:off x="130498" y="-31715"/>
            <a:ext cx="8019952" cy="769441"/>
          </a:xfrm>
          <a:prstGeom prst="rect">
            <a:avLst/>
          </a:prstGeom>
          <a:noFill/>
        </p:spPr>
        <p:txBody>
          <a:bodyPr wrap="non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1E4E79"/>
                </a:solidFill>
                <a:effectLst/>
                <a:uLnTx/>
                <a:uFillTx/>
                <a:latin typeface="Arial"/>
                <a:ea typeface="+mn-ea"/>
                <a:cs typeface="Arial"/>
              </a:rPr>
              <a:t>Avances Implementación Modelo de Relacionamiento</a:t>
            </a:r>
            <a:r>
              <a:rPr kumimoji="0" lang="en-US" sz="2400" b="0" i="0" u="none" strike="noStrike" kern="1200" cap="none" spc="0" normalizeH="0" baseline="0" noProof="0" dirty="0">
                <a:ln>
                  <a:noFill/>
                </a:ln>
                <a:solidFill>
                  <a:srgbClr val="1E4E79"/>
                </a:solidFill>
                <a:effectLst/>
                <a:uLnTx/>
                <a:uFillTx/>
                <a:latin typeface="Arial"/>
                <a:ea typeface="+mn-ea"/>
                <a:cs typeface="Arial"/>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lumMod val="50000"/>
                  </a:prstClr>
                </a:solidFill>
                <a:effectLst/>
                <a:uLnTx/>
                <a:uFillTx/>
                <a:latin typeface="Arial"/>
                <a:ea typeface="+mn-ea"/>
                <a:cs typeface="Arial"/>
              </a:rPr>
              <a:t>Macroproceso de Transporte de Hidrocarburos</a:t>
            </a:r>
            <a:endParaRPr kumimoji="0" lang="en-US" sz="2000" b="1" i="0" u="none" strike="noStrike" kern="1200" cap="none" spc="0" normalizeH="0" baseline="0" noProof="0" dirty="0">
              <a:ln>
                <a:noFill/>
              </a:ln>
              <a:solidFill>
                <a:prstClr val="white">
                  <a:lumMod val="50000"/>
                </a:prstClr>
              </a:solidFill>
              <a:effectLst/>
              <a:uLnTx/>
              <a:uFillTx/>
              <a:latin typeface="Segoe UI" panose="020B0502040204020203" pitchFamily="34" charset="0"/>
              <a:ea typeface="+mn-ea"/>
              <a:cs typeface="+mn-cs"/>
            </a:endParaRP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58518" y="778217"/>
            <a:ext cx="11281765" cy="840201"/>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lumMod val="95000"/>
                    <a:lumOff val="5000"/>
                  </a:prstClr>
                </a:solidFill>
                <a:effectLst/>
                <a:uLnTx/>
                <a:uFillTx/>
                <a:latin typeface="Arial"/>
                <a:ea typeface="+mn-ea"/>
                <a:cs typeface="Arial"/>
              </a:rPr>
              <a:t>Con el objetivo de lograr al menos una sinergia en el Modelo de Relacionamiento de </a:t>
            </a:r>
            <a:r>
              <a:rPr kumimoji="0" lang="es-ES" sz="1600" b="0" i="0" u="none" strike="noStrike" kern="1200" cap="none" spc="0" normalizeH="0" baseline="0" noProof="0" dirty="0">
                <a:ln>
                  <a:noFill/>
                </a:ln>
                <a:solidFill>
                  <a:srgbClr val="0D0D0D"/>
                </a:solidFill>
                <a:effectLst/>
                <a:uLnTx/>
                <a:uFillTx/>
                <a:latin typeface="Arial"/>
                <a:ea typeface="+mn-ea"/>
                <a:cs typeface="Arial"/>
              </a:rPr>
              <a:t>Transporte de Hidrocarburos</a:t>
            </a:r>
            <a:r>
              <a:rPr kumimoji="0" lang="es-ES" sz="1600" b="0" i="0" u="none" strike="noStrike" kern="1200" cap="none" spc="0" normalizeH="0" baseline="0" noProof="0" dirty="0">
                <a:ln>
                  <a:noFill/>
                </a:ln>
                <a:solidFill>
                  <a:prstClr val="black">
                    <a:lumMod val="95000"/>
                    <a:lumOff val="5000"/>
                  </a:prstClr>
                </a:solidFill>
                <a:effectLst/>
                <a:uLnTx/>
                <a:uFillTx/>
                <a:latin typeface="Arial"/>
                <a:ea typeface="+mn-ea"/>
                <a:cs typeface="Arial"/>
              </a:rPr>
              <a:t>, </a:t>
            </a:r>
            <a:r>
              <a:rPr kumimoji="0" lang="es-ES" sz="1600" b="1" i="0" u="none" strike="noStrike" kern="1200" cap="none" spc="0" normalizeH="0" baseline="0" noProof="0" dirty="0">
                <a:ln>
                  <a:noFill/>
                </a:ln>
                <a:solidFill>
                  <a:prstClr val="black">
                    <a:lumMod val="95000"/>
                    <a:lumOff val="5000"/>
                  </a:prstClr>
                </a:solidFill>
                <a:effectLst/>
                <a:uLnTx/>
                <a:uFillTx/>
                <a:latin typeface="Arial"/>
                <a:ea typeface="+mn-ea"/>
                <a:cs typeface="Arial"/>
              </a:rPr>
              <a:t>durante el Q3 del 2024 </a:t>
            </a:r>
            <a:r>
              <a:rPr kumimoji="0" lang="es-ES" sz="1600" b="0" i="0" u="none" strike="noStrike" kern="1200" cap="none" spc="0" normalizeH="0" baseline="0" noProof="0" dirty="0">
                <a:ln>
                  <a:noFill/>
                </a:ln>
                <a:solidFill>
                  <a:prstClr val="black">
                    <a:lumMod val="95000"/>
                    <a:lumOff val="5000"/>
                  </a:prstClr>
                </a:solidFill>
                <a:effectLst/>
                <a:uLnTx/>
                <a:uFillTx/>
                <a:latin typeface="Arial"/>
                <a:ea typeface="+mn-ea"/>
                <a:cs typeface="Arial"/>
              </a:rPr>
              <a:t>hemos adelantado las siguientes acciones:</a:t>
            </a:r>
            <a:endParaRPr kumimoji="0" lang="es-CO" sz="1600" b="0" i="0" u="none" strike="noStrike" kern="1200" cap="none" spc="0" normalizeH="0" baseline="0" noProof="0" dirty="0">
              <a:ln>
                <a:noFill/>
              </a:ln>
              <a:solidFill>
                <a:prstClr val="black">
                  <a:lumMod val="95000"/>
                  <a:lumOff val="5000"/>
                </a:prstClr>
              </a:solidFill>
              <a:effectLst/>
              <a:uLnTx/>
              <a:uFillTx/>
              <a:latin typeface="Arial"/>
              <a:ea typeface="+mn-ea"/>
              <a:cs typeface="Arial"/>
            </a:endParaRPr>
          </a:p>
        </p:txBody>
      </p:sp>
      <p:sp>
        <p:nvSpPr>
          <p:cNvPr id="7" name="Elipse 6">
            <a:extLst>
              <a:ext uri="{FF2B5EF4-FFF2-40B4-BE49-F238E27FC236}">
                <a16:creationId xmlns:a16="http://schemas.microsoft.com/office/drawing/2014/main" id="{6FE16F3F-E937-9211-C630-596AD295E00D}"/>
              </a:ext>
            </a:extLst>
          </p:cNvPr>
          <p:cNvSpPr/>
          <p:nvPr/>
        </p:nvSpPr>
        <p:spPr>
          <a:xfrm>
            <a:off x="394670" y="2511755"/>
            <a:ext cx="1272209" cy="1254705"/>
          </a:xfrm>
          <a:prstGeom prst="ellipse">
            <a:avLst/>
          </a:prstGeom>
          <a:solidFill>
            <a:schemeClr val="bg1"/>
          </a:solidFill>
          <a:ln w="57150">
            <a:solidFill>
              <a:schemeClr val="accent1">
                <a:lumMod val="50000"/>
              </a:schemeClr>
            </a:solidFill>
          </a:ln>
          <a:effectLst/>
        </p:spPr>
        <p:txBody>
          <a:bodyPr wrap="none"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Elipse 14">
            <a:extLst>
              <a:ext uri="{FF2B5EF4-FFF2-40B4-BE49-F238E27FC236}">
                <a16:creationId xmlns:a16="http://schemas.microsoft.com/office/drawing/2014/main" id="{72F1B9A6-10FD-C969-C079-A461656B6FB1}"/>
              </a:ext>
            </a:extLst>
          </p:cNvPr>
          <p:cNvSpPr/>
          <p:nvPr/>
        </p:nvSpPr>
        <p:spPr>
          <a:xfrm>
            <a:off x="394671" y="4528625"/>
            <a:ext cx="1272209" cy="1254705"/>
          </a:xfrm>
          <a:prstGeom prst="ellipse">
            <a:avLst/>
          </a:prstGeom>
          <a:solidFill>
            <a:schemeClr val="bg1"/>
          </a:solidFill>
          <a:ln w="57150">
            <a:solidFill>
              <a:srgbClr val="C7DE27"/>
            </a:solidFill>
          </a:ln>
          <a:effectLst/>
        </p:spPr>
        <p:txBody>
          <a:bodyPr wrap="none"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3"/>
          <a:stretch>
            <a:fillRect/>
          </a:stretch>
        </p:blipFill>
        <p:spPr>
          <a:xfrm>
            <a:off x="679592" y="4804794"/>
            <a:ext cx="702365" cy="702365"/>
          </a:xfrm>
          <a:prstGeom prst="rect">
            <a:avLst/>
          </a:prstGeom>
        </p:spPr>
      </p:pic>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4"/>
          <a:stretch>
            <a:fillRect/>
          </a:stretch>
        </p:blipFill>
        <p:spPr>
          <a:xfrm>
            <a:off x="636155" y="2706508"/>
            <a:ext cx="870491" cy="870491"/>
          </a:xfrm>
          <a:prstGeom prst="rect">
            <a:avLst/>
          </a:prstGeom>
        </p:spPr>
      </p:pic>
      <p:sp>
        <p:nvSpPr>
          <p:cNvPr id="22" name="CuadroTexto 21">
            <a:extLst>
              <a:ext uri="{FF2B5EF4-FFF2-40B4-BE49-F238E27FC236}">
                <a16:creationId xmlns:a16="http://schemas.microsoft.com/office/drawing/2014/main" id="{CC2DD932-1475-4612-B09D-DFCDCAC6105C}"/>
              </a:ext>
            </a:extLst>
          </p:cNvPr>
          <p:cNvSpPr txBox="1"/>
          <p:nvPr/>
        </p:nvSpPr>
        <p:spPr>
          <a:xfrm>
            <a:off x="5168348" y="2119855"/>
            <a:ext cx="6387497" cy="307777"/>
          </a:xfrm>
          <a:prstGeom prst="rect">
            <a:avLst/>
          </a:prstGeom>
          <a:solidFill>
            <a:schemeClr val="accent1">
              <a:lumMod val="20000"/>
              <a:lumOff val="80000"/>
            </a:schemeClr>
          </a:solidFill>
        </p:spPr>
        <p:txBody>
          <a:bodyPr wrap="square" lIns="91440" tIns="45720" rIns="91440" bIns="45720" rtlCol="0" anchor="t">
            <a:spAutoFit/>
          </a:bodyPr>
          <a:lstStyle/>
          <a:p>
            <a:pPr algn="just" fontAlgn="base">
              <a:defRPr/>
            </a:pPr>
            <a:r>
              <a:rPr lang="es-CO" sz="1400" b="1" dirty="0">
                <a:solidFill>
                  <a:prstClr val="black"/>
                </a:solidFill>
                <a:latin typeface="Arial"/>
                <a:cs typeface="Arial"/>
              </a:rPr>
              <a:t>ODC:</a:t>
            </a:r>
            <a:r>
              <a:rPr lang="es-CO" sz="1400" dirty="0">
                <a:solidFill>
                  <a:prstClr val="black"/>
                </a:solidFill>
                <a:latin typeface="Arial"/>
                <a:cs typeface="Arial"/>
              </a:rPr>
              <a:t> Implementación de </a:t>
            </a:r>
            <a:r>
              <a:rPr lang="es-CO" sz="1400" err="1">
                <a:solidFill>
                  <a:prstClr val="black"/>
                </a:solidFill>
                <a:latin typeface="Arial"/>
                <a:cs typeface="Arial"/>
              </a:rPr>
              <a:t>Synthesis</a:t>
            </a:r>
            <a:r>
              <a:rPr lang="es-CO" sz="1400" dirty="0">
                <a:solidFill>
                  <a:prstClr val="black"/>
                </a:solidFill>
                <a:latin typeface="Arial"/>
                <a:cs typeface="Arial"/>
              </a:rPr>
              <a:t> (ODC-VPO-Digital)</a:t>
            </a:r>
            <a:endParaRPr kumimoji="0" lang="es-CO" sz="1400" b="0" i="0" u="none" strike="noStrike" kern="1200" cap="none" spc="0" normalizeH="0" baseline="0" noProof="0" dirty="0">
              <a:ln>
                <a:noFill/>
              </a:ln>
              <a:solidFill>
                <a:prstClr val="black"/>
              </a:solidFill>
              <a:effectLst/>
              <a:uLnTx/>
              <a:uFillTx/>
              <a:latin typeface="Arial"/>
              <a:cs typeface="Arial"/>
            </a:endParaRPr>
          </a:p>
        </p:txBody>
      </p:sp>
      <p:sp>
        <p:nvSpPr>
          <p:cNvPr id="24" name="CuadroTexto 23">
            <a:extLst>
              <a:ext uri="{FF2B5EF4-FFF2-40B4-BE49-F238E27FC236}">
                <a16:creationId xmlns:a16="http://schemas.microsoft.com/office/drawing/2014/main" id="{2BE3B88A-DEC7-1208-8E2F-E1AA069AEBEA}"/>
              </a:ext>
            </a:extLst>
          </p:cNvPr>
          <p:cNvSpPr txBox="1"/>
          <p:nvPr/>
        </p:nvSpPr>
        <p:spPr>
          <a:xfrm>
            <a:off x="5152785" y="3311189"/>
            <a:ext cx="6359622" cy="523220"/>
          </a:xfrm>
          <a:prstGeom prst="rect">
            <a:avLst/>
          </a:prstGeom>
          <a:solidFill>
            <a:schemeClr val="accent1">
              <a:lumMod val="20000"/>
              <a:lumOff val="80000"/>
            </a:schemeClr>
          </a:solidFill>
        </p:spPr>
        <p:txBody>
          <a:bodyPr wrap="square" lIns="91440" tIns="45720" rIns="91440" bIns="45720" anchor="t">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Arial"/>
                <a:cs typeface="Arial"/>
              </a:rPr>
              <a:t>Desarrollo de temáticas</a:t>
            </a:r>
            <a:r>
              <a:rPr kumimoji="0" lang="es-CO" sz="1400" b="0" i="0" u="none" strike="noStrike" kern="1200" cap="none" spc="0" normalizeH="0" baseline="0" noProof="0" dirty="0">
                <a:ln>
                  <a:noFill/>
                </a:ln>
                <a:solidFill>
                  <a:prstClr val="black"/>
                </a:solidFill>
                <a:effectLst/>
                <a:uLnTx/>
                <a:uFillTx/>
                <a:latin typeface="Arial"/>
                <a:cs typeface="Arial"/>
              </a:rPr>
              <a:t> en las diferentes mesas incluidas en el modelo de relacionamiento.</a:t>
            </a:r>
          </a:p>
        </p:txBody>
      </p:sp>
      <p:cxnSp>
        <p:nvCxnSpPr>
          <p:cNvPr id="32" name="Conector: angular 31">
            <a:extLst>
              <a:ext uri="{FF2B5EF4-FFF2-40B4-BE49-F238E27FC236}">
                <a16:creationId xmlns:a16="http://schemas.microsoft.com/office/drawing/2014/main" id="{DD0CA449-8787-3346-DA7B-1DD7CAB11D6F}"/>
              </a:ext>
            </a:extLst>
          </p:cNvPr>
          <p:cNvCxnSpPr>
            <a:cxnSpLocks/>
            <a:stCxn id="20" idx="12"/>
            <a:endCxn id="22" idx="1"/>
          </p:cNvCxnSpPr>
          <p:nvPr/>
        </p:nvCxnSpPr>
        <p:spPr>
          <a:xfrm flipV="1">
            <a:off x="4280197" y="2273744"/>
            <a:ext cx="888151" cy="805204"/>
          </a:xfrm>
          <a:prstGeom prst="bentConnector3">
            <a:avLst>
              <a:gd name="adj1" fmla="val 5000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4F1E7F24-0FC8-D2CA-C2F0-B82D05FB97C6}"/>
              </a:ext>
            </a:extLst>
          </p:cNvPr>
          <p:cNvSpPr txBox="1"/>
          <p:nvPr/>
        </p:nvSpPr>
        <p:spPr>
          <a:xfrm>
            <a:off x="1815137" y="2755782"/>
            <a:ext cx="2613571" cy="646331"/>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Para el siguiente Q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Esperamos:</a:t>
            </a: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CuadroTexto 36">
            <a:extLst>
              <a:ext uri="{FF2B5EF4-FFF2-40B4-BE49-F238E27FC236}">
                <a16:creationId xmlns:a16="http://schemas.microsoft.com/office/drawing/2014/main" id="{1CFB37C9-5A65-FBB0-B32C-90FB67065009}"/>
              </a:ext>
            </a:extLst>
          </p:cNvPr>
          <p:cNvSpPr txBox="1"/>
          <p:nvPr/>
        </p:nvSpPr>
        <p:spPr>
          <a:xfrm>
            <a:off x="2103371" y="4847207"/>
            <a:ext cx="203710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Sinergias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logradas:</a:t>
            </a:r>
          </a:p>
        </p:txBody>
      </p:sp>
      <p:cxnSp>
        <p:nvCxnSpPr>
          <p:cNvPr id="38" name="Conector: angular 37">
            <a:extLst>
              <a:ext uri="{FF2B5EF4-FFF2-40B4-BE49-F238E27FC236}">
                <a16:creationId xmlns:a16="http://schemas.microsoft.com/office/drawing/2014/main" id="{81141818-11CB-6140-26F9-ABAAC1840BD0}"/>
              </a:ext>
            </a:extLst>
          </p:cNvPr>
          <p:cNvCxnSpPr>
            <a:cxnSpLocks/>
          </p:cNvCxnSpPr>
          <p:nvPr/>
        </p:nvCxnSpPr>
        <p:spPr>
          <a:xfrm rot="16200000" flipH="1">
            <a:off x="4689504" y="3113717"/>
            <a:ext cx="498053" cy="428513"/>
          </a:xfrm>
          <a:prstGeom prst="bentConnector3">
            <a:avLst>
              <a:gd name="adj1" fmla="val 9949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1" name="CuadroTexto 50">
            <a:extLst>
              <a:ext uri="{FF2B5EF4-FFF2-40B4-BE49-F238E27FC236}">
                <a16:creationId xmlns:a16="http://schemas.microsoft.com/office/drawing/2014/main" id="{9F9B9320-B7DE-53B9-1979-9E4A8349E6DD}"/>
              </a:ext>
            </a:extLst>
          </p:cNvPr>
          <p:cNvSpPr txBox="1"/>
          <p:nvPr/>
        </p:nvSpPr>
        <p:spPr>
          <a:xfrm>
            <a:off x="5149360" y="4660457"/>
            <a:ext cx="6373119" cy="982862"/>
          </a:xfrm>
          <a:prstGeom prst="rect">
            <a:avLst/>
          </a:prstGeom>
          <a:solidFill>
            <a:srgbClr val="EDF4B6"/>
          </a:solidFill>
          <a:ln>
            <a:noFill/>
          </a:ln>
        </p:spPr>
        <p:txBody>
          <a:bodyPr wrap="square" lIns="91440" tIns="45720" rIns="91440" bIns="45720" rtlCol="0" anchor="t">
            <a:spAutoFit/>
          </a:bodyPr>
          <a:lstStyle/>
          <a:p>
            <a:pPr algn="just" fontAlgn="base">
              <a:defRPr/>
            </a:pPr>
            <a:r>
              <a:rPr lang="es-ES" sz="1400" b="1" dirty="0">
                <a:solidFill>
                  <a:prstClr val="black"/>
                </a:solidFill>
                <a:latin typeface="Arial"/>
                <a:cs typeface="Arial"/>
              </a:rPr>
              <a:t>Desarrollado </a:t>
            </a:r>
            <a:r>
              <a:rPr lang="es-ES" sz="1400" dirty="0">
                <a:solidFill>
                  <a:prstClr val="black"/>
                </a:solidFill>
                <a:latin typeface="Arial"/>
                <a:cs typeface="Arial"/>
              </a:rPr>
              <a:t>el Taller de iniciativas liderado por el equipo de innovación para dar inicio a la revisión de la integración de los centros de control (OCS y ODL) en un solo sitio. Se crearon dos mesas de trabajo: </a:t>
            </a:r>
            <a:r>
              <a:rPr lang="es-ES" sz="1400" b="1" dirty="0">
                <a:solidFill>
                  <a:prstClr val="black"/>
                </a:solidFill>
                <a:latin typeface="Arial"/>
                <a:cs typeface="Arial"/>
              </a:rPr>
              <a:t>1. Mesa Técnica y 2. Mesa Operativa para iniciar a construir el plan de esta integración.</a:t>
            </a:r>
          </a:p>
        </p:txBody>
      </p:sp>
      <p:cxnSp>
        <p:nvCxnSpPr>
          <p:cNvPr id="56" name="Conector: angular 55">
            <a:extLst>
              <a:ext uri="{FF2B5EF4-FFF2-40B4-BE49-F238E27FC236}">
                <a16:creationId xmlns:a16="http://schemas.microsoft.com/office/drawing/2014/main" id="{787FDE83-722B-F809-82F9-8E2AD2C4F8AF}"/>
              </a:ext>
            </a:extLst>
          </p:cNvPr>
          <p:cNvCxnSpPr>
            <a:cxnSpLocks/>
            <a:stCxn id="21" idx="12"/>
            <a:endCxn id="51" idx="1"/>
          </p:cNvCxnSpPr>
          <p:nvPr/>
        </p:nvCxnSpPr>
        <p:spPr>
          <a:xfrm flipV="1">
            <a:off x="4279942" y="5151888"/>
            <a:ext cx="869418" cy="3856"/>
          </a:xfrm>
          <a:prstGeom prst="bentConnector3">
            <a:avLst>
              <a:gd name="adj1" fmla="val 50000"/>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
        <p:nvSpPr>
          <p:cNvPr id="2" name="Rectángulo: esquinas redondeadas 1">
            <a:extLst>
              <a:ext uri="{FF2B5EF4-FFF2-40B4-BE49-F238E27FC236}">
                <a16:creationId xmlns:a16="http://schemas.microsoft.com/office/drawing/2014/main" id="{556043A0-7841-4E65-F9D8-D85021440B52}"/>
              </a:ext>
            </a:extLst>
          </p:cNvPr>
          <p:cNvSpPr/>
          <p:nvPr/>
        </p:nvSpPr>
        <p:spPr>
          <a:xfrm>
            <a:off x="9115993" y="381822"/>
            <a:ext cx="2369532" cy="253189"/>
          </a:xfrm>
          <a:prstGeom prst="roundRect">
            <a:avLst/>
          </a:prstGeom>
          <a:solidFill>
            <a:srgbClr val="C7DE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Actividades de Dirección</a:t>
            </a:r>
          </a:p>
        </p:txBody>
      </p:sp>
    </p:spTree>
    <p:extLst>
      <p:ext uri="{BB962C8B-B14F-4D97-AF65-F5344CB8AC3E}">
        <p14:creationId xmlns:p14="http://schemas.microsoft.com/office/powerpoint/2010/main" val="30567698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Shape 98">
            <a:extLst>
              <a:ext uri="{FF2B5EF4-FFF2-40B4-BE49-F238E27FC236}">
                <a16:creationId xmlns:a16="http://schemas.microsoft.com/office/drawing/2014/main" id="{4B15826D-983E-4A97-8296-3B185925396E}"/>
              </a:ext>
            </a:extLst>
          </p:cNvPr>
          <p:cNvSpPr/>
          <p:nvPr/>
        </p:nvSpPr>
        <p:spPr>
          <a:xfrm>
            <a:off x="4072638" y="1862107"/>
            <a:ext cx="850876" cy="880150"/>
          </a:xfrm>
          <a:custGeom>
            <a:avLst/>
            <a:gdLst/>
            <a:ahLst/>
            <a:cxnLst>
              <a:cxn ang="3cd4">
                <a:pos x="hc" y="t"/>
              </a:cxn>
              <a:cxn ang="cd2">
                <a:pos x="l" y="vc"/>
              </a:cxn>
              <a:cxn ang="cd4">
                <a:pos x="hc" y="b"/>
              </a:cxn>
              <a:cxn ang="0">
                <a:pos x="r" y="vc"/>
              </a:cxn>
            </a:cxnLst>
            <a:rect l="l" t="t" r="r" b="b"/>
            <a:pathLst>
              <a:path w="1367" h="1414">
                <a:moveTo>
                  <a:pt x="959" y="0"/>
                </a:moveTo>
                <a:lnTo>
                  <a:pt x="578" y="0"/>
                </a:lnTo>
                <a:lnTo>
                  <a:pt x="143" y="0"/>
                </a:lnTo>
                <a:lnTo>
                  <a:pt x="0" y="0"/>
                </a:lnTo>
                <a:lnTo>
                  <a:pt x="0" y="1414"/>
                </a:lnTo>
                <a:lnTo>
                  <a:pt x="143" y="1414"/>
                </a:lnTo>
                <a:lnTo>
                  <a:pt x="578" y="1414"/>
                </a:lnTo>
                <a:lnTo>
                  <a:pt x="959" y="1414"/>
                </a:lnTo>
                <a:lnTo>
                  <a:pt x="1367" y="707"/>
                </a:ln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100" name="Freeform: Shape 99">
            <a:extLst>
              <a:ext uri="{FF2B5EF4-FFF2-40B4-BE49-F238E27FC236}">
                <a16:creationId xmlns:a16="http://schemas.microsoft.com/office/drawing/2014/main" id="{0620A91D-E923-40E1-800C-37DEA77079AE}"/>
              </a:ext>
            </a:extLst>
          </p:cNvPr>
          <p:cNvSpPr/>
          <p:nvPr/>
        </p:nvSpPr>
        <p:spPr>
          <a:xfrm>
            <a:off x="1091460" y="1696415"/>
            <a:ext cx="3460187" cy="1211533"/>
          </a:xfrm>
          <a:custGeom>
            <a:avLst/>
            <a:gdLst/>
            <a:ahLst/>
            <a:cxnLst>
              <a:cxn ang="3cd4">
                <a:pos x="hc" y="t"/>
              </a:cxn>
              <a:cxn ang="cd2">
                <a:pos x="l" y="vc"/>
              </a:cxn>
              <a:cxn ang="cd4">
                <a:pos x="hc" y="b"/>
              </a:cxn>
              <a:cxn ang="0">
                <a:pos x="r" y="vc"/>
              </a:cxn>
            </a:cxnLst>
            <a:rect l="l" t="t" r="r" b="b"/>
            <a:pathLst>
              <a:path w="5556" h="1946">
                <a:moveTo>
                  <a:pt x="4994" y="0"/>
                </a:moveTo>
                <a:lnTo>
                  <a:pt x="4469" y="0"/>
                </a:lnTo>
                <a:lnTo>
                  <a:pt x="3870" y="0"/>
                </a:lnTo>
                <a:lnTo>
                  <a:pt x="0" y="0"/>
                </a:lnTo>
                <a:lnTo>
                  <a:pt x="0" y="1946"/>
                </a:lnTo>
                <a:lnTo>
                  <a:pt x="3870" y="1946"/>
                </a:lnTo>
                <a:lnTo>
                  <a:pt x="4469" y="1946"/>
                </a:lnTo>
                <a:lnTo>
                  <a:pt x="4994" y="1946"/>
                </a:lnTo>
                <a:lnTo>
                  <a:pt x="5556" y="973"/>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172" name="Freeform: Shape 171">
            <a:extLst>
              <a:ext uri="{FF2B5EF4-FFF2-40B4-BE49-F238E27FC236}">
                <a16:creationId xmlns:a16="http://schemas.microsoft.com/office/drawing/2014/main" id="{759387F8-979D-4612-838E-447ABC9625D0}"/>
              </a:ext>
            </a:extLst>
          </p:cNvPr>
          <p:cNvSpPr/>
          <p:nvPr/>
        </p:nvSpPr>
        <p:spPr>
          <a:xfrm>
            <a:off x="311594" y="1627275"/>
            <a:ext cx="1558484" cy="1349193"/>
          </a:xfrm>
          <a:custGeom>
            <a:avLst/>
            <a:gdLst/>
            <a:ahLst/>
            <a:cxnLst>
              <a:cxn ang="3cd4">
                <a:pos x="hc" y="t"/>
              </a:cxn>
              <a:cxn ang="cd2">
                <a:pos x="l" y="vc"/>
              </a:cxn>
              <a:cxn ang="cd4">
                <a:pos x="hc" y="b"/>
              </a:cxn>
              <a:cxn ang="0">
                <a:pos x="r" y="vc"/>
              </a:cxn>
            </a:cxnLst>
            <a:rect l="l" t="t" r="r" b="b"/>
            <a:pathLst>
              <a:path w="2503" h="2167">
                <a:moveTo>
                  <a:pt x="1877" y="0"/>
                </a:moveTo>
                <a:lnTo>
                  <a:pt x="626" y="0"/>
                </a:lnTo>
                <a:lnTo>
                  <a:pt x="0" y="1084"/>
                </a:lnTo>
                <a:lnTo>
                  <a:pt x="626" y="2167"/>
                </a:lnTo>
                <a:lnTo>
                  <a:pt x="1877" y="2167"/>
                </a:lnTo>
                <a:lnTo>
                  <a:pt x="2503" y="1084"/>
                </a:ln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74" name="Freeform: Shape 473">
            <a:extLst>
              <a:ext uri="{FF2B5EF4-FFF2-40B4-BE49-F238E27FC236}">
                <a16:creationId xmlns:a16="http://schemas.microsoft.com/office/drawing/2014/main" id="{2AE5C3D4-27FE-4D7B-B11D-904EE03385D1}"/>
              </a:ext>
            </a:extLst>
          </p:cNvPr>
          <p:cNvSpPr/>
          <p:nvPr/>
        </p:nvSpPr>
        <p:spPr>
          <a:xfrm>
            <a:off x="6045827" y="1166020"/>
            <a:ext cx="91956" cy="5565158"/>
          </a:xfrm>
          <a:custGeom>
            <a:avLst/>
            <a:gdLst/>
            <a:ahLst/>
            <a:cxnLst>
              <a:cxn ang="3cd4">
                <a:pos x="hc" y="t"/>
              </a:cxn>
              <a:cxn ang="cd2">
                <a:pos x="l" y="vc"/>
              </a:cxn>
              <a:cxn ang="cd4">
                <a:pos x="hc" y="b"/>
              </a:cxn>
              <a:cxn ang="0">
                <a:pos x="r" y="vc"/>
              </a:cxn>
            </a:cxnLst>
            <a:rect l="l" t="t" r="r" b="b"/>
            <a:pathLst>
              <a:path w="174" h="8371">
                <a:moveTo>
                  <a:pt x="0" y="8371"/>
                </a:moveTo>
                <a:lnTo>
                  <a:pt x="174" y="8371"/>
                </a:lnTo>
                <a:lnTo>
                  <a:pt x="174" y="0"/>
                </a:lnTo>
                <a:lnTo>
                  <a:pt x="0" y="0"/>
                </a:lnTo>
                <a:close/>
              </a:path>
            </a:pathLst>
          </a:custGeom>
          <a:solidFill>
            <a:schemeClr val="accent1">
              <a:lumMod val="50000"/>
            </a:scheme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75" name="Freeform: Shape 474">
            <a:extLst>
              <a:ext uri="{FF2B5EF4-FFF2-40B4-BE49-F238E27FC236}">
                <a16:creationId xmlns:a16="http://schemas.microsoft.com/office/drawing/2014/main" id="{955BC2AE-924E-4141-B296-E82F37232EAE}"/>
              </a:ext>
            </a:extLst>
          </p:cNvPr>
          <p:cNvSpPr/>
          <p:nvPr/>
        </p:nvSpPr>
        <p:spPr>
          <a:xfrm>
            <a:off x="6012535" y="2215236"/>
            <a:ext cx="167559" cy="167559"/>
          </a:xfrm>
          <a:custGeom>
            <a:avLst/>
            <a:gdLst/>
            <a:ahLst/>
            <a:cxnLst>
              <a:cxn ang="3cd4">
                <a:pos x="hc" y="t"/>
              </a:cxn>
              <a:cxn ang="cd2">
                <a:pos x="l" y="vc"/>
              </a:cxn>
              <a:cxn ang="cd4">
                <a:pos x="hc" y="b"/>
              </a:cxn>
              <a:cxn ang="0">
                <a:pos x="r" y="vc"/>
              </a:cxn>
            </a:cxnLst>
            <a:rect l="l" t="t" r="r" b="b"/>
            <a:pathLst>
              <a:path w="270" h="270">
                <a:moveTo>
                  <a:pt x="270" y="135"/>
                </a:moveTo>
                <a:cubicBezTo>
                  <a:pt x="270" y="210"/>
                  <a:pt x="210" y="270"/>
                  <a:pt x="135" y="270"/>
                </a:cubicBezTo>
                <a:cubicBezTo>
                  <a:pt x="61" y="270"/>
                  <a:pt x="0" y="210"/>
                  <a:pt x="0" y="135"/>
                </a:cubicBezTo>
                <a:cubicBezTo>
                  <a:pt x="0" y="61"/>
                  <a:pt x="61" y="0"/>
                  <a:pt x="135" y="0"/>
                </a:cubicBezTo>
                <a:cubicBezTo>
                  <a:pt x="210" y="0"/>
                  <a:pt x="270" y="61"/>
                  <a:pt x="270" y="135"/>
                </a:cubicBez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87" name="TextBox 486">
            <a:extLst>
              <a:ext uri="{FF2B5EF4-FFF2-40B4-BE49-F238E27FC236}">
                <a16:creationId xmlns:a16="http://schemas.microsoft.com/office/drawing/2014/main" id="{9E9DDF1E-5184-41EB-AAE0-9A68879F5DE1}"/>
              </a:ext>
            </a:extLst>
          </p:cNvPr>
          <p:cNvSpPr txBox="1"/>
          <p:nvPr/>
        </p:nvSpPr>
        <p:spPr>
          <a:xfrm>
            <a:off x="469521" y="1679342"/>
            <a:ext cx="1219947" cy="1246495"/>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7500" spc="-145">
                <a:solidFill>
                  <a:srgbClr val="FFFFFF"/>
                </a:solidFill>
                <a:latin typeface="Arial" panose="020B0604020202020204" pitchFamily="34" charset="0"/>
                <a:cs typeface="Arial" panose="020B0604020202020204" pitchFamily="34" charset="0"/>
              </a:rPr>
              <a:t>1</a:t>
            </a:r>
          </a:p>
        </p:txBody>
      </p:sp>
      <p:sp>
        <p:nvSpPr>
          <p:cNvPr id="492" name="TextBox 491">
            <a:extLst>
              <a:ext uri="{FF2B5EF4-FFF2-40B4-BE49-F238E27FC236}">
                <a16:creationId xmlns:a16="http://schemas.microsoft.com/office/drawing/2014/main" id="{94864619-F969-4EBF-BB7B-559501B421C4}"/>
              </a:ext>
            </a:extLst>
          </p:cNvPr>
          <p:cNvSpPr txBox="1"/>
          <p:nvPr/>
        </p:nvSpPr>
        <p:spPr>
          <a:xfrm>
            <a:off x="1554234" y="1844378"/>
            <a:ext cx="2948235" cy="923330"/>
          </a:xfrm>
          <a:prstGeom prst="rect">
            <a:avLst/>
          </a:prstGeom>
          <a:noFill/>
        </p:spPr>
        <p:txBody>
          <a:bodyPr wrap="square" lIns="91440" tIns="45720" rIns="91440" bIns="45720" rtlCol="0" anchor="b">
            <a:spAutoFit/>
          </a:bodyPr>
          <a:lstStyle/>
          <a:p>
            <a:pPr algn="ctr"/>
            <a:r>
              <a:rPr lang="es-CO" sz="1800" b="1" dirty="0">
                <a:solidFill>
                  <a:schemeClr val="accent5">
                    <a:lumMod val="50000"/>
                  </a:schemeClr>
                </a:solidFill>
                <a:latin typeface="Arial"/>
                <a:cs typeface="Arial"/>
              </a:rPr>
              <a:t>Esquema de</a:t>
            </a:r>
          </a:p>
          <a:p>
            <a:pPr algn="ctr"/>
            <a:r>
              <a:rPr lang="es-CO" b="1" dirty="0">
                <a:solidFill>
                  <a:schemeClr val="accent5">
                    <a:lumMod val="50000"/>
                  </a:schemeClr>
                </a:solidFill>
                <a:latin typeface="Arial"/>
                <a:cs typeface="Arial"/>
              </a:rPr>
              <a:t> </a:t>
            </a:r>
            <a:r>
              <a:rPr lang="es-CO" sz="1800" b="1" dirty="0">
                <a:solidFill>
                  <a:schemeClr val="accent5">
                    <a:lumMod val="50000"/>
                  </a:schemeClr>
                </a:solidFill>
                <a:latin typeface="Arial"/>
                <a:cs typeface="Arial"/>
              </a:rPr>
              <a:t>Gobierno</a:t>
            </a:r>
            <a:r>
              <a:rPr lang="es-CO" b="1" dirty="0">
                <a:solidFill>
                  <a:schemeClr val="accent5">
                    <a:lumMod val="50000"/>
                  </a:schemeClr>
                </a:solidFill>
                <a:latin typeface="Arial"/>
                <a:cs typeface="Arial"/>
              </a:rPr>
              <a:t> </a:t>
            </a:r>
            <a:endParaRPr lang="es-CO" sz="1800" b="1" dirty="0">
              <a:solidFill>
                <a:schemeClr val="accent5">
                  <a:lumMod val="50000"/>
                </a:schemeClr>
              </a:solidFill>
              <a:latin typeface="Arial" panose="020B0604020202020204" pitchFamily="34" charset="0"/>
              <a:cs typeface="Arial" panose="020B0604020202020204" pitchFamily="34" charset="0"/>
            </a:endParaRPr>
          </a:p>
          <a:p>
            <a:pPr algn="ctr"/>
            <a:r>
              <a:rPr lang="es-CO" sz="1800" b="1" dirty="0">
                <a:solidFill>
                  <a:schemeClr val="accent5">
                    <a:lumMod val="50000"/>
                  </a:schemeClr>
                </a:solidFill>
                <a:latin typeface="Arial"/>
                <a:cs typeface="Arial"/>
              </a:rPr>
              <a:t>Corporativo</a:t>
            </a:r>
            <a:endParaRPr lang="es-CO" sz="1800" dirty="0">
              <a:solidFill>
                <a:schemeClr val="accent5">
                  <a:lumMod val="50000"/>
                </a:schemeClr>
              </a:solidFill>
              <a:latin typeface="Arial"/>
              <a:cs typeface="Arial"/>
            </a:endParaRPr>
          </a:p>
        </p:txBody>
      </p:sp>
      <p:sp>
        <p:nvSpPr>
          <p:cNvPr id="3" name="CuadroTexto 2">
            <a:extLst>
              <a:ext uri="{FF2B5EF4-FFF2-40B4-BE49-F238E27FC236}">
                <a16:creationId xmlns:a16="http://schemas.microsoft.com/office/drawing/2014/main" id="{8034DBDF-3495-28EB-C118-B82197D2ECD4}"/>
              </a:ext>
            </a:extLst>
          </p:cNvPr>
          <p:cNvSpPr txBox="1"/>
          <p:nvPr/>
        </p:nvSpPr>
        <p:spPr>
          <a:xfrm>
            <a:off x="670674" y="3201934"/>
            <a:ext cx="4845169" cy="1384995"/>
          </a:xfrm>
          <a:prstGeom prst="rect">
            <a:avLst/>
          </a:prstGeom>
          <a:solidFill>
            <a:srgbClr val="DCE5F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400" b="1" dirty="0">
                <a:solidFill>
                  <a:schemeClr val="accent5">
                    <a:lumMod val="50000"/>
                  </a:schemeClr>
                </a:solidFill>
                <a:latin typeface="Arial"/>
                <a:cs typeface="Arial"/>
              </a:rPr>
              <a:t>Avances: </a:t>
            </a:r>
          </a:p>
          <a:p>
            <a:pPr algn="just"/>
            <a:endParaRPr lang="es-ES" sz="1400" b="1" dirty="0">
              <a:solidFill>
                <a:schemeClr val="accent5">
                  <a:lumMod val="50000"/>
                </a:schemeClr>
              </a:solidFill>
              <a:latin typeface="Arial" panose="020B0604020202020204" pitchFamily="34" charset="0"/>
              <a:cs typeface="Arial" panose="020B0604020202020204" pitchFamily="34" charset="0"/>
            </a:endParaRPr>
          </a:p>
          <a:p>
            <a:pPr algn="just"/>
            <a:r>
              <a:rPr lang="es-ES" sz="1400" dirty="0">
                <a:latin typeface="Arial"/>
                <a:cs typeface="Arial"/>
              </a:rPr>
              <a:t>Establecimiento del contrato para la Validación Estratégica del Proceso de Gestión de Activos del ODC. </a:t>
            </a:r>
          </a:p>
          <a:p>
            <a:pPr algn="just"/>
            <a:endParaRPr lang="es-ES" sz="1400" b="1" dirty="0">
              <a:solidFill>
                <a:schemeClr val="accent5">
                  <a:lumMod val="50000"/>
                </a:schemeClr>
              </a:solidFill>
              <a:latin typeface="Arial" panose="020B0604020202020204" pitchFamily="34" charset="0"/>
              <a:cs typeface="Arial" panose="020B0604020202020204" pitchFamily="34" charset="0"/>
            </a:endParaRPr>
          </a:p>
          <a:p>
            <a:pPr marL="285750" indent="-285750" algn="just">
              <a:spcBef>
                <a:spcPct val="0"/>
              </a:spcBef>
              <a:buFont typeface="Wingdings" panose="05000000000000000000" pitchFamily="2" charset="2"/>
              <a:buChar char="ü"/>
            </a:pPr>
            <a:endParaRPr lang="es-CO" sz="1400" dirty="0">
              <a:solidFill>
                <a:schemeClr val="dk1"/>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6D61F23C-89FF-DC1C-3907-4C04DC78ED90}"/>
              </a:ext>
            </a:extLst>
          </p:cNvPr>
          <p:cNvSpPr txBox="1"/>
          <p:nvPr/>
        </p:nvSpPr>
        <p:spPr>
          <a:xfrm>
            <a:off x="194629" y="117323"/>
            <a:ext cx="11416217" cy="1077218"/>
          </a:xfrm>
          <a:prstGeom prst="rect">
            <a:avLst/>
          </a:prstGeom>
          <a:noFill/>
        </p:spPr>
        <p:txBody>
          <a:bodyPr wrap="square" lIns="91440" tIns="45720" rIns="91440" bIns="45720" rtlCol="0" anchor="t">
            <a:spAutoFit/>
          </a:bodyPr>
          <a:lstStyle/>
          <a:p>
            <a:r>
              <a:rPr lang="es-ES" sz="2400" b="1" dirty="0">
                <a:solidFill>
                  <a:srgbClr val="1E4E79"/>
                </a:solidFill>
                <a:latin typeface="Arial"/>
                <a:cs typeface="Arial"/>
              </a:rPr>
              <a:t>Avances Sinergias Relacionamiento presentadas por los VPS 2024</a:t>
            </a:r>
            <a:endParaRPr lang="es-ES" sz="2400" dirty="0">
              <a:solidFill>
                <a:srgbClr val="1E4E79"/>
              </a:solidFill>
              <a:latin typeface="Arial"/>
              <a:cs typeface="Arial"/>
            </a:endParaRPr>
          </a:p>
          <a:p>
            <a:r>
              <a:rPr lang="es-ES" sz="2000" b="1" dirty="0">
                <a:solidFill>
                  <a:schemeClr val="bg1">
                    <a:lumMod val="50000"/>
                  </a:schemeClr>
                </a:solidFill>
                <a:latin typeface="Arial"/>
                <a:cs typeface="Arial"/>
              </a:rPr>
              <a:t>Tomando como base la Presentación llevada al Comité </a:t>
            </a:r>
            <a:r>
              <a:rPr lang="es-ES" sz="2000" b="1" dirty="0" err="1">
                <a:solidFill>
                  <a:schemeClr val="bg1">
                    <a:lumMod val="50000"/>
                  </a:schemeClr>
                </a:solidFill>
                <a:latin typeface="Arial"/>
                <a:cs typeface="Arial"/>
              </a:rPr>
              <a:t>Exco</a:t>
            </a:r>
            <a:r>
              <a:rPr lang="es-ES" sz="2000" b="1" dirty="0">
                <a:solidFill>
                  <a:schemeClr val="bg1">
                    <a:lumMod val="50000"/>
                  </a:schemeClr>
                </a:solidFill>
                <a:latin typeface="Arial"/>
                <a:cs typeface="Arial"/>
              </a:rPr>
              <a:t> del mes de mayo 2023, el status de las sinergias es: </a:t>
            </a:r>
            <a:endParaRPr lang="es-ES" sz="2000" b="1" dirty="0">
              <a:solidFill>
                <a:schemeClr val="bg1">
                  <a:lumMod val="50000"/>
                </a:schemeClr>
              </a:solidFill>
              <a:highlight>
                <a:srgbClr val="FFFF00"/>
              </a:highlight>
              <a:latin typeface="Arial"/>
              <a:cs typeface="Arial"/>
            </a:endParaRPr>
          </a:p>
        </p:txBody>
      </p:sp>
      <p:cxnSp>
        <p:nvCxnSpPr>
          <p:cNvPr id="6" name="Conector recto 5">
            <a:extLst>
              <a:ext uri="{FF2B5EF4-FFF2-40B4-BE49-F238E27FC236}">
                <a16:creationId xmlns:a16="http://schemas.microsoft.com/office/drawing/2014/main" id="{59F12B0B-AAB8-E76F-ABFC-DC81FF6803E9}"/>
              </a:ext>
            </a:extLst>
          </p:cNvPr>
          <p:cNvCxnSpPr>
            <a:cxnSpLocks/>
            <a:stCxn id="99" idx="3"/>
            <a:endCxn id="475" idx="1"/>
          </p:cNvCxnSpPr>
          <p:nvPr/>
        </p:nvCxnSpPr>
        <p:spPr>
          <a:xfrm flipV="1">
            <a:off x="4923514" y="2299016"/>
            <a:ext cx="1089021" cy="31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F16F186B-2900-09B3-B671-CD605E781183}"/>
              </a:ext>
            </a:extLst>
          </p:cNvPr>
          <p:cNvCxnSpPr>
            <a:stCxn id="172" idx="2"/>
          </p:cNvCxnSpPr>
          <p:nvPr/>
        </p:nvCxnSpPr>
        <p:spPr>
          <a:xfrm>
            <a:off x="1090836" y="2976468"/>
            <a:ext cx="624" cy="225466"/>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472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41248D-5CBD-9A44-AC6E-7A646AB12A77}"/>
              </a:ext>
            </a:extLst>
          </p:cNvPr>
          <p:cNvGrpSpPr/>
          <p:nvPr/>
        </p:nvGrpSpPr>
        <p:grpSpPr>
          <a:xfrm>
            <a:off x="7612441" y="2425831"/>
            <a:ext cx="883268" cy="1019058"/>
            <a:chOff x="10865797" y="3286316"/>
            <a:chExt cx="1766536" cy="2038115"/>
          </a:xfrm>
        </p:grpSpPr>
        <p:sp>
          <p:nvSpPr>
            <p:cNvPr id="514" name="Freeform: Shape 513">
              <a:extLst>
                <a:ext uri="{FF2B5EF4-FFF2-40B4-BE49-F238E27FC236}">
                  <a16:creationId xmlns:a16="http://schemas.microsoft.com/office/drawing/2014/main" id="{954A31CA-5B43-473A-AB85-3933F425FF76}"/>
                </a:ext>
              </a:extLst>
            </p:cNvPr>
            <p:cNvSpPr/>
            <p:nvPr/>
          </p:nvSpPr>
          <p:spPr>
            <a:xfrm>
              <a:off x="10865797" y="3286316"/>
              <a:ext cx="1766533" cy="2038115"/>
            </a:xfrm>
            <a:custGeom>
              <a:avLst/>
              <a:gdLst/>
              <a:ahLst/>
              <a:cxnLst>
                <a:cxn ang="3cd4">
                  <a:pos x="hc" y="t"/>
                </a:cxn>
                <a:cxn ang="cd2">
                  <a:pos x="l" y="vc"/>
                </a:cxn>
                <a:cxn ang="cd4">
                  <a:pos x="hc" y="b"/>
                </a:cxn>
                <a:cxn ang="0">
                  <a:pos x="r" y="vc"/>
                </a:cxn>
              </a:cxnLst>
              <a:rect l="l" t="t" r="r" b="b"/>
              <a:pathLst>
                <a:path w="1419" h="1637">
                  <a:moveTo>
                    <a:pt x="708" y="0"/>
                  </a:moveTo>
                  <a:lnTo>
                    <a:pt x="2" y="410"/>
                  </a:lnTo>
                  <a:lnTo>
                    <a:pt x="0" y="1227"/>
                  </a:lnTo>
                  <a:lnTo>
                    <a:pt x="710" y="1637"/>
                  </a:lnTo>
                  <a:lnTo>
                    <a:pt x="1416" y="1227"/>
                  </a:lnTo>
                  <a:lnTo>
                    <a:pt x="1419" y="410"/>
                  </a:ln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15" name="Freeform: Shape 514">
              <a:extLst>
                <a:ext uri="{FF2B5EF4-FFF2-40B4-BE49-F238E27FC236}">
                  <a16:creationId xmlns:a16="http://schemas.microsoft.com/office/drawing/2014/main" id="{BC426605-CD94-4359-9874-EF2939CF0403}"/>
                </a:ext>
              </a:extLst>
            </p:cNvPr>
            <p:cNvSpPr/>
            <p:nvPr/>
          </p:nvSpPr>
          <p:spPr>
            <a:xfrm>
              <a:off x="11750312" y="3797090"/>
              <a:ext cx="882021" cy="1527340"/>
            </a:xfrm>
            <a:custGeom>
              <a:avLst/>
              <a:gdLst/>
              <a:ahLst/>
              <a:cxnLst>
                <a:cxn ang="3cd4">
                  <a:pos x="hc" y="t"/>
                </a:cxn>
                <a:cxn ang="cd2">
                  <a:pos x="l" y="vc"/>
                </a:cxn>
                <a:cxn ang="cd4">
                  <a:pos x="hc" y="b"/>
                </a:cxn>
                <a:cxn ang="0">
                  <a:pos x="r" y="vc"/>
                </a:cxn>
              </a:cxnLst>
              <a:rect l="l" t="t" r="r" b="b"/>
              <a:pathLst>
                <a:path w="709" h="1227">
                  <a:moveTo>
                    <a:pt x="709" y="0"/>
                  </a:moveTo>
                  <a:lnTo>
                    <a:pt x="706" y="817"/>
                  </a:lnTo>
                  <a:lnTo>
                    <a:pt x="0" y="1227"/>
                  </a:lnTo>
                  <a:lnTo>
                    <a:pt x="3" y="410"/>
                  </a:lnTo>
                  <a:close/>
                </a:path>
              </a:pathLst>
            </a:custGeom>
            <a:solidFill>
              <a:srgbClr val="FFFFFF">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16" name="Freeform: Shape 515">
              <a:extLst>
                <a:ext uri="{FF2B5EF4-FFF2-40B4-BE49-F238E27FC236}">
                  <a16:creationId xmlns:a16="http://schemas.microsoft.com/office/drawing/2014/main" id="{D16788B1-FECE-4B84-B5F7-B0879C8DC10E}"/>
                </a:ext>
              </a:extLst>
            </p:cNvPr>
            <p:cNvSpPr/>
            <p:nvPr/>
          </p:nvSpPr>
          <p:spPr>
            <a:xfrm>
              <a:off x="10865797" y="3797090"/>
              <a:ext cx="887004" cy="1527340"/>
            </a:xfrm>
            <a:custGeom>
              <a:avLst/>
              <a:gdLst/>
              <a:ahLst/>
              <a:cxnLst>
                <a:cxn ang="3cd4">
                  <a:pos x="hc" y="t"/>
                </a:cxn>
                <a:cxn ang="cd2">
                  <a:pos x="l" y="vc"/>
                </a:cxn>
                <a:cxn ang="cd4">
                  <a:pos x="hc" y="b"/>
                </a:cxn>
                <a:cxn ang="0">
                  <a:pos x="r" y="vc"/>
                </a:cxn>
              </a:cxnLst>
              <a:rect l="l" t="t" r="r" b="b"/>
              <a:pathLst>
                <a:path w="713" h="1227">
                  <a:moveTo>
                    <a:pt x="713" y="410"/>
                  </a:moveTo>
                  <a:lnTo>
                    <a:pt x="710" y="1227"/>
                  </a:lnTo>
                  <a:lnTo>
                    <a:pt x="0" y="817"/>
                  </a:lnTo>
                  <a:lnTo>
                    <a:pt x="2" y="0"/>
                  </a:lnTo>
                  <a:close/>
                </a:path>
              </a:pathLst>
            </a:custGeom>
            <a:solidFill>
              <a:srgbClr val="121143">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grpSp>
      <p:sp>
        <p:nvSpPr>
          <p:cNvPr id="545" name="Freeform: Shape 544">
            <a:extLst>
              <a:ext uri="{FF2B5EF4-FFF2-40B4-BE49-F238E27FC236}">
                <a16:creationId xmlns:a16="http://schemas.microsoft.com/office/drawing/2014/main" id="{4367A005-181E-4A80-9EAB-5818861A3CF1}"/>
              </a:ext>
            </a:extLst>
          </p:cNvPr>
          <p:cNvSpPr/>
          <p:nvPr/>
        </p:nvSpPr>
        <p:spPr>
          <a:xfrm>
            <a:off x="6409631" y="2562245"/>
            <a:ext cx="948048" cy="748721"/>
          </a:xfrm>
          <a:custGeom>
            <a:avLst/>
            <a:gdLst>
              <a:gd name="connsiteX0" fmla="*/ 749343 w 1896095"/>
              <a:gd name="connsiteY0" fmla="*/ 0 h 1497441"/>
              <a:gd name="connsiteX1" fmla="*/ 1438666 w 1896095"/>
              <a:gd name="connsiteY1" fmla="*/ 456864 h 1497441"/>
              <a:gd name="connsiteX2" fmla="*/ 1472094 w 1896095"/>
              <a:gd name="connsiteY2" fmla="*/ 564584 h 1497441"/>
              <a:gd name="connsiteX3" fmla="*/ 1896095 w 1896095"/>
              <a:gd name="connsiteY3" fmla="*/ 748100 h 1497441"/>
              <a:gd name="connsiteX4" fmla="*/ 1471874 w 1896095"/>
              <a:gd name="connsiteY4" fmla="*/ 932805 h 1497441"/>
              <a:gd name="connsiteX5" fmla="*/ 1438666 w 1896095"/>
              <a:gd name="connsiteY5" fmla="*/ 1040052 h 1497441"/>
              <a:gd name="connsiteX6" fmla="*/ 749343 w 1896095"/>
              <a:gd name="connsiteY6" fmla="*/ 1497441 h 1497441"/>
              <a:gd name="connsiteX7" fmla="*/ 0 w 1896095"/>
              <a:gd name="connsiteY7" fmla="*/ 748098 h 1497441"/>
              <a:gd name="connsiteX8" fmla="*/ 749343 w 1896095"/>
              <a:gd name="connsiteY8" fmla="*/ 0 h 149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095" h="1497441">
                <a:moveTo>
                  <a:pt x="749343" y="0"/>
                </a:moveTo>
                <a:cubicBezTo>
                  <a:pt x="1059287" y="0"/>
                  <a:pt x="1325121" y="188347"/>
                  <a:pt x="1438666" y="456864"/>
                </a:cubicBezTo>
                <a:lnTo>
                  <a:pt x="1472094" y="564584"/>
                </a:lnTo>
                <a:lnTo>
                  <a:pt x="1896095" y="748100"/>
                </a:lnTo>
                <a:lnTo>
                  <a:pt x="1471874" y="932805"/>
                </a:lnTo>
                <a:lnTo>
                  <a:pt x="1438666" y="1040052"/>
                </a:lnTo>
                <a:cubicBezTo>
                  <a:pt x="1325121" y="1309094"/>
                  <a:pt x="1059287" y="1497441"/>
                  <a:pt x="749343" y="1497441"/>
                </a:cubicBezTo>
                <a:cubicBezTo>
                  <a:pt x="334839" y="1497441"/>
                  <a:pt x="0" y="1162602"/>
                  <a:pt x="0" y="748098"/>
                </a:cubicBezTo>
                <a:cubicBezTo>
                  <a:pt x="0" y="334839"/>
                  <a:pt x="334839" y="0"/>
                  <a:pt x="749343" y="0"/>
                </a:cubicBezTo>
                <a:close/>
              </a:path>
            </a:pathLst>
          </a:custGeom>
          <a:solidFill>
            <a:schemeClr val="accent1"/>
          </a:solidFill>
          <a:ln cap="flat">
            <a:noFill/>
            <a:prstDash val="solid"/>
          </a:ln>
        </p:spPr>
        <p:txBody>
          <a:bodyPr vert="horz" wrap="square" lIns="45000" tIns="22500" rIns="45000" bIns="22500" anchor="ctr" anchorCtr="1" compatLnSpc="0">
            <a:noAutofit/>
          </a:bodyPr>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48" name="TextBox 547">
            <a:extLst>
              <a:ext uri="{FF2B5EF4-FFF2-40B4-BE49-F238E27FC236}">
                <a16:creationId xmlns:a16="http://schemas.microsoft.com/office/drawing/2014/main" id="{4F379416-49F1-4195-925D-F46FA004DBD3}"/>
              </a:ext>
            </a:extLst>
          </p:cNvPr>
          <p:cNvSpPr txBox="1"/>
          <p:nvPr/>
        </p:nvSpPr>
        <p:spPr>
          <a:xfrm>
            <a:off x="1310677" y="1934049"/>
            <a:ext cx="3963750" cy="584775"/>
          </a:xfrm>
          <a:prstGeom prst="rect">
            <a:avLst/>
          </a:prstGeom>
          <a:noFill/>
        </p:spPr>
        <p:txBody>
          <a:bodyPr wrap="square" lIns="91440" tIns="45720" rIns="91440" bIns="45720" rtlCol="0" anchor="b">
            <a:spAutoFit/>
          </a:bodyPr>
          <a:lstStyle/>
          <a:p>
            <a:pPr algn="ctr" defTabSz="914217">
              <a:defRPr/>
            </a:pPr>
            <a:r>
              <a:rPr lang="es-MX" sz="1600" b="1" dirty="0">
                <a:solidFill>
                  <a:schemeClr val="accent1">
                    <a:lumMod val="75000"/>
                  </a:schemeClr>
                </a:solidFill>
                <a:latin typeface="Arial"/>
                <a:cs typeface="Arial"/>
              </a:rPr>
              <a:t>Gestión de conocimiento entre ODC - Cenit</a:t>
            </a:r>
            <a:endParaRPr lang="es-ES" dirty="0">
              <a:solidFill>
                <a:schemeClr val="accent1">
                  <a:lumMod val="75000"/>
                </a:schemeClr>
              </a:solidFill>
              <a:ea typeface="Calibri"/>
              <a:cs typeface="Calibri"/>
            </a:endParaRPr>
          </a:p>
        </p:txBody>
      </p:sp>
      <p:sp>
        <p:nvSpPr>
          <p:cNvPr id="555" name="TextBox 554">
            <a:extLst>
              <a:ext uri="{FF2B5EF4-FFF2-40B4-BE49-F238E27FC236}">
                <a16:creationId xmlns:a16="http://schemas.microsoft.com/office/drawing/2014/main" id="{14ACD725-F6AB-4818-B2FB-2F93FEC503DB}"/>
              </a:ext>
            </a:extLst>
          </p:cNvPr>
          <p:cNvSpPr txBox="1"/>
          <p:nvPr/>
        </p:nvSpPr>
        <p:spPr>
          <a:xfrm>
            <a:off x="471304" y="2668041"/>
            <a:ext cx="5656704" cy="1600438"/>
          </a:xfrm>
          <a:prstGeom prst="rect">
            <a:avLst/>
          </a:prstGeom>
          <a:noFill/>
        </p:spPr>
        <p:txBody>
          <a:bodyPr wrap="square" lIns="91440" tIns="45720" rIns="91440" bIns="45720" rtlCol="0" anchor="t">
            <a:spAutoFit/>
          </a:bodyPr>
          <a:lstStyle/>
          <a:p>
            <a:pPr algn="just" defTabSz="914217">
              <a:defRPr/>
            </a:pPr>
            <a:r>
              <a:rPr lang="es-MX" sz="1400" b="1" dirty="0">
                <a:solidFill>
                  <a:srgbClr val="002060"/>
                </a:solidFill>
                <a:latin typeface="Arial"/>
                <a:cs typeface="Arial"/>
              </a:rPr>
              <a:t>El 14 de Octubre</a:t>
            </a:r>
            <a:r>
              <a:rPr lang="es-MX" sz="1400" dirty="0">
                <a:solidFill>
                  <a:srgbClr val="002060"/>
                </a:solidFill>
                <a:latin typeface="Arial"/>
                <a:cs typeface="Arial"/>
              </a:rPr>
              <a:t> se iniciará la ejecución del contrato </a:t>
            </a:r>
            <a:r>
              <a:rPr lang="es-MX" sz="1400" i="1" u="none" strike="noStrike" baseline="0" dirty="0">
                <a:solidFill>
                  <a:srgbClr val="002060"/>
                </a:solidFill>
                <a:latin typeface="Arial"/>
                <a:cs typeface="Arial"/>
              </a:rPr>
              <a:t>VALIDACIÓN ESTRATÉGICA DEL PROCESO DE GESTIÓN DE ACTIVOS</a:t>
            </a:r>
            <a:r>
              <a:rPr lang="es-MX" sz="1400" i="0" u="none" strike="noStrike" baseline="0" dirty="0">
                <a:solidFill>
                  <a:srgbClr val="002060"/>
                </a:solidFill>
                <a:latin typeface="Arial"/>
                <a:cs typeface="Arial"/>
              </a:rPr>
              <a:t> con el </a:t>
            </a:r>
            <a:r>
              <a:rPr lang="es-MX" sz="1400" b="1" i="0" u="none" strike="noStrike" baseline="0" dirty="0">
                <a:solidFill>
                  <a:srgbClr val="002060"/>
                </a:solidFill>
                <a:latin typeface="Arial"/>
                <a:cs typeface="Arial"/>
              </a:rPr>
              <a:t>ODC</a:t>
            </a:r>
            <a:r>
              <a:rPr lang="es-MX" sz="1400" i="0" u="none" strike="noStrike" baseline="0" dirty="0">
                <a:solidFill>
                  <a:srgbClr val="002060"/>
                </a:solidFill>
                <a:latin typeface="Arial"/>
                <a:cs typeface="Arial"/>
              </a:rPr>
              <a:t>, que tiene como finalidad desarrollar una transferencia de conocimiento de CENIT al ODC, agilizando la implementación del proceso y aprovechando las lecciones aprendidas que ha tenido </a:t>
            </a:r>
            <a:r>
              <a:rPr lang="es-MX" sz="1400" dirty="0">
                <a:solidFill>
                  <a:srgbClr val="002060"/>
                </a:solidFill>
                <a:latin typeface="Arial"/>
                <a:cs typeface="Arial"/>
              </a:rPr>
              <a:t>Cenit. </a:t>
            </a:r>
          </a:p>
          <a:p>
            <a:pPr algn="just" defTabSz="914217">
              <a:defRPr/>
            </a:pPr>
            <a:r>
              <a:rPr lang="en-US" sz="1400" spc="-10" dirty="0">
                <a:solidFill>
                  <a:srgbClr val="002060"/>
                </a:solidFill>
                <a:latin typeface="Arial"/>
                <a:cs typeface="Arial"/>
              </a:rPr>
              <a:t>.</a:t>
            </a:r>
          </a:p>
        </p:txBody>
      </p:sp>
      <p:sp>
        <p:nvSpPr>
          <p:cNvPr id="560" name="TextBox 559">
            <a:extLst>
              <a:ext uri="{FF2B5EF4-FFF2-40B4-BE49-F238E27FC236}">
                <a16:creationId xmlns:a16="http://schemas.microsoft.com/office/drawing/2014/main" id="{8CA9239E-13CE-41A3-A568-445DF946423F}"/>
              </a:ext>
            </a:extLst>
          </p:cNvPr>
          <p:cNvSpPr txBox="1"/>
          <p:nvPr/>
        </p:nvSpPr>
        <p:spPr>
          <a:xfrm>
            <a:off x="6470278" y="2618714"/>
            <a:ext cx="606966" cy="661720"/>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3700" spc="-145">
                <a:solidFill>
                  <a:srgbClr val="FFFFFF"/>
                </a:solidFill>
                <a:latin typeface="Arial" panose="020B0604020202020204" pitchFamily="34" charset="0"/>
                <a:cs typeface="Arial" panose="020B0604020202020204" pitchFamily="34" charset="0"/>
              </a:rPr>
              <a:t>1</a:t>
            </a:r>
          </a:p>
        </p:txBody>
      </p:sp>
      <p:sp>
        <p:nvSpPr>
          <p:cNvPr id="9" name="CuadroTexto 8">
            <a:extLst>
              <a:ext uri="{FF2B5EF4-FFF2-40B4-BE49-F238E27FC236}">
                <a16:creationId xmlns:a16="http://schemas.microsoft.com/office/drawing/2014/main" id="{890215B2-A9F4-3AA2-409E-D6CB40A7DCF6}"/>
              </a:ext>
            </a:extLst>
          </p:cNvPr>
          <p:cNvSpPr txBox="1"/>
          <p:nvPr/>
        </p:nvSpPr>
        <p:spPr>
          <a:xfrm>
            <a:off x="269189" y="178737"/>
            <a:ext cx="11653622" cy="1077218"/>
          </a:xfrm>
          <a:prstGeom prst="rect">
            <a:avLst/>
          </a:prstGeom>
          <a:noFill/>
        </p:spPr>
        <p:txBody>
          <a:bodyPr wrap="square" lIns="91440" tIns="45720" rIns="91440" bIns="45720" rtlCol="0" anchor="t">
            <a:spAutoFit/>
          </a:bodyPr>
          <a:lstStyle/>
          <a:p>
            <a:r>
              <a:rPr lang="es-ES" sz="2400" b="1">
                <a:solidFill>
                  <a:srgbClr val="1E4E79"/>
                </a:solidFill>
                <a:latin typeface="Arial" panose="020B0604020202020204" pitchFamily="34" charset="0"/>
                <a:cs typeface="Arial" panose="020B0604020202020204" pitchFamily="34" charset="0"/>
              </a:rPr>
              <a:t>Novedades del Macroproceso</a:t>
            </a:r>
          </a:p>
          <a:p>
            <a:r>
              <a:rPr lang="es-ES" sz="2000" b="1">
                <a:solidFill>
                  <a:schemeClr val="bg1">
                    <a:lumMod val="50000"/>
                  </a:schemeClr>
                </a:solidFill>
                <a:latin typeface="Arial"/>
                <a:cs typeface="Arial"/>
              </a:rPr>
              <a:t>¿Cuáles son esas novedades que desde el área se buscan resaltar para plasmarlas en el Periódico </a:t>
            </a:r>
            <a:r>
              <a:rPr lang="es-ES" sz="2000" b="1" i="1">
                <a:solidFill>
                  <a:schemeClr val="bg1">
                    <a:lumMod val="50000"/>
                  </a:schemeClr>
                </a:solidFill>
                <a:latin typeface="Arial"/>
                <a:cs typeface="Arial"/>
              </a:rPr>
              <a:t>Conectados </a:t>
            </a:r>
            <a:r>
              <a:rPr lang="es-ES" sz="2000" b="1">
                <a:solidFill>
                  <a:schemeClr val="bg1">
                    <a:lumMod val="50000"/>
                  </a:schemeClr>
                </a:solidFill>
                <a:latin typeface="Arial"/>
                <a:cs typeface="Arial"/>
              </a:rPr>
              <a:t>con alcance a Segmento?</a:t>
            </a:r>
          </a:p>
        </p:txBody>
      </p:sp>
    </p:spTree>
    <p:extLst>
      <p:ext uri="{BB962C8B-B14F-4D97-AF65-F5344CB8AC3E}">
        <p14:creationId xmlns:p14="http://schemas.microsoft.com/office/powerpoint/2010/main" val="1942997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5D56C24-6DAC-B5B8-E960-B80C06FF0B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4" name="think-cell data - do not delete" hidden="1">
                        <a:extLst>
                          <a:ext uri="{FF2B5EF4-FFF2-40B4-BE49-F238E27FC236}">
                            <a16:creationId xmlns:a16="http://schemas.microsoft.com/office/drawing/2014/main" id="{25D56C24-6DAC-B5B8-E960-B80C06FF0B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3E20E765-5A55-CEB3-23E7-5A1ABFA83E06}"/>
              </a:ext>
            </a:extLst>
          </p:cNvPr>
          <p:cNvSpPr txBox="1"/>
          <p:nvPr/>
        </p:nvSpPr>
        <p:spPr>
          <a:xfrm>
            <a:off x="6463688" y="2868721"/>
            <a:ext cx="5343787" cy="1424270"/>
          </a:xfrm>
          <a:prstGeom prst="rect">
            <a:avLst/>
          </a:prstGeom>
          <a:noFill/>
        </p:spPr>
        <p:txBody>
          <a:bodyPr wrap="square" lIns="0" tIns="0" rIns="0" bIns="0" rtlCol="0" anchor="ctr" anchorCtr="0">
            <a:noAutofit/>
          </a:bodyPr>
          <a:lstStyle/>
          <a:p>
            <a:pPr marL="12700" algn="ctr">
              <a:tabLst>
                <a:tab pos="699770" algn="l"/>
              </a:tabLst>
            </a:pPr>
            <a:r>
              <a:rPr lang="es-ES" sz="3200" b="1" spc="5" dirty="0">
                <a:solidFill>
                  <a:schemeClr val="accent1">
                    <a:lumMod val="50000"/>
                  </a:schemeClr>
                </a:solidFill>
                <a:latin typeface="Arial"/>
                <a:cs typeface="Arial"/>
              </a:rPr>
              <a:t>Macroproceso Planeación Estratégica, Nuevos Negocios y Regulación</a:t>
            </a:r>
          </a:p>
        </p:txBody>
      </p:sp>
      <p:sp>
        <p:nvSpPr>
          <p:cNvPr id="2" name="object 15">
            <a:extLst>
              <a:ext uri="{FF2B5EF4-FFF2-40B4-BE49-F238E27FC236}">
                <a16:creationId xmlns:a16="http://schemas.microsoft.com/office/drawing/2014/main" id="{B265E378-26E9-2A35-CD4C-BAA0EE451A83}"/>
              </a:ext>
            </a:extLst>
          </p:cNvPr>
          <p:cNvSpPr/>
          <p:nvPr/>
        </p:nvSpPr>
        <p:spPr>
          <a:xfrm>
            <a:off x="5548046" y="3173933"/>
            <a:ext cx="832935" cy="812712"/>
          </a:xfrm>
          <a:custGeom>
            <a:avLst/>
            <a:gdLst/>
            <a:ahLst/>
            <a:cxnLst/>
            <a:rect l="l" t="t" r="r" b="b"/>
            <a:pathLst>
              <a:path w="789939" h="789939">
                <a:moveTo>
                  <a:pt x="394715" y="789431"/>
                </a:moveTo>
                <a:lnTo>
                  <a:pt x="348695" y="786775"/>
                </a:lnTo>
                <a:lnTo>
                  <a:pt x="304231" y="779003"/>
                </a:lnTo>
                <a:lnTo>
                  <a:pt x="261619" y="766413"/>
                </a:lnTo>
                <a:lnTo>
                  <a:pt x="221157" y="749301"/>
                </a:lnTo>
                <a:lnTo>
                  <a:pt x="183141" y="727963"/>
                </a:lnTo>
                <a:lnTo>
                  <a:pt x="147867" y="702697"/>
                </a:lnTo>
                <a:lnTo>
                  <a:pt x="115633" y="673798"/>
                </a:lnTo>
                <a:lnTo>
                  <a:pt x="86734" y="641563"/>
                </a:lnTo>
                <a:lnTo>
                  <a:pt x="61468" y="606290"/>
                </a:lnTo>
                <a:lnTo>
                  <a:pt x="40130" y="568274"/>
                </a:lnTo>
                <a:lnTo>
                  <a:pt x="23018" y="527812"/>
                </a:lnTo>
                <a:lnTo>
                  <a:pt x="10428" y="485200"/>
                </a:lnTo>
                <a:lnTo>
                  <a:pt x="2656" y="440736"/>
                </a:lnTo>
                <a:lnTo>
                  <a:pt x="0" y="394715"/>
                </a:lnTo>
                <a:lnTo>
                  <a:pt x="2656" y="348695"/>
                </a:lnTo>
                <a:lnTo>
                  <a:pt x="10428" y="304231"/>
                </a:lnTo>
                <a:lnTo>
                  <a:pt x="23018" y="261619"/>
                </a:lnTo>
                <a:lnTo>
                  <a:pt x="40130" y="221157"/>
                </a:lnTo>
                <a:lnTo>
                  <a:pt x="61468" y="183141"/>
                </a:lnTo>
                <a:lnTo>
                  <a:pt x="86734" y="147867"/>
                </a:lnTo>
                <a:lnTo>
                  <a:pt x="115633" y="115633"/>
                </a:lnTo>
                <a:lnTo>
                  <a:pt x="147867" y="86734"/>
                </a:lnTo>
                <a:lnTo>
                  <a:pt x="183141" y="61468"/>
                </a:lnTo>
                <a:lnTo>
                  <a:pt x="221157" y="40130"/>
                </a:lnTo>
                <a:lnTo>
                  <a:pt x="261619" y="23018"/>
                </a:lnTo>
                <a:lnTo>
                  <a:pt x="304231" y="10428"/>
                </a:lnTo>
                <a:lnTo>
                  <a:pt x="348695" y="2656"/>
                </a:lnTo>
                <a:lnTo>
                  <a:pt x="394715" y="0"/>
                </a:lnTo>
                <a:lnTo>
                  <a:pt x="440736" y="2656"/>
                </a:lnTo>
                <a:lnTo>
                  <a:pt x="485200" y="10428"/>
                </a:lnTo>
                <a:lnTo>
                  <a:pt x="527812" y="23018"/>
                </a:lnTo>
                <a:lnTo>
                  <a:pt x="568274" y="40130"/>
                </a:lnTo>
                <a:lnTo>
                  <a:pt x="606290" y="61468"/>
                </a:lnTo>
                <a:lnTo>
                  <a:pt x="641563" y="86734"/>
                </a:lnTo>
                <a:lnTo>
                  <a:pt x="673798" y="115633"/>
                </a:lnTo>
                <a:lnTo>
                  <a:pt x="702697" y="147867"/>
                </a:lnTo>
                <a:lnTo>
                  <a:pt x="727963" y="183141"/>
                </a:lnTo>
                <a:lnTo>
                  <a:pt x="749301" y="221157"/>
                </a:lnTo>
                <a:lnTo>
                  <a:pt x="766413" y="261619"/>
                </a:lnTo>
                <a:lnTo>
                  <a:pt x="779003" y="304231"/>
                </a:lnTo>
                <a:lnTo>
                  <a:pt x="786775" y="348695"/>
                </a:lnTo>
                <a:lnTo>
                  <a:pt x="789431" y="394715"/>
                </a:lnTo>
                <a:lnTo>
                  <a:pt x="786775" y="440736"/>
                </a:lnTo>
                <a:lnTo>
                  <a:pt x="779003" y="485200"/>
                </a:lnTo>
                <a:lnTo>
                  <a:pt x="766413" y="527812"/>
                </a:lnTo>
                <a:lnTo>
                  <a:pt x="749301" y="568274"/>
                </a:lnTo>
                <a:lnTo>
                  <a:pt x="727963" y="606290"/>
                </a:lnTo>
                <a:lnTo>
                  <a:pt x="702697" y="641563"/>
                </a:lnTo>
                <a:lnTo>
                  <a:pt x="673798" y="673798"/>
                </a:lnTo>
                <a:lnTo>
                  <a:pt x="641563" y="702697"/>
                </a:lnTo>
                <a:lnTo>
                  <a:pt x="606290" y="727963"/>
                </a:lnTo>
                <a:lnTo>
                  <a:pt x="568274" y="749301"/>
                </a:lnTo>
                <a:lnTo>
                  <a:pt x="527812" y="766413"/>
                </a:lnTo>
                <a:lnTo>
                  <a:pt x="485200" y="779003"/>
                </a:lnTo>
                <a:lnTo>
                  <a:pt x="440736" y="786775"/>
                </a:lnTo>
                <a:lnTo>
                  <a:pt x="394715" y="789431"/>
                </a:lnTo>
                <a:close/>
              </a:path>
            </a:pathLst>
          </a:custGeom>
          <a:solidFill>
            <a:srgbClr val="FFFFFF"/>
          </a:solidFill>
          <a:ln w="38100">
            <a:solidFill>
              <a:schemeClr val="tx2">
                <a:lumMod val="90000"/>
                <a:lumOff val="10000"/>
              </a:schemeClr>
            </a:solidFill>
          </a:ln>
        </p:spPr>
        <p:txBody>
          <a:bodyPr wrap="square" lIns="0" tIns="0" rIns="0" bIns="0" rtlCol="0" anchor="t"/>
          <a:lstStyle/>
          <a:p>
            <a:pPr algn="ctr"/>
            <a:r>
              <a:rPr lang="es-CO" sz="5400" b="1" dirty="0">
                <a:solidFill>
                  <a:schemeClr val="tx2">
                    <a:lumMod val="90000"/>
                    <a:lumOff val="10000"/>
                  </a:schemeClr>
                </a:solidFill>
              </a:rPr>
              <a:t>9</a:t>
            </a:r>
            <a:endParaRPr lang="es-CO" sz="5400" b="1" dirty="0">
              <a:solidFill>
                <a:schemeClr val="tx2">
                  <a:lumMod val="90000"/>
                  <a:lumOff val="10000"/>
                </a:schemeClr>
              </a:solidFill>
              <a:cs typeface="Calibri"/>
            </a:endParaRPr>
          </a:p>
        </p:txBody>
      </p:sp>
    </p:spTree>
    <p:extLst>
      <p:ext uri="{BB962C8B-B14F-4D97-AF65-F5344CB8AC3E}">
        <p14:creationId xmlns:p14="http://schemas.microsoft.com/office/powerpoint/2010/main" val="2845741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6DFD4F62-27A7-46CA-4BBE-C460ED630414}"/>
              </a:ext>
            </a:extLst>
          </p:cNvPr>
          <p:cNvSpPr txBox="1"/>
          <p:nvPr/>
        </p:nvSpPr>
        <p:spPr>
          <a:xfrm>
            <a:off x="4798951" y="1959591"/>
            <a:ext cx="6439638"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Temas tratados</a:t>
            </a:r>
          </a:p>
          <a:p>
            <a:pPr algn="ctr"/>
            <a:endParaRPr lang="es-ES_tradnl" sz="500" b="1">
              <a:solidFill>
                <a:schemeClr val="bg1"/>
              </a:solidFill>
              <a:latin typeface="Arial"/>
              <a:cs typeface="Arial"/>
            </a:endParaRPr>
          </a:p>
        </p:txBody>
      </p:sp>
      <p:sp>
        <p:nvSpPr>
          <p:cNvPr id="18" name="Temas 3">
            <a:extLst>
              <a:ext uri="{FF2B5EF4-FFF2-40B4-BE49-F238E27FC236}">
                <a16:creationId xmlns:a16="http://schemas.microsoft.com/office/drawing/2014/main" id="{2DEDD8C7-BCE8-2C1B-E2B3-C10CF6B9C04C}"/>
              </a:ext>
            </a:extLst>
          </p:cNvPr>
          <p:cNvSpPr/>
          <p:nvPr/>
        </p:nvSpPr>
        <p:spPr>
          <a:xfrm>
            <a:off x="7574281" y="3986172"/>
            <a:ext cx="3654273" cy="3306168"/>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algn="just" fontAlgn="base"/>
            <a:endParaRPr lang="es-CO" sz="950" b="1">
              <a:latin typeface="Century Gothic"/>
            </a:endParaRPr>
          </a:p>
        </p:txBody>
      </p:sp>
      <p:sp>
        <p:nvSpPr>
          <p:cNvPr id="20" name="Fecha 1">
            <a:extLst>
              <a:ext uri="{FF2B5EF4-FFF2-40B4-BE49-F238E27FC236}">
                <a16:creationId xmlns:a16="http://schemas.microsoft.com/office/drawing/2014/main" id="{486652B0-437A-DA22-5D39-1BB2C2967C8E}"/>
              </a:ext>
            </a:extLst>
          </p:cNvPr>
          <p:cNvSpPr/>
          <p:nvPr/>
        </p:nvSpPr>
        <p:spPr>
          <a:xfrm>
            <a:off x="445464" y="3428729"/>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632476" y="2385009"/>
            <a:ext cx="3208570" cy="1763168"/>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60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920270"/>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a:solidFill>
                  <a:schemeClr val="bg1"/>
                </a:solidFill>
                <a:latin typeface="Arial"/>
                <a:cs typeface="Arial"/>
              </a:rPr>
              <a:t>Sesiones de </a:t>
            </a:r>
          </a:p>
          <a:p>
            <a:pPr algn="ctr"/>
            <a:r>
              <a:rPr lang="es-ES_tradnl" b="1">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4494207" y="2596581"/>
            <a:ext cx="6827610" cy="3591357"/>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just"/>
            <a:endParaRPr lang="es-ES" sz="1200" b="1" dirty="0">
              <a:latin typeface="Arial"/>
              <a:cs typeface="Arial"/>
            </a:endParaRPr>
          </a:p>
          <a:p>
            <a:pPr algn="just"/>
            <a:r>
              <a:rPr lang="es-ES" sz="1200" b="1" dirty="0">
                <a:latin typeface="Arial"/>
                <a:cs typeface="Arial"/>
              </a:rPr>
              <a:t>Construcción, consolidación y seguimiento del presupuesto del Segmento y análisis de cumplimiento del plan Financiero Cenit y filiales del Segmento </a:t>
            </a:r>
            <a:r>
              <a:rPr lang="es-ES" sz="1200" b="1" dirty="0" err="1">
                <a:latin typeface="Arial"/>
                <a:cs typeface="Arial"/>
              </a:rPr>
              <a:t>Midstream</a:t>
            </a:r>
            <a:r>
              <a:rPr lang="es-ES" sz="1200" b="1" dirty="0">
                <a:latin typeface="Arial"/>
                <a:cs typeface="Arial"/>
              </a:rPr>
              <a:t>:</a:t>
            </a:r>
          </a:p>
          <a:p>
            <a:pPr marL="356870" indent="-174625" algn="just">
              <a:buFont typeface="Arial" panose="020B0604020202020204" pitchFamily="34" charset="0"/>
              <a:buChar char="•"/>
            </a:pPr>
            <a:r>
              <a:rPr lang="es-ES" sz="1200" dirty="0">
                <a:latin typeface="Arial"/>
                <a:cs typeface="Arial"/>
              </a:rPr>
              <a:t>Presentación de los resultados de ejecución de </a:t>
            </a:r>
            <a:r>
              <a:rPr lang="es-ES" sz="1200" dirty="0" err="1">
                <a:latin typeface="Arial"/>
                <a:cs typeface="Arial"/>
              </a:rPr>
              <a:t>Opex</a:t>
            </a:r>
            <a:r>
              <a:rPr lang="es-ES" sz="1200" dirty="0">
                <a:latin typeface="Arial"/>
                <a:cs typeface="Arial"/>
              </a:rPr>
              <a:t> de CENIT, Segmento </a:t>
            </a:r>
            <a:r>
              <a:rPr lang="es-ES" sz="1200" dirty="0" err="1">
                <a:latin typeface="Arial"/>
                <a:cs typeface="Arial"/>
              </a:rPr>
              <a:t>Midstream</a:t>
            </a:r>
            <a:r>
              <a:rPr lang="es-ES" sz="1200" dirty="0">
                <a:latin typeface="Arial"/>
                <a:cs typeface="Arial"/>
              </a:rPr>
              <a:t> (MID) y Grupo Ecopetrol del 2Q2024.</a:t>
            </a:r>
          </a:p>
          <a:p>
            <a:pPr marL="356870" indent="-174625" algn="just">
              <a:buFont typeface="Arial" panose="020B0604020202020204" pitchFamily="34" charset="0"/>
              <a:buChar char="•"/>
            </a:pPr>
            <a:r>
              <a:rPr lang="es-ES" sz="1200" dirty="0">
                <a:latin typeface="Arial"/>
                <a:cs typeface="Arial"/>
              </a:rPr>
              <a:t>Publicación y seguimiento política de austeridad para optimización del </a:t>
            </a:r>
            <a:r>
              <a:rPr lang="es-ES" sz="1200" dirty="0" err="1">
                <a:latin typeface="Arial"/>
                <a:cs typeface="Arial"/>
              </a:rPr>
              <a:t>Opex</a:t>
            </a:r>
            <a:r>
              <a:rPr lang="es-ES" sz="1200" dirty="0">
                <a:latin typeface="Arial"/>
                <a:cs typeface="Arial"/>
              </a:rPr>
              <a:t>.</a:t>
            </a:r>
          </a:p>
          <a:p>
            <a:pPr marL="356870" indent="-174625" algn="just">
              <a:buFont typeface="Arial" panose="020B0604020202020204" pitchFamily="34" charset="0"/>
              <a:buChar char="•"/>
            </a:pPr>
            <a:r>
              <a:rPr lang="es-ES" sz="1200" dirty="0">
                <a:latin typeface="Arial"/>
                <a:cs typeface="Arial"/>
              </a:rPr>
              <a:t>Lanzamiento del ciclo de planeación financiera 2025 al 2027 e inicio de los talleres de construcción y sustentación por parte de las áreas de Cenit y de las filiales del Segmento MID.</a:t>
            </a:r>
          </a:p>
          <a:p>
            <a:pPr indent="-174625" algn="just">
              <a:buFont typeface="Arial" panose="020B0604020202020204" pitchFamily="34" charset="0"/>
              <a:buChar char="•"/>
            </a:pPr>
            <a:endParaRPr lang="es-ES" sz="1200" b="1" dirty="0">
              <a:latin typeface="Arial"/>
              <a:cs typeface="Arial"/>
            </a:endParaRPr>
          </a:p>
          <a:p>
            <a:pPr algn="just"/>
            <a:r>
              <a:rPr lang="es-ES" sz="1200" b="1" dirty="0">
                <a:latin typeface="Arial"/>
                <a:cs typeface="Arial"/>
              </a:rPr>
              <a:t>Seguimiento, construcción  y alineación plan de inversiones:</a:t>
            </a:r>
          </a:p>
          <a:p>
            <a:pPr marL="356870" indent="-174625" algn="just">
              <a:buFont typeface="Arial" panose="020B0604020202020204" pitchFamily="34" charset="0"/>
              <a:buChar char="•"/>
            </a:pPr>
            <a:r>
              <a:rPr lang="es-ES" sz="1200" dirty="0">
                <a:latin typeface="Arial"/>
                <a:cs typeface="Arial"/>
              </a:rPr>
              <a:t>Realización de la sistemática del equipo Financiero del Segmento </a:t>
            </a:r>
            <a:r>
              <a:rPr lang="es-ES" sz="1200" dirty="0" err="1">
                <a:latin typeface="Arial"/>
                <a:cs typeface="Arial"/>
              </a:rPr>
              <a:t>Midstream</a:t>
            </a:r>
            <a:r>
              <a:rPr lang="es-ES" sz="1200" dirty="0">
                <a:latin typeface="Arial"/>
                <a:cs typeface="Arial"/>
              </a:rPr>
              <a:t> (MID) donde se socializó el seguimiento de lo ejecutado del Plan de Inversiones ejecutado al 2Q del 2024, y las sistemáticas del equipo base del Plan Trianual de Inversiones liderados por Ecopetrol S.A.</a:t>
            </a:r>
          </a:p>
          <a:p>
            <a:pPr marL="356870" indent="-174625" algn="just">
              <a:buFont typeface="Arial" panose="020B0604020202020204" pitchFamily="34" charset="0"/>
              <a:buChar char="•"/>
            </a:pPr>
            <a:r>
              <a:rPr lang="es-ES" sz="1200" dirty="0">
                <a:latin typeface="Arial"/>
                <a:cs typeface="Arial"/>
              </a:rPr>
              <a:t>Recibo de la versión detallada de Plan plurianual de Inversiones 2025-2027 por parte de las Filiales del Segmento.</a:t>
            </a:r>
          </a:p>
          <a:p>
            <a:pPr marL="356870" indent="-174625" algn="just">
              <a:buFont typeface="Arial" panose="020B0604020202020204" pitchFamily="34" charset="0"/>
              <a:buChar char="•"/>
            </a:pPr>
            <a:r>
              <a:rPr lang="es-ES" sz="1200" dirty="0">
                <a:latin typeface="Arial"/>
                <a:cs typeface="Arial"/>
              </a:rPr>
              <a:t>Acompañamiento en la preparación y presentación informativa de la postulación del Plan de Inversiones sesión Junta Directiva ODC.</a:t>
            </a:r>
          </a:p>
          <a:p>
            <a:pPr marL="356870" indent="-174625" algn="just">
              <a:buFont typeface="Arial" panose="020B0604020202020204" pitchFamily="34" charset="0"/>
              <a:buChar char="•"/>
            </a:pPr>
            <a:r>
              <a:rPr lang="es-ES" sz="1200" dirty="0">
                <a:latin typeface="Arial"/>
                <a:cs typeface="Arial"/>
              </a:rPr>
              <a:t>Seguimiento avances proyecto Caño Sur – ODL.</a:t>
            </a:r>
          </a:p>
          <a:p>
            <a:pPr marL="356870" indent="-174625" algn="just">
              <a:buFont typeface="Arial" panose="020B0604020202020204" pitchFamily="34" charset="0"/>
              <a:buChar char="•"/>
            </a:pPr>
            <a:r>
              <a:rPr lang="es-ES" sz="1200" dirty="0">
                <a:latin typeface="Arial"/>
                <a:cs typeface="Arial"/>
              </a:rPr>
              <a:t>Formalización Recomposición 5, 6 y 7 Plan de Inversiones MID 2024.</a:t>
            </a:r>
            <a:endParaRPr lang="es-MX" sz="1100" dirty="0">
              <a:latin typeface="Arial"/>
              <a:cs typeface="Arial"/>
            </a:endParaRPr>
          </a:p>
          <a:p>
            <a:pPr algn="just"/>
            <a:endParaRPr lang="es-ES" sz="1100" b="1" dirty="0">
              <a:latin typeface="Arial"/>
              <a:cs typeface="Arial"/>
            </a:endParaRPr>
          </a:p>
          <a:p>
            <a:pPr algn="just"/>
            <a:endParaRPr lang="es-ES" sz="1100" b="1" dirty="0">
              <a:latin typeface="Arial"/>
              <a:cs typeface="Arial"/>
            </a:endParaRPr>
          </a:p>
          <a:p>
            <a:pPr algn="just"/>
            <a:endParaRPr lang="es-ES" sz="1100" b="1" dirty="0">
              <a:latin typeface="Arial"/>
              <a:cs typeface="Arial"/>
            </a:endParaRPr>
          </a:p>
          <a:p>
            <a:pPr marL="182245" algn="just"/>
            <a:endParaRPr lang="es-ES" sz="1100" dirty="0">
              <a:latin typeface="Arial"/>
              <a:cs typeface="Arial"/>
            </a:endParaRPr>
          </a:p>
          <a:p>
            <a:pPr marL="356870" indent="-174625" algn="just">
              <a:buFont typeface="Arial" panose="020B0604020202020204" pitchFamily="34" charset="0"/>
              <a:buChar char="•"/>
            </a:pPr>
            <a:endParaRPr lang="es-ES" sz="1100" dirty="0">
              <a:latin typeface="Arial"/>
              <a:cs typeface="Arial"/>
            </a:endParaRPr>
          </a:p>
        </p:txBody>
      </p:sp>
      <p:sp>
        <p:nvSpPr>
          <p:cNvPr id="8" name="Elipse 7">
            <a:extLst>
              <a:ext uri="{FF2B5EF4-FFF2-40B4-BE49-F238E27FC236}">
                <a16:creationId xmlns:a16="http://schemas.microsoft.com/office/drawing/2014/main" id="{1B1E84FA-A1C6-6FA7-428F-09B41CE745D7}"/>
              </a:ext>
            </a:extLst>
          </p:cNvPr>
          <p:cNvSpPr/>
          <p:nvPr/>
        </p:nvSpPr>
        <p:spPr>
          <a:xfrm>
            <a:off x="464752" y="1868067"/>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1600" b="1" dirty="0">
                <a:solidFill>
                  <a:schemeClr val="accent1">
                    <a:lumMod val="50000"/>
                  </a:schemeClr>
                </a:solidFill>
                <a:latin typeface="Arial"/>
                <a:cs typeface="Arial"/>
              </a:rPr>
              <a:t>&gt;40</a:t>
            </a:r>
          </a:p>
        </p:txBody>
      </p:sp>
      <p:sp>
        <p:nvSpPr>
          <p:cNvPr id="9" name="Botón 1 fechas">
            <a:extLst>
              <a:ext uri="{FF2B5EF4-FFF2-40B4-BE49-F238E27FC236}">
                <a16:creationId xmlns:a16="http://schemas.microsoft.com/office/drawing/2014/main" id="{0AB04B62-EECE-9987-F424-1049BAD885DE}"/>
              </a:ext>
            </a:extLst>
          </p:cNvPr>
          <p:cNvSpPr/>
          <p:nvPr/>
        </p:nvSpPr>
        <p:spPr>
          <a:xfrm>
            <a:off x="632476" y="4641577"/>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60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43887" y="4390016"/>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Participantes</a:t>
            </a:r>
          </a:p>
          <a:p>
            <a:pPr algn="ctr"/>
            <a:endParaRPr lang="es-ES_tradnl" sz="500" b="1">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45193" y="4271553"/>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1600" b="1" dirty="0">
                <a:solidFill>
                  <a:schemeClr val="accent1">
                    <a:lumMod val="75000"/>
                  </a:schemeClr>
                </a:solidFill>
                <a:latin typeface="Arial"/>
                <a:cs typeface="Arial"/>
              </a:rPr>
              <a:t>&gt;30</a:t>
            </a: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4238" y="4390016"/>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2000505"/>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81" y="6130167"/>
            <a:ext cx="986189" cy="273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uplos - Soluciones integrales de compra">
            <a:extLst>
              <a:ext uri="{FF2B5EF4-FFF2-40B4-BE49-F238E27FC236}">
                <a16:creationId xmlns:a16="http://schemas.microsoft.com/office/drawing/2014/main" id="{60BE7834-BD92-E8FD-9FCF-CE7E2BE5EA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26" t="20173" r="52416" b="16895"/>
          <a:stretch/>
        </p:blipFill>
        <p:spPr bwMode="auto">
          <a:xfrm>
            <a:off x="2679939" y="5498747"/>
            <a:ext cx="868540" cy="439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499" b="13457"/>
          <a:stretch/>
        </p:blipFill>
        <p:spPr bwMode="auto">
          <a:xfrm>
            <a:off x="856669" y="5557880"/>
            <a:ext cx="1020363" cy="520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10"/>
          <a:srcRect l="10114" t="22231" r="11141" b="18252"/>
          <a:stretch/>
        </p:blipFill>
        <p:spPr>
          <a:xfrm>
            <a:off x="2759231" y="5888297"/>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30373" y="4977500"/>
            <a:ext cx="2656903" cy="923330"/>
          </a:xfrm>
          <a:prstGeom prst="rect">
            <a:avLst/>
          </a:prstGeom>
          <a:noFill/>
        </p:spPr>
        <p:txBody>
          <a:bodyPr wrap="square" lIns="91440" tIns="45720" rIns="91440" bIns="45720" rtlCol="0" anchor="t">
            <a:spAutoFit/>
          </a:bodyPr>
          <a:lstStyle/>
          <a:p>
            <a:pPr algn="ctr"/>
            <a:r>
              <a:rPr lang="es-ES" sz="1800" b="1">
                <a:solidFill>
                  <a:schemeClr val="accent1">
                    <a:lumMod val="50000"/>
                  </a:schemeClr>
                </a:solidFill>
                <a:latin typeface="Arial"/>
                <a:cs typeface="Arial"/>
              </a:rPr>
              <a:t>De las compañías del MID</a:t>
            </a:r>
          </a:p>
          <a:p>
            <a:pPr algn="ctr"/>
            <a:endParaRPr lang="es-CO"/>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2578286"/>
            <a:ext cx="1771109" cy="369332"/>
          </a:xfrm>
          <a:prstGeom prst="rect">
            <a:avLst/>
          </a:prstGeom>
          <a:noFill/>
        </p:spPr>
        <p:txBody>
          <a:bodyPr wrap="square" lIns="91440" tIns="45720" rIns="91440" bIns="45720" rtlCol="0" anchor="t">
            <a:spAutoFit/>
          </a:bodyPr>
          <a:lstStyle/>
          <a:p>
            <a:r>
              <a:rPr lang="es-CO" b="1">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80668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5">
                    <a:lumMod val="50000"/>
                  </a:schemeClr>
                </a:solidFill>
                <a:latin typeface="Arial" panose="020B0604020202020204" pitchFamily="34" charset="0"/>
                <a:cs typeface="Arial" panose="020B0604020202020204" pitchFamily="34" charset="0"/>
              </a:rPr>
              <a:t>17</a:t>
            </a: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00759" y="1937553"/>
            <a:ext cx="523221" cy="523221"/>
          </a:xfrm>
          <a:prstGeom prst="rect">
            <a:avLst/>
          </a:prstGeom>
        </p:spPr>
      </p:pic>
      <p:sp>
        <p:nvSpPr>
          <p:cNvPr id="2" name="Rectángulo: esquinas redondeadas 1">
            <a:extLst>
              <a:ext uri="{FF2B5EF4-FFF2-40B4-BE49-F238E27FC236}">
                <a16:creationId xmlns:a16="http://schemas.microsoft.com/office/drawing/2014/main" id="{96E2F0EA-DA64-55DC-18B5-44B8C5797B34}"/>
              </a:ext>
            </a:extLst>
          </p:cNvPr>
          <p:cNvSpPr/>
          <p:nvPr/>
        </p:nvSpPr>
        <p:spPr>
          <a:xfrm>
            <a:off x="418995" y="1073163"/>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Macroproceso Planeación Estratégica, Nuevos Negocios y Regulación</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2" name="CuadroTexto 11">
            <a:extLst>
              <a:ext uri="{FF2B5EF4-FFF2-40B4-BE49-F238E27FC236}">
                <a16:creationId xmlns:a16="http://schemas.microsoft.com/office/drawing/2014/main" id="{172986D4-EABC-3563-8EA3-E60FE8784F34}"/>
              </a:ext>
            </a:extLst>
          </p:cNvPr>
          <p:cNvSpPr txBox="1"/>
          <p:nvPr/>
        </p:nvSpPr>
        <p:spPr>
          <a:xfrm>
            <a:off x="387203" y="85662"/>
            <a:ext cx="10688445" cy="769441"/>
          </a:xfrm>
          <a:prstGeom prst="rect">
            <a:avLst/>
          </a:prstGeom>
          <a:noFill/>
        </p:spPr>
        <p:txBody>
          <a:bodyPr wrap="squar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fontAlgn="base"/>
            <a:r>
              <a:rPr lang="es-ES" sz="2000" b="1" i="0" u="none" strike="noStrike" dirty="0">
                <a:solidFill>
                  <a:schemeClr val="bg1">
                    <a:lumMod val="50000"/>
                  </a:schemeClr>
                </a:solidFill>
                <a:effectLst/>
                <a:latin typeface="Arial"/>
                <a:cs typeface="Arial"/>
              </a:rPr>
              <a:t>Macroproceso Planeación Estratégica, Nuevos Negocios y Regulación</a:t>
            </a:r>
            <a:endParaRPr lang="en-US" sz="2000" b="1" i="0" dirty="0">
              <a:solidFill>
                <a:schemeClr val="bg1">
                  <a:lumMod val="50000"/>
                </a:schemeClr>
              </a:solidFill>
              <a:effectLst/>
              <a:highlight>
                <a:srgbClr val="FFFF00"/>
              </a:highlight>
              <a:latin typeface="Segoe UI" panose="020B0502040204020203" pitchFamily="34" charset="0"/>
            </a:endParaRPr>
          </a:p>
        </p:txBody>
      </p:sp>
      <p:sp>
        <p:nvSpPr>
          <p:cNvPr id="7" name="CuadroTexto 6">
            <a:extLst>
              <a:ext uri="{FF2B5EF4-FFF2-40B4-BE49-F238E27FC236}">
                <a16:creationId xmlns:a16="http://schemas.microsoft.com/office/drawing/2014/main" id="{0F28CB3A-FF19-B9EE-AA72-14BFF752F733}"/>
              </a:ext>
            </a:extLst>
          </p:cNvPr>
          <p:cNvSpPr txBox="1"/>
          <p:nvPr/>
        </p:nvSpPr>
        <p:spPr>
          <a:xfrm>
            <a:off x="1668616" y="2951849"/>
            <a:ext cx="2877600" cy="1077218"/>
          </a:xfrm>
          <a:prstGeom prst="rect">
            <a:avLst/>
          </a:prstGeom>
          <a:noFill/>
        </p:spPr>
        <p:txBody>
          <a:bodyPr wrap="square">
            <a:spAutoFit/>
          </a:bodyPr>
          <a:lstStyle/>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24</a:t>
            </a:r>
            <a:r>
              <a:rPr lang="es-CO" sz="1600" dirty="0">
                <a:solidFill>
                  <a:schemeClr val="tx1"/>
                </a:solidFill>
                <a:latin typeface="Arial" panose="020B0604020202020204" pitchFamily="34" charset="0"/>
                <a:cs typeface="Arial" panose="020B0604020202020204" pitchFamily="34" charset="0"/>
              </a:rPr>
              <a:t>.07.2024</a:t>
            </a:r>
          </a:p>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12</a:t>
            </a:r>
            <a:r>
              <a:rPr lang="es-CO" sz="1600" dirty="0">
                <a:solidFill>
                  <a:schemeClr val="tx1"/>
                </a:solidFill>
                <a:latin typeface="Arial" panose="020B0604020202020204" pitchFamily="34" charset="0"/>
                <a:cs typeface="Arial" panose="020B0604020202020204" pitchFamily="34" charset="0"/>
              </a:rPr>
              <a:t>.08.2024</a:t>
            </a:r>
          </a:p>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13</a:t>
            </a:r>
            <a:r>
              <a:rPr lang="es-CO" sz="1600" dirty="0">
                <a:solidFill>
                  <a:schemeClr val="tx1"/>
                </a:solidFill>
                <a:latin typeface="Arial" panose="020B0604020202020204" pitchFamily="34" charset="0"/>
                <a:cs typeface="Arial" panose="020B0604020202020204" pitchFamily="34" charset="0"/>
              </a:rPr>
              <a:t>.08.2024</a:t>
            </a:r>
          </a:p>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26.09.2024</a:t>
            </a:r>
            <a:endParaRPr lang="es-ES" sz="1600" dirty="0">
              <a:solidFill>
                <a:schemeClr val="tx1"/>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34A41209-C507-137C-22FC-CAD17AEE19C5}"/>
              </a:ext>
            </a:extLst>
          </p:cNvPr>
          <p:cNvSpPr txBox="1"/>
          <p:nvPr/>
        </p:nvSpPr>
        <p:spPr>
          <a:xfrm>
            <a:off x="575298" y="2951043"/>
            <a:ext cx="1826948" cy="1077218"/>
          </a:xfrm>
          <a:prstGeom prst="rect">
            <a:avLst/>
          </a:prstGeom>
          <a:noFill/>
        </p:spPr>
        <p:txBody>
          <a:bodyPr wrap="square">
            <a:spAutoFit/>
          </a:bodyPr>
          <a:lstStyle/>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03</a:t>
            </a:r>
            <a:r>
              <a:rPr lang="es-CO" sz="1600" dirty="0">
                <a:solidFill>
                  <a:schemeClr val="tx1"/>
                </a:solidFill>
                <a:latin typeface="Arial" panose="020B0604020202020204" pitchFamily="34" charset="0"/>
                <a:cs typeface="Arial" panose="020B0604020202020204" pitchFamily="34" charset="0"/>
              </a:rPr>
              <a:t>.07.2024</a:t>
            </a:r>
          </a:p>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08.07.2024</a:t>
            </a:r>
          </a:p>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17</a:t>
            </a:r>
            <a:r>
              <a:rPr lang="es-CO" sz="1600" dirty="0">
                <a:solidFill>
                  <a:schemeClr val="tx1"/>
                </a:solidFill>
                <a:latin typeface="Arial" panose="020B0604020202020204" pitchFamily="34" charset="0"/>
                <a:cs typeface="Arial" panose="020B0604020202020204" pitchFamily="34" charset="0"/>
              </a:rPr>
              <a:t>.07.2024</a:t>
            </a:r>
          </a:p>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19</a:t>
            </a:r>
            <a:r>
              <a:rPr lang="es-CO" sz="1600" dirty="0">
                <a:solidFill>
                  <a:schemeClr val="tx1"/>
                </a:solidFill>
                <a:latin typeface="Arial" panose="020B0604020202020204" pitchFamily="34" charset="0"/>
                <a:cs typeface="Arial" panose="020B0604020202020204" pitchFamily="34" charset="0"/>
              </a:rPr>
              <a:t>.07.2024</a:t>
            </a:r>
          </a:p>
        </p:txBody>
      </p:sp>
    </p:spTree>
    <p:extLst>
      <p:ext uri="{BB962C8B-B14F-4D97-AF65-F5344CB8AC3E}">
        <p14:creationId xmlns:p14="http://schemas.microsoft.com/office/powerpoint/2010/main" val="1554143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42" presetClass="exit" presetSubtype="0" fill="hold" grpId="1" nodeType="withEffect" nodePh="1">
                                  <p:stCondLst>
                                    <p:cond delay="0"/>
                                  </p:stCondLst>
                                  <p:endCondLst>
                                    <p:cond evt="begin" delay="0">
                                      <p:tn val="10"/>
                                    </p:cond>
                                  </p:endCondLst>
                                  <p:childTnLst>
                                    <p:animEffect transition="out" filter="fade">
                                      <p:cBhvr>
                                        <p:cTn id="11" dur="250"/>
                                        <p:tgtEl>
                                          <p:spTgt spid="18"/>
                                        </p:tgtEl>
                                      </p:cBhvr>
                                    </p:animEffect>
                                    <p:anim calcmode="lin" valueType="num">
                                      <p:cBhvr>
                                        <p:cTn id="12" dur="250"/>
                                        <p:tgtEl>
                                          <p:spTgt spid="18"/>
                                        </p:tgtEl>
                                        <p:attrNameLst>
                                          <p:attrName>ppt_x</p:attrName>
                                        </p:attrNameLst>
                                      </p:cBhvr>
                                      <p:tavLst>
                                        <p:tav tm="0">
                                          <p:val>
                                            <p:strVal val="ppt_x"/>
                                          </p:val>
                                        </p:tav>
                                        <p:tav tm="100000">
                                          <p:val>
                                            <p:strVal val="ppt_x"/>
                                          </p:val>
                                        </p:tav>
                                      </p:tavLst>
                                    </p:anim>
                                    <p:anim calcmode="lin" valueType="num">
                                      <p:cBhvr>
                                        <p:cTn id="13" dur="250"/>
                                        <p:tgtEl>
                                          <p:spTgt spid="18"/>
                                        </p:tgtEl>
                                        <p:attrNameLst>
                                          <p:attrName>ppt_y</p:attrName>
                                        </p:attrNameLst>
                                      </p:cBhvr>
                                      <p:tavLst>
                                        <p:tav tm="0">
                                          <p:val>
                                            <p:strVal val="ppt_y"/>
                                          </p:val>
                                        </p:tav>
                                        <p:tav tm="100000">
                                          <p:val>
                                            <p:strVal val="ppt_y+.1"/>
                                          </p:val>
                                        </p:tav>
                                      </p:tavLst>
                                    </p:anim>
                                    <p:set>
                                      <p:cBhvr>
                                        <p:cTn id="14" dur="1" fill="hold">
                                          <p:stCondLst>
                                            <p:cond delay="24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6DFD4F62-27A7-46CA-4BBE-C460ED630414}"/>
              </a:ext>
            </a:extLst>
          </p:cNvPr>
          <p:cNvSpPr txBox="1"/>
          <p:nvPr/>
        </p:nvSpPr>
        <p:spPr>
          <a:xfrm>
            <a:off x="4798951" y="1959591"/>
            <a:ext cx="6439638"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Temas tratados</a:t>
            </a:r>
          </a:p>
          <a:p>
            <a:pPr algn="ctr"/>
            <a:endParaRPr lang="es-ES_tradnl" sz="500" b="1">
              <a:solidFill>
                <a:schemeClr val="bg1"/>
              </a:solidFill>
              <a:latin typeface="Arial"/>
              <a:cs typeface="Arial"/>
            </a:endParaRPr>
          </a:p>
        </p:txBody>
      </p:sp>
      <p:sp>
        <p:nvSpPr>
          <p:cNvPr id="18" name="Temas 3">
            <a:extLst>
              <a:ext uri="{FF2B5EF4-FFF2-40B4-BE49-F238E27FC236}">
                <a16:creationId xmlns:a16="http://schemas.microsoft.com/office/drawing/2014/main" id="{2DEDD8C7-BCE8-2C1B-E2B3-C10CF6B9C04C}"/>
              </a:ext>
            </a:extLst>
          </p:cNvPr>
          <p:cNvSpPr/>
          <p:nvPr/>
        </p:nvSpPr>
        <p:spPr>
          <a:xfrm>
            <a:off x="7574281" y="3986172"/>
            <a:ext cx="3654273" cy="3306168"/>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algn="just" fontAlgn="base"/>
            <a:endParaRPr lang="es-CO" sz="950" b="1">
              <a:latin typeface="Century Gothic"/>
            </a:endParaRPr>
          </a:p>
        </p:txBody>
      </p:sp>
      <p:sp>
        <p:nvSpPr>
          <p:cNvPr id="20" name="Fecha 1">
            <a:extLst>
              <a:ext uri="{FF2B5EF4-FFF2-40B4-BE49-F238E27FC236}">
                <a16:creationId xmlns:a16="http://schemas.microsoft.com/office/drawing/2014/main" id="{486652B0-437A-DA22-5D39-1BB2C2967C8E}"/>
              </a:ext>
            </a:extLst>
          </p:cNvPr>
          <p:cNvSpPr/>
          <p:nvPr/>
        </p:nvSpPr>
        <p:spPr>
          <a:xfrm>
            <a:off x="445464" y="3428729"/>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632476" y="2385009"/>
            <a:ext cx="3208570" cy="1763168"/>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60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920270"/>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a:solidFill>
                  <a:schemeClr val="bg1"/>
                </a:solidFill>
                <a:latin typeface="Arial"/>
                <a:cs typeface="Arial"/>
              </a:rPr>
              <a:t>Sesiones de </a:t>
            </a:r>
          </a:p>
          <a:p>
            <a:pPr algn="ctr"/>
            <a:r>
              <a:rPr lang="es-ES_tradnl" b="1">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4410981" y="2675496"/>
            <a:ext cx="6827610" cy="3591357"/>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just"/>
            <a:endParaRPr lang="es-ES" sz="1200" b="1" dirty="0">
              <a:latin typeface="Arial"/>
              <a:cs typeface="Arial"/>
            </a:endParaRPr>
          </a:p>
          <a:p>
            <a:pPr algn="just"/>
            <a:r>
              <a:rPr lang="es-ES" sz="1200" b="1" dirty="0">
                <a:latin typeface="Arial"/>
                <a:cs typeface="Arial"/>
              </a:rPr>
              <a:t>Construcción del marco estratégico para el segmento de transporte:</a:t>
            </a:r>
            <a:endParaRPr lang="es-ES" sz="1200" dirty="0">
              <a:latin typeface="Arial"/>
              <a:cs typeface="Arial"/>
            </a:endParaRPr>
          </a:p>
          <a:p>
            <a:pPr marL="356870" indent="-171450" algn="just">
              <a:buFont typeface="Arial" panose="020B0604020202020204" pitchFamily="34" charset="0"/>
              <a:buChar char="•"/>
            </a:pPr>
            <a:r>
              <a:rPr lang="es-ES" sz="1200" dirty="0">
                <a:latin typeface="Arial"/>
                <a:cs typeface="Arial"/>
              </a:rPr>
              <a:t>Actualización y presentación a Ecopetrol del Plan de Largo Plazo del </a:t>
            </a:r>
            <a:r>
              <a:rPr lang="es-ES" sz="1200" err="1">
                <a:latin typeface="Arial"/>
                <a:cs typeface="Arial"/>
              </a:rPr>
              <a:t>Midstream</a:t>
            </a:r>
            <a:r>
              <a:rPr lang="es-ES" sz="1200" dirty="0">
                <a:latin typeface="Arial"/>
                <a:cs typeface="Arial"/>
              </a:rPr>
              <a:t> (MID), bajo los escenarios establecidos por Casa Matriz.</a:t>
            </a:r>
          </a:p>
          <a:p>
            <a:pPr marL="356870" indent="-171450" algn="just">
              <a:buFont typeface="Arial" panose="020B0604020202020204" pitchFamily="34" charset="0"/>
              <a:buChar char="•"/>
            </a:pPr>
            <a:r>
              <a:rPr lang="es-ES" sz="1200" dirty="0">
                <a:latin typeface="Arial"/>
                <a:cs typeface="Arial"/>
              </a:rPr>
              <a:t>Cierre oportunidad de nuevos negocios Madrid por parte de Ocensa, en julio de 2024.</a:t>
            </a:r>
          </a:p>
          <a:p>
            <a:pPr marL="356870" indent="-171450" algn="just">
              <a:buFont typeface="Arial" panose="020B0604020202020204" pitchFamily="34" charset="0"/>
              <a:buChar char="•"/>
            </a:pPr>
            <a:r>
              <a:rPr lang="es-ES" sz="1200" dirty="0">
                <a:latin typeface="Arial"/>
                <a:cs typeface="Arial"/>
              </a:rPr>
              <a:t>Evaluación de oportunidades Inter segmento relacionadas con el Terminal Marítimo de Coveñas y la renovación de la concesión portuaria de Cenit.</a:t>
            </a:r>
          </a:p>
          <a:p>
            <a:pPr marL="356870" indent="-171450" algn="just">
              <a:buFont typeface="Arial" panose="020B0604020202020204" pitchFamily="34" charset="0"/>
              <a:buChar char="•"/>
            </a:pPr>
            <a:r>
              <a:rPr lang="es-ES" sz="1200" dirty="0">
                <a:latin typeface="Arial"/>
                <a:cs typeface="Arial"/>
              </a:rPr>
              <a:t>Evaluación de impactos financieros y generación de valor de oportunidades de reconversión de infraestructura en el nodo Vasconia – Coveñas.</a:t>
            </a:r>
          </a:p>
          <a:p>
            <a:pPr marL="171450" indent="-171450" algn="just">
              <a:buFont typeface="Arial" panose="020B0604020202020204" pitchFamily="34" charset="0"/>
              <a:buChar char="•"/>
            </a:pPr>
            <a:endParaRPr lang="es-ES" sz="1200" dirty="0">
              <a:latin typeface="Arial"/>
              <a:cs typeface="Arial"/>
            </a:endParaRPr>
          </a:p>
          <a:p>
            <a:pPr algn="just"/>
            <a:r>
              <a:rPr lang="es-ES" sz="1200" b="1" dirty="0">
                <a:latin typeface="Arial"/>
                <a:cs typeface="Arial"/>
              </a:rPr>
              <a:t>Seguimiento y alineación desempeño 2Q:</a:t>
            </a:r>
          </a:p>
          <a:p>
            <a:pPr marL="356870" indent="-171450" algn="just">
              <a:buFont typeface="Arial" panose="020B0604020202020204" pitchFamily="34" charset="0"/>
              <a:buChar char="•"/>
            </a:pPr>
            <a:r>
              <a:rPr lang="es-ES" sz="1200" dirty="0">
                <a:latin typeface="Arial"/>
                <a:cs typeface="Arial"/>
              </a:rPr>
              <a:t>Socialización de buenas prácticas, lineamientos y detalles de los procesos de Desempeño en cada una de las filiales, para identificar posibles sinergias en estandarización de reporte de resultados. </a:t>
            </a:r>
          </a:p>
          <a:p>
            <a:pPr marL="356870" indent="-171450" algn="just">
              <a:buFont typeface="Arial" panose="020B0604020202020204" pitchFamily="34" charset="0"/>
              <a:buChar char="•"/>
            </a:pPr>
            <a:r>
              <a:rPr lang="es-ES" sz="1200" dirty="0">
                <a:latin typeface="Arial"/>
                <a:cs typeface="Arial"/>
              </a:rPr>
              <a:t>Alineación y aclaración sobre los resultados de objetivos del Contrato de Desempeño del MID y de los </a:t>
            </a:r>
            <a:r>
              <a:rPr lang="es-ES" sz="1200" err="1">
                <a:latin typeface="Arial"/>
                <a:cs typeface="Arial"/>
              </a:rPr>
              <a:t>TBGs</a:t>
            </a:r>
            <a:r>
              <a:rPr lang="es-ES" sz="1200" dirty="0">
                <a:latin typeface="Arial"/>
                <a:cs typeface="Arial"/>
              </a:rPr>
              <a:t> de cada compañía previo a la presentación en sus Juntas Directivas.</a:t>
            </a:r>
          </a:p>
          <a:p>
            <a:pPr marL="356870" indent="-171450" algn="just">
              <a:buFont typeface="Arial" panose="020B0604020202020204" pitchFamily="34" charset="0"/>
              <a:buChar char="•"/>
            </a:pPr>
            <a:r>
              <a:rPr lang="es-ES" sz="1200" dirty="0">
                <a:latin typeface="Arial"/>
                <a:cs typeface="Arial"/>
              </a:rPr>
              <a:t>Aseguramiento de tiempos e integridad de la información.</a:t>
            </a:r>
          </a:p>
          <a:p>
            <a:pPr marL="356870" indent="-171450" algn="just">
              <a:buFont typeface="Arial" panose="020B0604020202020204" pitchFamily="34" charset="0"/>
              <a:buChar char="•"/>
            </a:pPr>
            <a:r>
              <a:rPr lang="es-ES" sz="1200" dirty="0">
                <a:latin typeface="Arial"/>
                <a:cs typeface="Arial"/>
              </a:rPr>
              <a:t>Identificación de oportunidades de mejora durante el proceso de consolidación y reporte de resultados de los objetivos del Contrato de Desempeño del MID.</a:t>
            </a:r>
          </a:p>
          <a:p>
            <a:pPr marL="356870" indent="-171450" algn="just">
              <a:buFont typeface="Arial" panose="020B0604020202020204" pitchFamily="34" charset="0"/>
              <a:buChar char="•"/>
            </a:pPr>
            <a:r>
              <a:rPr lang="es-ES" sz="1200" dirty="0">
                <a:latin typeface="Arial"/>
                <a:cs typeface="Arial"/>
              </a:rPr>
              <a:t>Alineación cronograma planeación de desempeño GE 2025 - 2027. </a:t>
            </a:r>
          </a:p>
          <a:p>
            <a:pPr marL="171450" indent="-171450" algn="just">
              <a:buFont typeface="Arial" panose="020B0604020202020204" pitchFamily="34" charset="0"/>
              <a:buChar char="•"/>
            </a:pPr>
            <a:endParaRPr lang="es-ES" sz="1100" dirty="0">
              <a:highlight>
                <a:srgbClr val="FFFF00"/>
              </a:highlight>
              <a:latin typeface="Arial"/>
              <a:cs typeface="Arial"/>
            </a:endParaRPr>
          </a:p>
          <a:p>
            <a:pPr algn="just"/>
            <a:endParaRPr lang="es-MX" sz="1400" dirty="0">
              <a:latin typeface="Arial" panose="020B0604020202020204" pitchFamily="34" charset="0"/>
              <a:cs typeface="Arial" panose="020B0604020202020204" pitchFamily="34" charset="0"/>
            </a:endParaRPr>
          </a:p>
        </p:txBody>
      </p:sp>
      <p:sp>
        <p:nvSpPr>
          <p:cNvPr id="8" name="Elipse 7">
            <a:extLst>
              <a:ext uri="{FF2B5EF4-FFF2-40B4-BE49-F238E27FC236}">
                <a16:creationId xmlns:a16="http://schemas.microsoft.com/office/drawing/2014/main" id="{1B1E84FA-A1C6-6FA7-428F-09B41CE745D7}"/>
              </a:ext>
            </a:extLst>
          </p:cNvPr>
          <p:cNvSpPr/>
          <p:nvPr/>
        </p:nvSpPr>
        <p:spPr>
          <a:xfrm>
            <a:off x="464752" y="1868067"/>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1600" b="1" dirty="0">
                <a:solidFill>
                  <a:schemeClr val="accent1">
                    <a:lumMod val="50000"/>
                  </a:schemeClr>
                </a:solidFill>
                <a:latin typeface="Arial"/>
                <a:cs typeface="Arial"/>
              </a:rPr>
              <a:t>&gt;40</a:t>
            </a:r>
          </a:p>
        </p:txBody>
      </p:sp>
      <p:sp>
        <p:nvSpPr>
          <p:cNvPr id="9" name="Botón 1 fechas">
            <a:extLst>
              <a:ext uri="{FF2B5EF4-FFF2-40B4-BE49-F238E27FC236}">
                <a16:creationId xmlns:a16="http://schemas.microsoft.com/office/drawing/2014/main" id="{0AB04B62-EECE-9987-F424-1049BAD885DE}"/>
              </a:ext>
            </a:extLst>
          </p:cNvPr>
          <p:cNvSpPr/>
          <p:nvPr/>
        </p:nvSpPr>
        <p:spPr>
          <a:xfrm>
            <a:off x="632476" y="4641577"/>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60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43887" y="4390016"/>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Participantes</a:t>
            </a:r>
          </a:p>
          <a:p>
            <a:pPr algn="ctr"/>
            <a:endParaRPr lang="es-ES_tradnl" sz="500" b="1">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45193" y="4271553"/>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1600" b="1" dirty="0">
                <a:solidFill>
                  <a:schemeClr val="accent1">
                    <a:lumMod val="75000"/>
                  </a:schemeClr>
                </a:solidFill>
                <a:latin typeface="Arial"/>
                <a:cs typeface="Arial"/>
              </a:rPr>
              <a:t>&gt;30</a:t>
            </a: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4238" y="4390016"/>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2000505"/>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81" y="6130167"/>
            <a:ext cx="986189" cy="273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uplos - Soluciones integrales de compra">
            <a:extLst>
              <a:ext uri="{FF2B5EF4-FFF2-40B4-BE49-F238E27FC236}">
                <a16:creationId xmlns:a16="http://schemas.microsoft.com/office/drawing/2014/main" id="{60BE7834-BD92-E8FD-9FCF-CE7E2BE5EA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26" t="20173" r="52416" b="16895"/>
          <a:stretch/>
        </p:blipFill>
        <p:spPr bwMode="auto">
          <a:xfrm>
            <a:off x="2679939" y="5498747"/>
            <a:ext cx="868540" cy="439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499" b="13457"/>
          <a:stretch/>
        </p:blipFill>
        <p:spPr bwMode="auto">
          <a:xfrm>
            <a:off x="856669" y="5557880"/>
            <a:ext cx="1020363" cy="520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10"/>
          <a:srcRect l="10114" t="22231" r="11141" b="18252"/>
          <a:stretch/>
        </p:blipFill>
        <p:spPr>
          <a:xfrm>
            <a:off x="2759231" y="5888297"/>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30373" y="4977500"/>
            <a:ext cx="2656903" cy="923330"/>
          </a:xfrm>
          <a:prstGeom prst="rect">
            <a:avLst/>
          </a:prstGeom>
          <a:noFill/>
        </p:spPr>
        <p:txBody>
          <a:bodyPr wrap="square" lIns="91440" tIns="45720" rIns="91440" bIns="45720" rtlCol="0" anchor="t">
            <a:spAutoFit/>
          </a:bodyPr>
          <a:lstStyle/>
          <a:p>
            <a:pPr algn="ctr"/>
            <a:r>
              <a:rPr lang="es-ES" sz="1800" b="1">
                <a:solidFill>
                  <a:schemeClr val="accent1">
                    <a:lumMod val="50000"/>
                  </a:schemeClr>
                </a:solidFill>
                <a:latin typeface="Arial"/>
                <a:cs typeface="Arial"/>
              </a:rPr>
              <a:t>De las compañías del MID</a:t>
            </a:r>
          </a:p>
          <a:p>
            <a:pPr algn="ctr"/>
            <a:endParaRPr lang="es-CO"/>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2578286"/>
            <a:ext cx="1771109" cy="369332"/>
          </a:xfrm>
          <a:prstGeom prst="rect">
            <a:avLst/>
          </a:prstGeom>
          <a:noFill/>
        </p:spPr>
        <p:txBody>
          <a:bodyPr wrap="square" lIns="91440" tIns="45720" rIns="91440" bIns="45720" rtlCol="0" anchor="t">
            <a:spAutoFit/>
          </a:bodyPr>
          <a:lstStyle/>
          <a:p>
            <a:r>
              <a:rPr lang="es-CO" b="1">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80668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5">
                    <a:lumMod val="50000"/>
                  </a:schemeClr>
                </a:solidFill>
                <a:latin typeface="Arial" panose="020B0604020202020204" pitchFamily="34" charset="0"/>
                <a:cs typeface="Arial" panose="020B0604020202020204" pitchFamily="34" charset="0"/>
              </a:rPr>
              <a:t>17</a:t>
            </a: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00759" y="1937553"/>
            <a:ext cx="523221" cy="523221"/>
          </a:xfrm>
          <a:prstGeom prst="rect">
            <a:avLst/>
          </a:prstGeom>
        </p:spPr>
      </p:pic>
      <p:sp>
        <p:nvSpPr>
          <p:cNvPr id="2" name="Rectángulo: esquinas redondeadas 1">
            <a:extLst>
              <a:ext uri="{FF2B5EF4-FFF2-40B4-BE49-F238E27FC236}">
                <a16:creationId xmlns:a16="http://schemas.microsoft.com/office/drawing/2014/main" id="{96E2F0EA-DA64-55DC-18B5-44B8C5797B34}"/>
              </a:ext>
            </a:extLst>
          </p:cNvPr>
          <p:cNvSpPr/>
          <p:nvPr/>
        </p:nvSpPr>
        <p:spPr>
          <a:xfrm>
            <a:off x="418995" y="1073163"/>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Macroproceso Planeación Estratégica, Nuevos Negocios y Regulación</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2" name="CuadroTexto 11">
            <a:extLst>
              <a:ext uri="{FF2B5EF4-FFF2-40B4-BE49-F238E27FC236}">
                <a16:creationId xmlns:a16="http://schemas.microsoft.com/office/drawing/2014/main" id="{172986D4-EABC-3563-8EA3-E60FE8784F34}"/>
              </a:ext>
            </a:extLst>
          </p:cNvPr>
          <p:cNvSpPr txBox="1"/>
          <p:nvPr/>
        </p:nvSpPr>
        <p:spPr>
          <a:xfrm>
            <a:off x="387203" y="85662"/>
            <a:ext cx="10688445" cy="769441"/>
          </a:xfrm>
          <a:prstGeom prst="rect">
            <a:avLst/>
          </a:prstGeom>
          <a:noFill/>
        </p:spPr>
        <p:txBody>
          <a:bodyPr wrap="squar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fontAlgn="base"/>
            <a:r>
              <a:rPr lang="es-ES" sz="2000" b="1" i="0" u="none" strike="noStrike" dirty="0">
                <a:solidFill>
                  <a:schemeClr val="bg1">
                    <a:lumMod val="50000"/>
                  </a:schemeClr>
                </a:solidFill>
                <a:effectLst/>
                <a:latin typeface="Arial"/>
                <a:cs typeface="Arial"/>
              </a:rPr>
              <a:t>Macroproceso Planeación Estratégica, Nuevos Negocios y Regulación</a:t>
            </a:r>
            <a:endParaRPr lang="en-US" sz="2000" b="1" i="0" dirty="0">
              <a:solidFill>
                <a:schemeClr val="bg1">
                  <a:lumMod val="50000"/>
                </a:schemeClr>
              </a:solidFill>
              <a:effectLst/>
              <a:highlight>
                <a:srgbClr val="FFFF00"/>
              </a:highlight>
              <a:latin typeface="Segoe UI" panose="020B0502040204020203" pitchFamily="34" charset="0"/>
            </a:endParaRPr>
          </a:p>
        </p:txBody>
      </p:sp>
      <p:sp>
        <p:nvSpPr>
          <p:cNvPr id="7" name="CuadroTexto 6">
            <a:extLst>
              <a:ext uri="{FF2B5EF4-FFF2-40B4-BE49-F238E27FC236}">
                <a16:creationId xmlns:a16="http://schemas.microsoft.com/office/drawing/2014/main" id="{0F28CB3A-FF19-B9EE-AA72-14BFF752F733}"/>
              </a:ext>
            </a:extLst>
          </p:cNvPr>
          <p:cNvSpPr txBox="1"/>
          <p:nvPr/>
        </p:nvSpPr>
        <p:spPr>
          <a:xfrm>
            <a:off x="1668616" y="2951849"/>
            <a:ext cx="2877600" cy="1077218"/>
          </a:xfrm>
          <a:prstGeom prst="rect">
            <a:avLst/>
          </a:prstGeom>
          <a:noFill/>
        </p:spPr>
        <p:txBody>
          <a:bodyPr wrap="square">
            <a:spAutoFit/>
          </a:bodyPr>
          <a:lstStyle/>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24</a:t>
            </a:r>
            <a:r>
              <a:rPr lang="es-CO" sz="1600" dirty="0">
                <a:solidFill>
                  <a:schemeClr val="tx1"/>
                </a:solidFill>
                <a:latin typeface="Arial" panose="020B0604020202020204" pitchFamily="34" charset="0"/>
                <a:cs typeface="Arial" panose="020B0604020202020204" pitchFamily="34" charset="0"/>
              </a:rPr>
              <a:t>.07.2024</a:t>
            </a:r>
          </a:p>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12</a:t>
            </a:r>
            <a:r>
              <a:rPr lang="es-CO" sz="1600" dirty="0">
                <a:solidFill>
                  <a:schemeClr val="tx1"/>
                </a:solidFill>
                <a:latin typeface="Arial" panose="020B0604020202020204" pitchFamily="34" charset="0"/>
                <a:cs typeface="Arial" panose="020B0604020202020204" pitchFamily="34" charset="0"/>
              </a:rPr>
              <a:t>.08.2024</a:t>
            </a:r>
          </a:p>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13</a:t>
            </a:r>
            <a:r>
              <a:rPr lang="es-CO" sz="1600" dirty="0">
                <a:solidFill>
                  <a:schemeClr val="tx1"/>
                </a:solidFill>
                <a:latin typeface="Arial" panose="020B0604020202020204" pitchFamily="34" charset="0"/>
                <a:cs typeface="Arial" panose="020B0604020202020204" pitchFamily="34" charset="0"/>
              </a:rPr>
              <a:t>.08.2024</a:t>
            </a:r>
          </a:p>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26.09.2024</a:t>
            </a:r>
            <a:endParaRPr lang="es-ES" sz="1600" dirty="0">
              <a:solidFill>
                <a:schemeClr val="tx1"/>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34A41209-C507-137C-22FC-CAD17AEE19C5}"/>
              </a:ext>
            </a:extLst>
          </p:cNvPr>
          <p:cNvSpPr txBox="1"/>
          <p:nvPr/>
        </p:nvSpPr>
        <p:spPr>
          <a:xfrm>
            <a:off x="575298" y="2951043"/>
            <a:ext cx="1826948" cy="1077218"/>
          </a:xfrm>
          <a:prstGeom prst="rect">
            <a:avLst/>
          </a:prstGeom>
          <a:noFill/>
        </p:spPr>
        <p:txBody>
          <a:bodyPr wrap="square">
            <a:spAutoFit/>
          </a:bodyPr>
          <a:lstStyle/>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03</a:t>
            </a:r>
            <a:r>
              <a:rPr lang="es-CO" sz="1600" dirty="0">
                <a:solidFill>
                  <a:schemeClr val="tx1"/>
                </a:solidFill>
                <a:latin typeface="Arial" panose="020B0604020202020204" pitchFamily="34" charset="0"/>
                <a:cs typeface="Arial" panose="020B0604020202020204" pitchFamily="34" charset="0"/>
              </a:rPr>
              <a:t>.07.2024</a:t>
            </a:r>
          </a:p>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08.07.2024</a:t>
            </a:r>
          </a:p>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17</a:t>
            </a:r>
            <a:r>
              <a:rPr lang="es-CO" sz="1600" dirty="0">
                <a:solidFill>
                  <a:schemeClr val="tx1"/>
                </a:solidFill>
                <a:latin typeface="Arial" panose="020B0604020202020204" pitchFamily="34" charset="0"/>
                <a:cs typeface="Arial" panose="020B0604020202020204" pitchFamily="34" charset="0"/>
              </a:rPr>
              <a:t>.07.2024</a:t>
            </a:r>
          </a:p>
          <a:p>
            <a:pPr marL="285750" indent="-285750" algn="ctr">
              <a:buFont typeface="Arial" panose="020B0604020202020204" pitchFamily="34" charset="0"/>
              <a:buChar char="•"/>
            </a:pPr>
            <a:r>
              <a:rPr lang="es-CO" sz="1600" dirty="0">
                <a:latin typeface="Arial" panose="020B0604020202020204" pitchFamily="34" charset="0"/>
                <a:cs typeface="Arial" panose="020B0604020202020204" pitchFamily="34" charset="0"/>
              </a:rPr>
              <a:t>19</a:t>
            </a:r>
            <a:r>
              <a:rPr lang="es-CO" sz="1600" dirty="0">
                <a:solidFill>
                  <a:schemeClr val="tx1"/>
                </a:solidFill>
                <a:latin typeface="Arial" panose="020B0604020202020204" pitchFamily="34" charset="0"/>
                <a:cs typeface="Arial" panose="020B0604020202020204" pitchFamily="34" charset="0"/>
              </a:rPr>
              <a:t>.07.2024</a:t>
            </a:r>
          </a:p>
        </p:txBody>
      </p:sp>
    </p:spTree>
    <p:extLst>
      <p:ext uri="{BB962C8B-B14F-4D97-AF65-F5344CB8AC3E}">
        <p14:creationId xmlns:p14="http://schemas.microsoft.com/office/powerpoint/2010/main" val="9845130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42" presetClass="exit" presetSubtype="0" fill="hold" grpId="1" nodeType="withEffect" nodePh="1">
                                  <p:stCondLst>
                                    <p:cond delay="0"/>
                                  </p:stCondLst>
                                  <p:endCondLst>
                                    <p:cond evt="begin" delay="0">
                                      <p:tn val="10"/>
                                    </p:cond>
                                  </p:endCondLst>
                                  <p:childTnLst>
                                    <p:animEffect transition="out" filter="fade">
                                      <p:cBhvr>
                                        <p:cTn id="11" dur="250"/>
                                        <p:tgtEl>
                                          <p:spTgt spid="18"/>
                                        </p:tgtEl>
                                      </p:cBhvr>
                                    </p:animEffect>
                                    <p:anim calcmode="lin" valueType="num">
                                      <p:cBhvr>
                                        <p:cTn id="12" dur="250"/>
                                        <p:tgtEl>
                                          <p:spTgt spid="18"/>
                                        </p:tgtEl>
                                        <p:attrNameLst>
                                          <p:attrName>ppt_x</p:attrName>
                                        </p:attrNameLst>
                                      </p:cBhvr>
                                      <p:tavLst>
                                        <p:tav tm="0">
                                          <p:val>
                                            <p:strVal val="ppt_x"/>
                                          </p:val>
                                        </p:tav>
                                        <p:tav tm="100000">
                                          <p:val>
                                            <p:strVal val="ppt_x"/>
                                          </p:val>
                                        </p:tav>
                                      </p:tavLst>
                                    </p:anim>
                                    <p:anim calcmode="lin" valueType="num">
                                      <p:cBhvr>
                                        <p:cTn id="13" dur="250"/>
                                        <p:tgtEl>
                                          <p:spTgt spid="18"/>
                                        </p:tgtEl>
                                        <p:attrNameLst>
                                          <p:attrName>ppt_y</p:attrName>
                                        </p:attrNameLst>
                                      </p:cBhvr>
                                      <p:tavLst>
                                        <p:tav tm="0">
                                          <p:val>
                                            <p:strVal val="ppt_y"/>
                                          </p:val>
                                        </p:tav>
                                        <p:tav tm="100000">
                                          <p:val>
                                            <p:strVal val="ppt_y+.1"/>
                                          </p:val>
                                        </p:tav>
                                      </p:tavLst>
                                    </p:anim>
                                    <p:set>
                                      <p:cBhvr>
                                        <p:cTn id="14" dur="1" fill="hold">
                                          <p:stCondLst>
                                            <p:cond delay="24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13D5CDEE-D302-9307-54C4-2A9B9216A837}"/>
              </a:ext>
            </a:extLst>
          </p:cNvPr>
          <p:cNvSpPr txBox="1"/>
          <p:nvPr/>
        </p:nvSpPr>
        <p:spPr>
          <a:xfrm>
            <a:off x="5189529" y="5796827"/>
            <a:ext cx="6300000" cy="738664"/>
          </a:xfrm>
          <a:prstGeom prst="rect">
            <a:avLst/>
          </a:prstGeom>
          <a:solidFill>
            <a:schemeClr val="accent1">
              <a:lumMod val="20000"/>
              <a:lumOff val="80000"/>
            </a:schemeClr>
          </a:solidFill>
        </p:spPr>
        <p:txBody>
          <a:bodyPr wrap="square" lIns="91440" tIns="45720" rIns="91440" bIns="45720" anchor="t">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Arial"/>
                <a:cs typeface="Arial"/>
              </a:rPr>
              <a:t>Aseguramiento </a:t>
            </a:r>
            <a:r>
              <a:rPr kumimoji="0" lang="es-CO" sz="1400" b="0" i="0" u="none" strike="noStrike" kern="1200" cap="none" spc="0" normalizeH="0" baseline="0" noProof="0" dirty="0">
                <a:ln>
                  <a:noFill/>
                </a:ln>
                <a:solidFill>
                  <a:prstClr val="black"/>
                </a:solidFill>
                <a:effectLst/>
                <a:uLnTx/>
                <a:uFillTx/>
                <a:latin typeface="Arial"/>
                <a:cs typeface="Arial"/>
              </a:rPr>
              <a:t>de la integridad de la información entre el reporte de las compañías del segmento en Juntas Directivas y la información reportada en el Contrato de Desempeño del MID.</a:t>
            </a:r>
          </a:p>
        </p:txBody>
      </p:sp>
      <p:sp>
        <p:nvSpPr>
          <p:cNvPr id="2" name="CuadroTexto 1">
            <a:extLst>
              <a:ext uri="{FF2B5EF4-FFF2-40B4-BE49-F238E27FC236}">
                <a16:creationId xmlns:a16="http://schemas.microsoft.com/office/drawing/2014/main" id="{33B722A7-FEAA-C068-3E53-9768B264CA6D}"/>
              </a:ext>
            </a:extLst>
          </p:cNvPr>
          <p:cNvSpPr txBox="1"/>
          <p:nvPr/>
        </p:nvSpPr>
        <p:spPr>
          <a:xfrm>
            <a:off x="5189529" y="1605419"/>
            <a:ext cx="6300000" cy="523220"/>
          </a:xfrm>
          <a:prstGeom prst="rect">
            <a:avLst/>
          </a:prstGeom>
          <a:solidFill>
            <a:schemeClr val="accent1">
              <a:lumMod val="20000"/>
              <a:lumOff val="80000"/>
            </a:schemeClr>
          </a:solid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s-ES" sz="1400" b="1" i="0" u="none" strike="noStrike" kern="1200" cap="none" spc="0" normalizeH="0" baseline="0" noProof="0" dirty="0">
                <a:ln>
                  <a:noFill/>
                </a:ln>
                <a:solidFill>
                  <a:prstClr val="black"/>
                </a:solidFill>
                <a:effectLst/>
                <a:uLnTx/>
                <a:uFillTx/>
                <a:latin typeface="Arial"/>
                <a:cs typeface="Arial"/>
              </a:rPr>
              <a:t>Realizar </a:t>
            </a:r>
            <a:r>
              <a:rPr kumimoji="0" lang="es-ES" sz="1400" b="0" i="0" u="none" strike="noStrike" kern="1200" cap="none" spc="0" normalizeH="0" baseline="0" noProof="0" dirty="0">
                <a:ln>
                  <a:noFill/>
                </a:ln>
                <a:solidFill>
                  <a:prstClr val="black"/>
                </a:solidFill>
                <a:effectLst/>
                <a:uLnTx/>
                <a:uFillTx/>
                <a:latin typeface="Arial"/>
                <a:cs typeface="Arial"/>
              </a:rPr>
              <a:t>la sistemática financiera del MID para socializar los resultados del 3Q 2024.</a:t>
            </a:r>
            <a:endParaRPr lang="es-MX" sz="1400" dirty="0">
              <a:solidFill>
                <a:prstClr val="black"/>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06B8826B-1CCC-D374-8739-39D3F509EC78}"/>
              </a:ext>
            </a:extLst>
          </p:cNvPr>
          <p:cNvSpPr txBox="1"/>
          <p:nvPr/>
        </p:nvSpPr>
        <p:spPr>
          <a:xfrm>
            <a:off x="5189529" y="4753169"/>
            <a:ext cx="6300000" cy="523220"/>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MX" sz="1400" b="1" dirty="0">
                <a:latin typeface="Arial"/>
                <a:cs typeface="Arial"/>
              </a:rPr>
              <a:t>Revisión </a:t>
            </a:r>
            <a:r>
              <a:rPr lang="es-MX" sz="1400" dirty="0">
                <a:latin typeface="Arial"/>
                <a:cs typeface="Arial"/>
              </a:rPr>
              <a:t>de resultados y discusión estratégica sobre aspiraciones del largo plazo con la Junta Directiva de Cenit.</a:t>
            </a:r>
          </a:p>
        </p:txBody>
      </p:sp>
      <p:sp>
        <p:nvSpPr>
          <p:cNvPr id="13" name="CuadroTexto 12">
            <a:extLst>
              <a:ext uri="{FF2B5EF4-FFF2-40B4-BE49-F238E27FC236}">
                <a16:creationId xmlns:a16="http://schemas.microsoft.com/office/drawing/2014/main" id="{16D7B052-0433-03F9-5778-8C8034BEBE13}"/>
              </a:ext>
            </a:extLst>
          </p:cNvPr>
          <p:cNvSpPr txBox="1"/>
          <p:nvPr/>
        </p:nvSpPr>
        <p:spPr>
          <a:xfrm>
            <a:off x="5189529" y="2864519"/>
            <a:ext cx="6300000" cy="523220"/>
          </a:xfrm>
          <a:prstGeom prst="rect">
            <a:avLst/>
          </a:prstGeom>
          <a:solidFill>
            <a:schemeClr val="accent1">
              <a:lumMod val="20000"/>
              <a:lumOff val="80000"/>
            </a:schemeClr>
          </a:solidFill>
        </p:spPr>
        <p:txBody>
          <a:bodyPr wrap="square" lIns="91440" tIns="45720" rIns="91440" bIns="45720" rtlCol="0" anchor="t">
            <a:spAutoFit/>
          </a:bodyPr>
          <a:lstStyle/>
          <a:p>
            <a:pPr algn="just" fontAlgn="base"/>
            <a:r>
              <a:rPr lang="es-ES" sz="1400" dirty="0">
                <a:latin typeface="Arial"/>
                <a:cs typeface="Arial"/>
              </a:rPr>
              <a:t>Informar los avances sobre actualización Tarifaria del Oleoductos y </a:t>
            </a:r>
            <a:r>
              <a:rPr lang="es-ES" sz="1400" b="1" dirty="0">
                <a:latin typeface="Arial"/>
                <a:cs typeface="Arial"/>
              </a:rPr>
              <a:t>Poliductos </a:t>
            </a:r>
            <a:r>
              <a:rPr lang="es-ES" sz="1400" dirty="0">
                <a:latin typeface="Arial"/>
                <a:cs typeface="Arial"/>
              </a:rPr>
              <a:t>2024 y su impacto en el Plan Financiero del Segmento.</a:t>
            </a:r>
            <a:endParaRPr lang="es-CO" sz="14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672D8346-A108-82F5-4200-50E92B713464}"/>
              </a:ext>
            </a:extLst>
          </p:cNvPr>
          <p:cNvSpPr txBox="1"/>
          <p:nvPr/>
        </p:nvSpPr>
        <p:spPr>
          <a:xfrm>
            <a:off x="5189529" y="3494069"/>
            <a:ext cx="6300000" cy="523220"/>
          </a:xfrm>
          <a:prstGeom prst="rect">
            <a:avLst/>
          </a:prstGeom>
          <a:solidFill>
            <a:schemeClr val="accent1">
              <a:lumMod val="20000"/>
              <a:lumOff val="80000"/>
            </a:schemeClr>
          </a:solidFill>
        </p:spPr>
        <p:txBody>
          <a:bodyPr wrap="square" lIns="91440" tIns="45720" rIns="91440" bIns="45720" anchor="t">
            <a:spAutoFit/>
          </a:bodyPr>
          <a:lstStyle/>
          <a:p>
            <a:pPr algn="just"/>
            <a:r>
              <a:rPr lang="es-ES" sz="1400" b="1" dirty="0">
                <a:latin typeface="Arial"/>
                <a:cs typeface="Arial"/>
              </a:rPr>
              <a:t>Revisión </a:t>
            </a:r>
            <a:r>
              <a:rPr lang="es-ES" sz="1400" dirty="0">
                <a:latin typeface="Arial"/>
                <a:cs typeface="Arial"/>
              </a:rPr>
              <a:t>de casos de negocio de inversiones de Oportunidades de Negocios (ON) y Optimización (OPT), postuladas por Ocensa.</a:t>
            </a:r>
          </a:p>
        </p:txBody>
      </p:sp>
      <p:sp>
        <p:nvSpPr>
          <p:cNvPr id="15" name="CuadroTexto 14">
            <a:extLst>
              <a:ext uri="{FF2B5EF4-FFF2-40B4-BE49-F238E27FC236}">
                <a16:creationId xmlns:a16="http://schemas.microsoft.com/office/drawing/2014/main" id="{B0F9CC53-AB1C-0080-0B67-9E443019D4EC}"/>
              </a:ext>
            </a:extLst>
          </p:cNvPr>
          <p:cNvSpPr txBox="1"/>
          <p:nvPr/>
        </p:nvSpPr>
        <p:spPr>
          <a:xfrm>
            <a:off x="5189529" y="4123619"/>
            <a:ext cx="6300000" cy="523220"/>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MX" sz="1400" b="1" dirty="0">
                <a:latin typeface="Arial"/>
                <a:cs typeface="Arial"/>
              </a:rPr>
              <a:t>Presentación </a:t>
            </a:r>
            <a:r>
              <a:rPr lang="es-MX" sz="1400" dirty="0">
                <a:latin typeface="Arial"/>
                <a:cs typeface="Arial"/>
              </a:rPr>
              <a:t>de la postulación del Plan de Inversiones del Segmento en el Comité de Negocios e Inversiones de Cenit</a:t>
            </a:r>
          </a:p>
        </p:txBody>
      </p:sp>
      <p:sp>
        <p:nvSpPr>
          <p:cNvPr id="3" name="CuadroTexto 2">
            <a:extLst>
              <a:ext uri="{FF2B5EF4-FFF2-40B4-BE49-F238E27FC236}">
                <a16:creationId xmlns:a16="http://schemas.microsoft.com/office/drawing/2014/main" id="{79AF3E21-E4C4-3A87-3BFA-0C6D815CA73B}"/>
              </a:ext>
            </a:extLst>
          </p:cNvPr>
          <p:cNvSpPr txBox="1"/>
          <p:nvPr/>
        </p:nvSpPr>
        <p:spPr>
          <a:xfrm>
            <a:off x="5189529" y="2234969"/>
            <a:ext cx="6300000" cy="523220"/>
          </a:xfrm>
          <a:prstGeom prst="rect">
            <a:avLst/>
          </a:prstGeom>
          <a:solidFill>
            <a:schemeClr val="accent1">
              <a:lumMod val="20000"/>
              <a:lumOff val="80000"/>
            </a:schemeClr>
          </a:solid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lang="es-ES" sz="1400" b="1" dirty="0">
                <a:solidFill>
                  <a:prstClr val="black"/>
                </a:solidFill>
                <a:latin typeface="Arial"/>
                <a:cs typeface="Arial"/>
              </a:rPr>
              <a:t>Realizar </a:t>
            </a:r>
            <a:r>
              <a:rPr lang="es-ES" sz="1400" dirty="0">
                <a:solidFill>
                  <a:prstClr val="black"/>
                </a:solidFill>
                <a:latin typeface="Arial"/>
                <a:cs typeface="Arial"/>
              </a:rPr>
              <a:t>las sesiones de reto del presupuesto 2025 – 2027 con las filiales y consolidar y aprobar el Plan Financiero del Segmento </a:t>
            </a:r>
            <a:r>
              <a:rPr lang="es-ES" sz="1400" dirty="0" err="1">
                <a:solidFill>
                  <a:prstClr val="black"/>
                </a:solidFill>
                <a:latin typeface="Arial"/>
                <a:cs typeface="Arial"/>
              </a:rPr>
              <a:t>Midstream</a:t>
            </a:r>
            <a:r>
              <a:rPr lang="es-ES" sz="1400" dirty="0">
                <a:solidFill>
                  <a:prstClr val="black"/>
                </a:solidFill>
                <a:latin typeface="Arial"/>
                <a:cs typeface="Arial"/>
              </a:rPr>
              <a:t> (MID).</a:t>
            </a:r>
            <a:endParaRPr lang="es-MX" sz="1400" dirty="0">
              <a:solidFill>
                <a:prstClr val="black"/>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F485E27A-F622-14BD-DEEB-B760D26A4C60}"/>
              </a:ext>
            </a:extLst>
          </p:cNvPr>
          <p:cNvSpPr txBox="1"/>
          <p:nvPr/>
        </p:nvSpPr>
        <p:spPr>
          <a:xfrm>
            <a:off x="5189529" y="5382719"/>
            <a:ext cx="6300000" cy="307777"/>
          </a:xfrm>
          <a:prstGeom prst="rect">
            <a:avLst/>
          </a:prstGeom>
          <a:solidFill>
            <a:schemeClr val="accent1">
              <a:lumMod val="20000"/>
              <a:lumOff val="80000"/>
            </a:schemeClr>
          </a:solidFill>
        </p:spPr>
        <p:txBody>
          <a:bodyPr wrap="square" lIns="91440" tIns="45720" rIns="91440" bIns="45720" anchor="t">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Alineación y construcción de objetivos de desempeño 2025 según calendario.</a:t>
            </a:r>
          </a:p>
        </p:txBody>
      </p:sp>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02873" y="2646743"/>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algn="ctr" defTabSz="914217">
              <a:defRPr/>
            </a:pPr>
            <a:endParaRPr lang="en-US" b="1">
              <a:solidFill>
                <a:schemeClr val="bg1"/>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D3AA15B-FABB-BE65-6948-A3D71DC303B0}"/>
              </a:ext>
            </a:extLst>
          </p:cNvPr>
          <p:cNvSpPr txBox="1"/>
          <p:nvPr/>
        </p:nvSpPr>
        <p:spPr>
          <a:xfrm>
            <a:off x="130498" y="-31715"/>
            <a:ext cx="8778365" cy="769441"/>
          </a:xfrm>
          <a:prstGeom prst="rect">
            <a:avLst/>
          </a:prstGeom>
          <a:noFill/>
        </p:spPr>
        <p:txBody>
          <a:bodyPr wrap="non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algn="l" rtl="0" fontAlgn="base"/>
            <a:r>
              <a:rPr lang="es-ES" sz="2000" b="1" i="0" u="none" strike="noStrike" dirty="0">
                <a:solidFill>
                  <a:schemeClr val="bg1">
                    <a:lumMod val="50000"/>
                  </a:schemeClr>
                </a:solidFill>
                <a:effectLst/>
                <a:latin typeface="Arial"/>
                <a:cs typeface="Arial"/>
              </a:rPr>
              <a:t>Macroproceso Planeación Estratégica, Nuevos Negocios y Regulación</a:t>
            </a: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58518" y="778217"/>
            <a:ext cx="11281765" cy="840201"/>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 Macroproceso Planeación Estratégica, Nuevos Negocios y Regulación,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hemos adelantado las siguientes acciones:</a:t>
            </a:r>
            <a:endParaRPr lang="es-CO" sz="1600" dirty="0">
              <a:solidFill>
                <a:schemeClr val="tx1">
                  <a:lumMod val="95000"/>
                  <a:lumOff val="5000"/>
                </a:schemeClr>
              </a:solidFill>
              <a:latin typeface="Arial"/>
              <a:cs typeface="Arial"/>
            </a:endParaRPr>
          </a:p>
        </p:txBody>
      </p:sp>
      <p:sp>
        <p:nvSpPr>
          <p:cNvPr id="7" name="Elipse 6">
            <a:extLst>
              <a:ext uri="{FF2B5EF4-FFF2-40B4-BE49-F238E27FC236}">
                <a16:creationId xmlns:a16="http://schemas.microsoft.com/office/drawing/2014/main" id="{6FE16F3F-E937-9211-C630-596AD295E00D}"/>
              </a:ext>
            </a:extLst>
          </p:cNvPr>
          <p:cNvSpPr/>
          <p:nvPr/>
        </p:nvSpPr>
        <p:spPr>
          <a:xfrm>
            <a:off x="330662" y="2576677"/>
            <a:ext cx="1272209" cy="1254705"/>
          </a:xfrm>
          <a:prstGeom prst="ellipse">
            <a:avLst/>
          </a:prstGeom>
          <a:solidFill>
            <a:schemeClr val="bg1"/>
          </a:solidFill>
          <a:ln w="57150">
            <a:solidFill>
              <a:schemeClr val="accent1">
                <a:lumMod val="50000"/>
              </a:schemeClr>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3"/>
          <a:stretch>
            <a:fillRect/>
          </a:stretch>
        </p:blipFill>
        <p:spPr>
          <a:xfrm>
            <a:off x="572147" y="2771430"/>
            <a:ext cx="870491" cy="870491"/>
          </a:xfrm>
          <a:prstGeom prst="rect">
            <a:avLst/>
          </a:prstGeom>
        </p:spPr>
      </p:pic>
      <p:cxnSp>
        <p:nvCxnSpPr>
          <p:cNvPr id="32" name="Conector: angular 31">
            <a:extLst>
              <a:ext uri="{FF2B5EF4-FFF2-40B4-BE49-F238E27FC236}">
                <a16:creationId xmlns:a16="http://schemas.microsoft.com/office/drawing/2014/main" id="{DD0CA449-8787-3346-DA7B-1DD7CAB11D6F}"/>
              </a:ext>
            </a:extLst>
          </p:cNvPr>
          <p:cNvCxnSpPr>
            <a:cxnSpLocks/>
          </p:cNvCxnSpPr>
          <p:nvPr/>
        </p:nvCxnSpPr>
        <p:spPr>
          <a:xfrm flipV="1">
            <a:off x="4216444" y="1867028"/>
            <a:ext cx="973340" cy="1276841"/>
          </a:xfrm>
          <a:prstGeom prst="bentConnector3">
            <a:avLst>
              <a:gd name="adj1" fmla="val 28243"/>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4F1E7F24-0FC8-D2CA-C2F0-B82D05FB97C6}"/>
              </a:ext>
            </a:extLst>
          </p:cNvPr>
          <p:cNvSpPr txBox="1"/>
          <p:nvPr/>
        </p:nvSpPr>
        <p:spPr>
          <a:xfrm>
            <a:off x="1751129" y="2820704"/>
            <a:ext cx="2613571" cy="646331"/>
          </a:xfrm>
          <a:prstGeom prst="rect">
            <a:avLst/>
          </a:prstGeom>
          <a:noFill/>
        </p:spPr>
        <p:txBody>
          <a:bodyPr wrap="square">
            <a:spAutoFit/>
          </a:bodyPr>
          <a:lstStyle/>
          <a:p>
            <a:pPr algn="ctr" defTabSz="914217">
              <a:defRPr/>
            </a:pPr>
            <a:r>
              <a:rPr lang="es-ES_tradnl" sz="1800" b="1">
                <a:solidFill>
                  <a:schemeClr val="bg1"/>
                </a:solidFill>
                <a:latin typeface="Arial" panose="020B0604020202020204" pitchFamily="34" charset="0"/>
                <a:cs typeface="Arial" panose="020B0604020202020204" pitchFamily="34" charset="0"/>
              </a:rPr>
              <a:t>Para el siguiente Q </a:t>
            </a:r>
          </a:p>
          <a:p>
            <a:pPr algn="ctr" defTabSz="914217">
              <a:defRPr/>
            </a:pPr>
            <a:r>
              <a:rPr lang="es-ES_tradnl" sz="1800" b="1">
                <a:solidFill>
                  <a:schemeClr val="bg1"/>
                </a:solidFill>
                <a:latin typeface="Arial" panose="020B0604020202020204" pitchFamily="34" charset="0"/>
                <a:cs typeface="Arial" panose="020B0604020202020204" pitchFamily="34" charset="0"/>
              </a:rPr>
              <a:t>Esperamos:</a:t>
            </a:r>
            <a:endParaRPr lang="en-US" b="1">
              <a:solidFill>
                <a:schemeClr val="bg1"/>
              </a:solidFill>
              <a:latin typeface="Arial" panose="020B0604020202020204" pitchFamily="34" charset="0"/>
              <a:cs typeface="Arial" panose="020B0604020202020204" pitchFamily="34" charset="0"/>
            </a:endParaRPr>
          </a:p>
        </p:txBody>
      </p:sp>
      <p:cxnSp>
        <p:nvCxnSpPr>
          <p:cNvPr id="38" name="Conector: angular 37">
            <a:extLst>
              <a:ext uri="{FF2B5EF4-FFF2-40B4-BE49-F238E27FC236}">
                <a16:creationId xmlns:a16="http://schemas.microsoft.com/office/drawing/2014/main" id="{81141818-11CB-6140-26F9-ABAAC1840BD0}"/>
              </a:ext>
            </a:extLst>
          </p:cNvPr>
          <p:cNvCxnSpPr>
            <a:cxnSpLocks/>
            <a:stCxn id="35" idx="3"/>
            <a:endCxn id="8" idx="1"/>
          </p:cNvCxnSpPr>
          <p:nvPr/>
        </p:nvCxnSpPr>
        <p:spPr>
          <a:xfrm>
            <a:off x="4364700" y="3143870"/>
            <a:ext cx="824829" cy="3022289"/>
          </a:xfrm>
          <a:prstGeom prst="bentConnector3">
            <a:avLst>
              <a:gd name="adj1" fmla="val 16126"/>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10D224EC-0B7C-9322-865D-CBAF760F63A3}"/>
              </a:ext>
            </a:extLst>
          </p:cNvPr>
          <p:cNvCxnSpPr>
            <a:cxnSpLocks/>
          </p:cNvCxnSpPr>
          <p:nvPr/>
        </p:nvCxnSpPr>
        <p:spPr>
          <a:xfrm>
            <a:off x="4519680" y="5535329"/>
            <a:ext cx="669849"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7348AF40-46C2-277F-500E-A3E58ED2E674}"/>
              </a:ext>
            </a:extLst>
          </p:cNvPr>
          <p:cNvCxnSpPr>
            <a:cxnSpLocks/>
          </p:cNvCxnSpPr>
          <p:nvPr/>
        </p:nvCxnSpPr>
        <p:spPr>
          <a:xfrm>
            <a:off x="4494280" y="5014629"/>
            <a:ext cx="669849"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DA388753-9B1B-DDD6-C878-30F83557F593}"/>
              </a:ext>
            </a:extLst>
          </p:cNvPr>
          <p:cNvCxnSpPr>
            <a:cxnSpLocks/>
          </p:cNvCxnSpPr>
          <p:nvPr/>
        </p:nvCxnSpPr>
        <p:spPr>
          <a:xfrm>
            <a:off x="4498139" y="4385229"/>
            <a:ext cx="669849"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9EA69B51-2724-CF96-282E-A344BE74E058}"/>
              </a:ext>
            </a:extLst>
          </p:cNvPr>
          <p:cNvCxnSpPr>
            <a:cxnSpLocks/>
          </p:cNvCxnSpPr>
          <p:nvPr/>
        </p:nvCxnSpPr>
        <p:spPr>
          <a:xfrm>
            <a:off x="4494279" y="3755679"/>
            <a:ext cx="669849"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A561DBFE-AC50-DBB3-C0A0-3BCAE843F20C}"/>
              </a:ext>
            </a:extLst>
          </p:cNvPr>
          <p:cNvCxnSpPr>
            <a:cxnSpLocks/>
          </p:cNvCxnSpPr>
          <p:nvPr/>
        </p:nvCxnSpPr>
        <p:spPr>
          <a:xfrm>
            <a:off x="4519679" y="3143869"/>
            <a:ext cx="669849"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3AF0304E-2064-AA77-EE44-A8F8405415F4}"/>
              </a:ext>
            </a:extLst>
          </p:cNvPr>
          <p:cNvCxnSpPr>
            <a:cxnSpLocks/>
          </p:cNvCxnSpPr>
          <p:nvPr/>
        </p:nvCxnSpPr>
        <p:spPr>
          <a:xfrm>
            <a:off x="4497482" y="2478148"/>
            <a:ext cx="669849"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4207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8F8E1D8-4871-5CBE-BAF1-4B699370E53C}"/>
              </a:ext>
            </a:extLst>
          </p:cNvPr>
          <p:cNvSpPr txBox="1"/>
          <p:nvPr/>
        </p:nvSpPr>
        <p:spPr>
          <a:xfrm>
            <a:off x="5124910" y="1894874"/>
            <a:ext cx="6372000" cy="307777"/>
          </a:xfrm>
          <a:prstGeom prst="rect">
            <a:avLst/>
          </a:prstGeom>
          <a:solidFill>
            <a:srgbClr val="EDF4B6"/>
          </a:solidFill>
          <a:ln>
            <a:noFill/>
          </a:ln>
        </p:spPr>
        <p:txBody>
          <a:bodyPr wrap="square" lIns="91440" tIns="45720" rIns="91440" bIns="45720" rtlCol="0" anchor="t">
            <a:spAutoFit/>
          </a:bodyPr>
          <a:lstStyle/>
          <a:p>
            <a:pPr algn="just" fontAlgn="base"/>
            <a:r>
              <a:rPr lang="es-ES" sz="1400" b="1" dirty="0">
                <a:latin typeface="Arial"/>
                <a:cs typeface="Arial"/>
              </a:rPr>
              <a:t>Alineación </a:t>
            </a:r>
            <a:r>
              <a:rPr lang="es-ES" sz="1400" dirty="0">
                <a:latin typeface="Arial"/>
                <a:cs typeface="Arial"/>
              </a:rPr>
              <a:t>de expectativas de postulación Cenit + Filiales 2025-2027. </a:t>
            </a:r>
          </a:p>
        </p:txBody>
      </p:sp>
      <p:sp>
        <p:nvSpPr>
          <p:cNvPr id="7" name="CuadroTexto 6">
            <a:extLst>
              <a:ext uri="{FF2B5EF4-FFF2-40B4-BE49-F238E27FC236}">
                <a16:creationId xmlns:a16="http://schemas.microsoft.com/office/drawing/2014/main" id="{4B054416-42A4-85AA-AFB2-36D59C7660D1}"/>
              </a:ext>
            </a:extLst>
          </p:cNvPr>
          <p:cNvSpPr txBox="1"/>
          <p:nvPr/>
        </p:nvSpPr>
        <p:spPr>
          <a:xfrm>
            <a:off x="5124910" y="3065708"/>
            <a:ext cx="6372000" cy="307777"/>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MX" sz="1400" dirty="0">
                <a:latin typeface="Arial"/>
                <a:cs typeface="Arial"/>
              </a:rPr>
              <a:t>Capacitación </a:t>
            </a:r>
            <a:r>
              <a:rPr lang="es-MX" sz="1400" b="0" dirty="0">
                <a:latin typeface="Arial"/>
                <a:cs typeface="Arial"/>
              </a:rPr>
              <a:t>herramienta Gate Técnico de Ecopetrol.</a:t>
            </a:r>
          </a:p>
        </p:txBody>
      </p:sp>
      <p:sp>
        <p:nvSpPr>
          <p:cNvPr id="8" name="CuadroTexto 7">
            <a:extLst>
              <a:ext uri="{FF2B5EF4-FFF2-40B4-BE49-F238E27FC236}">
                <a16:creationId xmlns:a16="http://schemas.microsoft.com/office/drawing/2014/main" id="{9A330E51-3100-BCDA-2B98-6A38544597E8}"/>
              </a:ext>
            </a:extLst>
          </p:cNvPr>
          <p:cNvSpPr txBox="1"/>
          <p:nvPr/>
        </p:nvSpPr>
        <p:spPr>
          <a:xfrm>
            <a:off x="5124910" y="2675430"/>
            <a:ext cx="6372000" cy="307777"/>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MX" sz="1400" dirty="0">
                <a:latin typeface="Arial"/>
                <a:cs typeface="Arial"/>
              </a:rPr>
              <a:t>Alineación </a:t>
            </a:r>
            <a:r>
              <a:rPr lang="es-MX" sz="1400" b="0" dirty="0">
                <a:latin typeface="Arial"/>
                <a:cs typeface="Arial"/>
              </a:rPr>
              <a:t>de expectativas Portafolio Largo Plazo para el Segmento.</a:t>
            </a:r>
          </a:p>
        </p:txBody>
      </p:sp>
      <p:sp>
        <p:nvSpPr>
          <p:cNvPr id="10" name="CuadroTexto 9">
            <a:extLst>
              <a:ext uri="{FF2B5EF4-FFF2-40B4-BE49-F238E27FC236}">
                <a16:creationId xmlns:a16="http://schemas.microsoft.com/office/drawing/2014/main" id="{919B7197-4817-EA3D-9411-93D375E70C62}"/>
              </a:ext>
            </a:extLst>
          </p:cNvPr>
          <p:cNvSpPr txBox="1"/>
          <p:nvPr/>
        </p:nvSpPr>
        <p:spPr>
          <a:xfrm>
            <a:off x="5124910" y="2285152"/>
            <a:ext cx="6372000" cy="307777"/>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ES" dirty="0">
                <a:latin typeface="Arial"/>
                <a:cs typeface="Arial"/>
              </a:rPr>
              <a:t>Unificación </a:t>
            </a:r>
            <a:r>
              <a:rPr lang="es-ES" b="0" dirty="0">
                <a:latin typeface="Arial"/>
                <a:cs typeface="Arial"/>
              </a:rPr>
              <a:t>de criterios de asignación de capital para Proyectos ON y OPT.</a:t>
            </a:r>
          </a:p>
        </p:txBody>
      </p:sp>
      <p:sp>
        <p:nvSpPr>
          <p:cNvPr id="3" name="CuadroTexto 2">
            <a:extLst>
              <a:ext uri="{FF2B5EF4-FFF2-40B4-BE49-F238E27FC236}">
                <a16:creationId xmlns:a16="http://schemas.microsoft.com/office/drawing/2014/main" id="{E318C362-F91D-2B20-E43D-854A389DEE30}"/>
              </a:ext>
            </a:extLst>
          </p:cNvPr>
          <p:cNvSpPr txBox="1"/>
          <p:nvPr/>
        </p:nvSpPr>
        <p:spPr>
          <a:xfrm>
            <a:off x="5124910" y="4667428"/>
            <a:ext cx="6372000" cy="523220"/>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0">
                <a:latin typeface="Arial" panose="020B0604020202020204" pitchFamily="34" charset="0"/>
                <a:cs typeface="Arial" panose="020B0604020202020204" pitchFamily="34" charset="0"/>
              </a:defRPr>
            </a:lvl1pPr>
          </a:lstStyle>
          <a:p>
            <a:r>
              <a:rPr lang="es-CO" b="1" dirty="0">
                <a:latin typeface="Arial"/>
                <a:cs typeface="Arial"/>
              </a:rPr>
              <a:t>Proyección </a:t>
            </a:r>
            <a:r>
              <a:rPr lang="es-CO" dirty="0">
                <a:latin typeface="Arial"/>
                <a:cs typeface="Arial"/>
              </a:rPr>
              <a:t>de escenarios del Plan de Negocios de Largo Plazo (PLP) vista Segmento presentado a Ecopetrol.</a:t>
            </a:r>
          </a:p>
        </p:txBody>
      </p:sp>
      <p:sp>
        <p:nvSpPr>
          <p:cNvPr id="11" name="CuadroTexto 10">
            <a:extLst>
              <a:ext uri="{FF2B5EF4-FFF2-40B4-BE49-F238E27FC236}">
                <a16:creationId xmlns:a16="http://schemas.microsoft.com/office/drawing/2014/main" id="{D30DF233-8FC6-9300-390A-CDEC752A94AF}"/>
              </a:ext>
            </a:extLst>
          </p:cNvPr>
          <p:cNvSpPr txBox="1"/>
          <p:nvPr/>
        </p:nvSpPr>
        <p:spPr>
          <a:xfrm>
            <a:off x="5124910" y="3455986"/>
            <a:ext cx="6372000" cy="523220"/>
          </a:xfrm>
          <a:prstGeom prst="rect">
            <a:avLst/>
          </a:prstGeom>
          <a:solidFill>
            <a:srgbClr val="EDF4B6"/>
          </a:solidFill>
          <a:ln>
            <a:noFill/>
          </a:ln>
        </p:spPr>
        <p:txBody>
          <a:bodyPr wrap="square" lIns="91440" tIns="45720" rIns="91440" bIns="45720" rtlCol="0" anchor="t">
            <a:spAutoFit/>
          </a:bodyPr>
          <a:lstStyle/>
          <a:p>
            <a:pPr algn="just" fontAlgn="base"/>
            <a:r>
              <a:rPr lang="es-ES" sz="1400" b="1" dirty="0">
                <a:latin typeface="Arial"/>
                <a:cs typeface="Arial"/>
              </a:rPr>
              <a:t>Identificación </a:t>
            </a:r>
            <a:r>
              <a:rPr lang="es-ES" sz="1400" dirty="0">
                <a:latin typeface="Arial"/>
                <a:cs typeface="Arial"/>
              </a:rPr>
              <a:t>de oportunidades de optimización de caja disponible para inversión a nivel del Segmento MID.</a:t>
            </a:r>
          </a:p>
        </p:txBody>
      </p:sp>
      <p:sp>
        <p:nvSpPr>
          <p:cNvPr id="12" name="CuadroTexto 11">
            <a:extLst>
              <a:ext uri="{FF2B5EF4-FFF2-40B4-BE49-F238E27FC236}">
                <a16:creationId xmlns:a16="http://schemas.microsoft.com/office/drawing/2014/main" id="{211FC5F6-F363-D534-901A-D689361312F4}"/>
              </a:ext>
            </a:extLst>
          </p:cNvPr>
          <p:cNvSpPr txBox="1"/>
          <p:nvPr/>
        </p:nvSpPr>
        <p:spPr>
          <a:xfrm>
            <a:off x="5124910" y="4061707"/>
            <a:ext cx="6372000" cy="523220"/>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ES" dirty="0">
                <a:latin typeface="Arial"/>
                <a:cs typeface="Arial"/>
              </a:rPr>
              <a:t>Identificación </a:t>
            </a:r>
            <a:r>
              <a:rPr lang="es-ES" b="0" dirty="0">
                <a:latin typeface="Arial"/>
                <a:cs typeface="Arial"/>
              </a:rPr>
              <a:t>de desafíos comerciales por competitividad en oleoductos, en el marco de revisiones tarifarias.</a:t>
            </a:r>
          </a:p>
        </p:txBody>
      </p:sp>
      <p:sp>
        <p:nvSpPr>
          <p:cNvPr id="13" name="CuadroTexto 12">
            <a:extLst>
              <a:ext uri="{FF2B5EF4-FFF2-40B4-BE49-F238E27FC236}">
                <a16:creationId xmlns:a16="http://schemas.microsoft.com/office/drawing/2014/main" id="{7FB0FFA2-9B4F-1846-9C43-632E60A4D322}"/>
              </a:ext>
            </a:extLst>
          </p:cNvPr>
          <p:cNvSpPr txBox="1"/>
          <p:nvPr/>
        </p:nvSpPr>
        <p:spPr>
          <a:xfrm>
            <a:off x="5124910" y="5273149"/>
            <a:ext cx="6372000" cy="307777"/>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0">
                <a:latin typeface="Arial" panose="020B0604020202020204" pitchFamily="34" charset="0"/>
                <a:cs typeface="Arial" panose="020B0604020202020204" pitchFamily="34" charset="0"/>
              </a:defRPr>
            </a:lvl1pPr>
          </a:lstStyle>
          <a:p>
            <a:r>
              <a:rPr lang="es-MX" b="1" dirty="0">
                <a:latin typeface="Arial"/>
                <a:cs typeface="Arial"/>
              </a:rPr>
              <a:t>Análisis </a:t>
            </a:r>
            <a:r>
              <a:rPr lang="es-MX" dirty="0">
                <a:latin typeface="Arial"/>
                <a:cs typeface="Arial"/>
              </a:rPr>
              <a:t>de oportunidades de inversión conjunta entre compañías. </a:t>
            </a:r>
          </a:p>
        </p:txBody>
      </p:sp>
      <p:sp>
        <p:nvSpPr>
          <p:cNvPr id="16" name="CuadroTexto 15">
            <a:extLst>
              <a:ext uri="{FF2B5EF4-FFF2-40B4-BE49-F238E27FC236}">
                <a16:creationId xmlns:a16="http://schemas.microsoft.com/office/drawing/2014/main" id="{6B75A1F1-0315-D8B6-32B2-E15C036505B9}"/>
              </a:ext>
            </a:extLst>
          </p:cNvPr>
          <p:cNvSpPr txBox="1"/>
          <p:nvPr/>
        </p:nvSpPr>
        <p:spPr>
          <a:xfrm>
            <a:off x="5124910" y="5663426"/>
            <a:ext cx="6372000" cy="523220"/>
          </a:xfrm>
          <a:prstGeom prst="rect">
            <a:avLst/>
          </a:prstGeom>
          <a:solidFill>
            <a:srgbClr val="EDF4B6"/>
          </a:solidFill>
          <a:ln>
            <a:noFill/>
          </a:ln>
        </p:spPr>
        <p:txBody>
          <a:bodyPr wrap="square" lIns="91440" tIns="45720" rIns="91440" bIns="45720" rtlCol="0" anchor="t">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Arial"/>
                <a:cs typeface="Arial"/>
              </a:rPr>
              <a:t>Alineación </a:t>
            </a:r>
            <a:r>
              <a:rPr kumimoji="0" lang="es-ES" sz="1400" b="0" i="0" u="none" strike="noStrike" kern="1200" cap="none" spc="0" normalizeH="0" baseline="0" noProof="0" dirty="0">
                <a:ln>
                  <a:noFill/>
                </a:ln>
                <a:solidFill>
                  <a:prstClr val="black"/>
                </a:solidFill>
                <a:effectLst/>
                <a:uLnTx/>
                <a:uFillTx/>
                <a:latin typeface="Arial"/>
                <a:cs typeface="Arial"/>
              </a:rPr>
              <a:t>de Tableros Balanceados de Gestión con objetivos transversales en las compañías del Segmento MID.</a:t>
            </a:r>
          </a:p>
        </p:txBody>
      </p:sp>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66879" y="2314624"/>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algn="ctr"/>
            <a:endParaRPr lang="es-ES_tradnl" sz="1800" b="1">
              <a:solidFill>
                <a:schemeClr val="accent1">
                  <a:lumMod val="50000"/>
                </a:schemeClr>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D3AA15B-FABB-BE65-6948-A3D71DC303B0}"/>
              </a:ext>
            </a:extLst>
          </p:cNvPr>
          <p:cNvSpPr txBox="1"/>
          <p:nvPr/>
        </p:nvSpPr>
        <p:spPr>
          <a:xfrm>
            <a:off x="130498" y="-31715"/>
            <a:ext cx="8778365" cy="769441"/>
          </a:xfrm>
          <a:prstGeom prst="rect">
            <a:avLst/>
          </a:prstGeom>
          <a:noFill/>
        </p:spPr>
        <p:txBody>
          <a:bodyPr wrap="non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algn="l" rtl="0" fontAlgn="base"/>
            <a:r>
              <a:rPr lang="es-ES" sz="2000" b="1" i="0" u="none" strike="noStrike" dirty="0">
                <a:solidFill>
                  <a:schemeClr val="bg1">
                    <a:lumMod val="50000"/>
                  </a:schemeClr>
                </a:solidFill>
                <a:effectLst/>
                <a:latin typeface="Arial"/>
                <a:cs typeface="Arial"/>
              </a:rPr>
              <a:t>Macroproceso Planeación Estratégica, Nuevos Negocios y Regulación</a:t>
            </a: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58518" y="778217"/>
            <a:ext cx="11281765" cy="840201"/>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 Macroproceso Planeación Estratégica, Nuevos Negocios y Regulación,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hemos adelantado las siguientes acciones:</a:t>
            </a:r>
            <a:endParaRPr lang="es-CO" sz="1600" dirty="0">
              <a:solidFill>
                <a:schemeClr val="tx1">
                  <a:lumMod val="95000"/>
                  <a:lumOff val="5000"/>
                </a:schemeClr>
              </a:solidFill>
              <a:latin typeface="Arial"/>
              <a:cs typeface="Arial"/>
            </a:endParaRPr>
          </a:p>
        </p:txBody>
      </p:sp>
      <p:sp>
        <p:nvSpPr>
          <p:cNvPr id="15" name="Elipse 14">
            <a:extLst>
              <a:ext uri="{FF2B5EF4-FFF2-40B4-BE49-F238E27FC236}">
                <a16:creationId xmlns:a16="http://schemas.microsoft.com/office/drawing/2014/main" id="{72F1B9A6-10FD-C969-C079-A461656B6FB1}"/>
              </a:ext>
            </a:extLst>
          </p:cNvPr>
          <p:cNvSpPr/>
          <p:nvPr/>
        </p:nvSpPr>
        <p:spPr>
          <a:xfrm>
            <a:off x="394671" y="2184863"/>
            <a:ext cx="1272209" cy="1254705"/>
          </a:xfrm>
          <a:prstGeom prst="ellipse">
            <a:avLst/>
          </a:prstGeom>
          <a:solidFill>
            <a:schemeClr val="bg1"/>
          </a:solidFill>
          <a:ln w="57150">
            <a:solidFill>
              <a:srgbClr val="C7DE27"/>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3"/>
          <a:stretch>
            <a:fillRect/>
          </a:stretch>
        </p:blipFill>
        <p:spPr>
          <a:xfrm>
            <a:off x="679592" y="2461032"/>
            <a:ext cx="702365" cy="702365"/>
          </a:xfrm>
          <a:prstGeom prst="rect">
            <a:avLst/>
          </a:prstGeom>
        </p:spPr>
      </p:pic>
      <p:sp>
        <p:nvSpPr>
          <p:cNvPr id="37" name="CuadroTexto 36">
            <a:extLst>
              <a:ext uri="{FF2B5EF4-FFF2-40B4-BE49-F238E27FC236}">
                <a16:creationId xmlns:a16="http://schemas.microsoft.com/office/drawing/2014/main" id="{1CFB37C9-5A65-FBB0-B32C-90FB67065009}"/>
              </a:ext>
            </a:extLst>
          </p:cNvPr>
          <p:cNvSpPr txBox="1"/>
          <p:nvPr/>
        </p:nvSpPr>
        <p:spPr>
          <a:xfrm>
            <a:off x="2103371" y="2503445"/>
            <a:ext cx="2037102" cy="646331"/>
          </a:xfrm>
          <a:prstGeom prst="rect">
            <a:avLst/>
          </a:prstGeom>
          <a:noFill/>
        </p:spPr>
        <p:txBody>
          <a:bodyPr wrap="square">
            <a:spAutoFit/>
          </a:bodyPr>
          <a:lstStyle/>
          <a:p>
            <a:pPr algn="ctr"/>
            <a:r>
              <a:rPr lang="es-ES_tradnl" sz="1800" b="1">
                <a:solidFill>
                  <a:schemeClr val="accent1">
                    <a:lumMod val="50000"/>
                  </a:schemeClr>
                </a:solidFill>
                <a:latin typeface="Arial" panose="020B0604020202020204" pitchFamily="34" charset="0"/>
                <a:cs typeface="Arial" panose="020B0604020202020204" pitchFamily="34" charset="0"/>
              </a:rPr>
              <a:t>Sinergias</a:t>
            </a:r>
          </a:p>
          <a:p>
            <a:pPr algn="ctr"/>
            <a:r>
              <a:rPr lang="es-ES_tradnl" sz="1800" b="1">
                <a:solidFill>
                  <a:schemeClr val="accent1">
                    <a:lumMod val="50000"/>
                  </a:schemeClr>
                </a:solidFill>
                <a:latin typeface="Arial" panose="020B0604020202020204" pitchFamily="34" charset="0"/>
                <a:cs typeface="Arial" panose="020B0604020202020204" pitchFamily="34" charset="0"/>
              </a:rPr>
              <a:t> logradas:</a:t>
            </a:r>
          </a:p>
        </p:txBody>
      </p:sp>
      <p:cxnSp>
        <p:nvCxnSpPr>
          <p:cNvPr id="55" name="Conector: angular 54">
            <a:extLst>
              <a:ext uri="{FF2B5EF4-FFF2-40B4-BE49-F238E27FC236}">
                <a16:creationId xmlns:a16="http://schemas.microsoft.com/office/drawing/2014/main" id="{74184E8E-6500-5C8A-BA39-45E064E42D33}"/>
              </a:ext>
            </a:extLst>
          </p:cNvPr>
          <p:cNvCxnSpPr>
            <a:cxnSpLocks/>
            <a:stCxn id="21" idx="12"/>
            <a:endCxn id="6" idx="1"/>
          </p:cNvCxnSpPr>
          <p:nvPr/>
        </p:nvCxnSpPr>
        <p:spPr>
          <a:xfrm flipV="1">
            <a:off x="4279942" y="2048763"/>
            <a:ext cx="844968" cy="763219"/>
          </a:xfrm>
          <a:prstGeom prst="bentConnector3">
            <a:avLst>
              <a:gd name="adj1" fmla="val 24833"/>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6" name="Conector: angular 55">
            <a:extLst>
              <a:ext uri="{FF2B5EF4-FFF2-40B4-BE49-F238E27FC236}">
                <a16:creationId xmlns:a16="http://schemas.microsoft.com/office/drawing/2014/main" id="{787FDE83-722B-F809-82F9-8E2AD2C4F8AF}"/>
              </a:ext>
            </a:extLst>
          </p:cNvPr>
          <p:cNvCxnSpPr>
            <a:cxnSpLocks/>
            <a:stCxn id="21" idx="12"/>
            <a:endCxn id="16" idx="1"/>
          </p:cNvCxnSpPr>
          <p:nvPr/>
        </p:nvCxnSpPr>
        <p:spPr>
          <a:xfrm>
            <a:off x="4279942" y="2811982"/>
            <a:ext cx="844968" cy="3113054"/>
          </a:xfrm>
          <a:prstGeom prst="bentConnector3">
            <a:avLst>
              <a:gd name="adj1" fmla="val 23575"/>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DC72A9EC-A0A8-A82A-6A46-C94051948723}"/>
              </a:ext>
            </a:extLst>
          </p:cNvPr>
          <p:cNvCxnSpPr>
            <a:cxnSpLocks/>
          </p:cNvCxnSpPr>
          <p:nvPr/>
        </p:nvCxnSpPr>
        <p:spPr>
          <a:xfrm>
            <a:off x="4493209" y="2439040"/>
            <a:ext cx="621068" cy="1"/>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61F151AD-7DAB-75F7-AF8F-7805EAE9DF66}"/>
              </a:ext>
            </a:extLst>
          </p:cNvPr>
          <p:cNvCxnSpPr>
            <a:cxnSpLocks/>
          </p:cNvCxnSpPr>
          <p:nvPr/>
        </p:nvCxnSpPr>
        <p:spPr>
          <a:xfrm>
            <a:off x="4493209" y="2826609"/>
            <a:ext cx="621068" cy="1"/>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DE4FE0EB-4E68-B67C-7ECA-C8CDB2C771F1}"/>
              </a:ext>
            </a:extLst>
          </p:cNvPr>
          <p:cNvCxnSpPr>
            <a:cxnSpLocks/>
          </p:cNvCxnSpPr>
          <p:nvPr/>
        </p:nvCxnSpPr>
        <p:spPr>
          <a:xfrm>
            <a:off x="4471345" y="3198330"/>
            <a:ext cx="621068" cy="1"/>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42F2DD12-C462-CC72-A227-2A1384E8459F}"/>
              </a:ext>
            </a:extLst>
          </p:cNvPr>
          <p:cNvCxnSpPr>
            <a:cxnSpLocks/>
          </p:cNvCxnSpPr>
          <p:nvPr/>
        </p:nvCxnSpPr>
        <p:spPr>
          <a:xfrm>
            <a:off x="4471345" y="3695688"/>
            <a:ext cx="621068" cy="1"/>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D60034EB-68BC-3F58-5706-A831C0F11383}"/>
              </a:ext>
            </a:extLst>
          </p:cNvPr>
          <p:cNvCxnSpPr>
            <a:cxnSpLocks/>
          </p:cNvCxnSpPr>
          <p:nvPr/>
        </p:nvCxnSpPr>
        <p:spPr>
          <a:xfrm>
            <a:off x="4503842" y="4331779"/>
            <a:ext cx="621068" cy="1"/>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19F3A8C6-7EC4-C64F-B0B3-790FEAC49E8F}"/>
              </a:ext>
            </a:extLst>
          </p:cNvPr>
          <p:cNvCxnSpPr>
            <a:cxnSpLocks/>
          </p:cNvCxnSpPr>
          <p:nvPr/>
        </p:nvCxnSpPr>
        <p:spPr>
          <a:xfrm>
            <a:off x="4471345" y="4927765"/>
            <a:ext cx="621068" cy="1"/>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6FBE5DEF-9C02-A319-53A9-4ED27C96B894}"/>
              </a:ext>
            </a:extLst>
          </p:cNvPr>
          <p:cNvCxnSpPr>
            <a:cxnSpLocks/>
          </p:cNvCxnSpPr>
          <p:nvPr/>
        </p:nvCxnSpPr>
        <p:spPr>
          <a:xfrm>
            <a:off x="4469771" y="5425124"/>
            <a:ext cx="621068" cy="1"/>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2234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Shape 98">
            <a:extLst>
              <a:ext uri="{FF2B5EF4-FFF2-40B4-BE49-F238E27FC236}">
                <a16:creationId xmlns:a16="http://schemas.microsoft.com/office/drawing/2014/main" id="{4B15826D-983E-4A97-8296-3B185925396E}"/>
              </a:ext>
            </a:extLst>
          </p:cNvPr>
          <p:cNvSpPr/>
          <p:nvPr/>
        </p:nvSpPr>
        <p:spPr>
          <a:xfrm>
            <a:off x="4072638" y="1862107"/>
            <a:ext cx="850876" cy="880150"/>
          </a:xfrm>
          <a:custGeom>
            <a:avLst/>
            <a:gdLst/>
            <a:ahLst/>
            <a:cxnLst>
              <a:cxn ang="3cd4">
                <a:pos x="hc" y="t"/>
              </a:cxn>
              <a:cxn ang="cd2">
                <a:pos x="l" y="vc"/>
              </a:cxn>
              <a:cxn ang="cd4">
                <a:pos x="hc" y="b"/>
              </a:cxn>
              <a:cxn ang="0">
                <a:pos x="r" y="vc"/>
              </a:cxn>
            </a:cxnLst>
            <a:rect l="l" t="t" r="r" b="b"/>
            <a:pathLst>
              <a:path w="1367" h="1414">
                <a:moveTo>
                  <a:pt x="959" y="0"/>
                </a:moveTo>
                <a:lnTo>
                  <a:pt x="578" y="0"/>
                </a:lnTo>
                <a:lnTo>
                  <a:pt x="143" y="0"/>
                </a:lnTo>
                <a:lnTo>
                  <a:pt x="0" y="0"/>
                </a:lnTo>
                <a:lnTo>
                  <a:pt x="0" y="1414"/>
                </a:lnTo>
                <a:lnTo>
                  <a:pt x="143" y="1414"/>
                </a:lnTo>
                <a:lnTo>
                  <a:pt x="578" y="1414"/>
                </a:lnTo>
                <a:lnTo>
                  <a:pt x="959" y="1414"/>
                </a:lnTo>
                <a:lnTo>
                  <a:pt x="1367" y="707"/>
                </a:ln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100" name="Freeform: Shape 99">
            <a:extLst>
              <a:ext uri="{FF2B5EF4-FFF2-40B4-BE49-F238E27FC236}">
                <a16:creationId xmlns:a16="http://schemas.microsoft.com/office/drawing/2014/main" id="{0620A91D-E923-40E1-800C-37DEA77079AE}"/>
              </a:ext>
            </a:extLst>
          </p:cNvPr>
          <p:cNvSpPr/>
          <p:nvPr/>
        </p:nvSpPr>
        <p:spPr>
          <a:xfrm>
            <a:off x="1091460" y="1696415"/>
            <a:ext cx="3460187" cy="1211533"/>
          </a:xfrm>
          <a:custGeom>
            <a:avLst/>
            <a:gdLst/>
            <a:ahLst/>
            <a:cxnLst>
              <a:cxn ang="3cd4">
                <a:pos x="hc" y="t"/>
              </a:cxn>
              <a:cxn ang="cd2">
                <a:pos x="l" y="vc"/>
              </a:cxn>
              <a:cxn ang="cd4">
                <a:pos x="hc" y="b"/>
              </a:cxn>
              <a:cxn ang="0">
                <a:pos x="r" y="vc"/>
              </a:cxn>
            </a:cxnLst>
            <a:rect l="l" t="t" r="r" b="b"/>
            <a:pathLst>
              <a:path w="5556" h="1946">
                <a:moveTo>
                  <a:pt x="4994" y="0"/>
                </a:moveTo>
                <a:lnTo>
                  <a:pt x="4469" y="0"/>
                </a:lnTo>
                <a:lnTo>
                  <a:pt x="3870" y="0"/>
                </a:lnTo>
                <a:lnTo>
                  <a:pt x="0" y="0"/>
                </a:lnTo>
                <a:lnTo>
                  <a:pt x="0" y="1946"/>
                </a:lnTo>
                <a:lnTo>
                  <a:pt x="3870" y="1946"/>
                </a:lnTo>
                <a:lnTo>
                  <a:pt x="4469" y="1946"/>
                </a:lnTo>
                <a:lnTo>
                  <a:pt x="4994" y="1946"/>
                </a:lnTo>
                <a:lnTo>
                  <a:pt x="5556" y="973"/>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172" name="Freeform: Shape 171">
            <a:extLst>
              <a:ext uri="{FF2B5EF4-FFF2-40B4-BE49-F238E27FC236}">
                <a16:creationId xmlns:a16="http://schemas.microsoft.com/office/drawing/2014/main" id="{759387F8-979D-4612-838E-447ABC9625D0}"/>
              </a:ext>
            </a:extLst>
          </p:cNvPr>
          <p:cNvSpPr/>
          <p:nvPr/>
        </p:nvSpPr>
        <p:spPr>
          <a:xfrm>
            <a:off x="311594" y="1627275"/>
            <a:ext cx="1558484" cy="1349193"/>
          </a:xfrm>
          <a:custGeom>
            <a:avLst/>
            <a:gdLst/>
            <a:ahLst/>
            <a:cxnLst>
              <a:cxn ang="3cd4">
                <a:pos x="hc" y="t"/>
              </a:cxn>
              <a:cxn ang="cd2">
                <a:pos x="l" y="vc"/>
              </a:cxn>
              <a:cxn ang="cd4">
                <a:pos x="hc" y="b"/>
              </a:cxn>
              <a:cxn ang="0">
                <a:pos x="r" y="vc"/>
              </a:cxn>
            </a:cxnLst>
            <a:rect l="l" t="t" r="r" b="b"/>
            <a:pathLst>
              <a:path w="2503" h="2167">
                <a:moveTo>
                  <a:pt x="1877" y="0"/>
                </a:moveTo>
                <a:lnTo>
                  <a:pt x="626" y="0"/>
                </a:lnTo>
                <a:lnTo>
                  <a:pt x="0" y="1084"/>
                </a:lnTo>
                <a:lnTo>
                  <a:pt x="626" y="2167"/>
                </a:lnTo>
                <a:lnTo>
                  <a:pt x="1877" y="2167"/>
                </a:lnTo>
                <a:lnTo>
                  <a:pt x="2503" y="1084"/>
                </a:ln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174" name="Freeform: Shape 173">
            <a:extLst>
              <a:ext uri="{FF2B5EF4-FFF2-40B4-BE49-F238E27FC236}">
                <a16:creationId xmlns:a16="http://schemas.microsoft.com/office/drawing/2014/main" id="{32FAEFA4-4823-4A53-B2C7-90724084E00C}"/>
              </a:ext>
            </a:extLst>
          </p:cNvPr>
          <p:cNvSpPr/>
          <p:nvPr/>
        </p:nvSpPr>
        <p:spPr>
          <a:xfrm>
            <a:off x="6825414" y="2382795"/>
            <a:ext cx="850253" cy="1224352"/>
          </a:xfrm>
          <a:custGeom>
            <a:avLst/>
            <a:gdLst/>
            <a:ahLst/>
            <a:cxnLst>
              <a:cxn ang="3cd4">
                <a:pos x="hc" y="t"/>
              </a:cxn>
              <a:cxn ang="cd2">
                <a:pos x="l" y="vc"/>
              </a:cxn>
              <a:cxn ang="cd4">
                <a:pos x="hc" y="b"/>
              </a:cxn>
              <a:cxn ang="0">
                <a:pos x="r" y="vc"/>
              </a:cxn>
            </a:cxnLst>
            <a:rect l="l" t="t" r="r" b="b"/>
            <a:pathLst>
              <a:path w="1366" h="1414">
                <a:moveTo>
                  <a:pt x="408" y="0"/>
                </a:moveTo>
                <a:lnTo>
                  <a:pt x="788" y="0"/>
                </a:lnTo>
                <a:lnTo>
                  <a:pt x="1223" y="0"/>
                </a:lnTo>
                <a:lnTo>
                  <a:pt x="1366" y="0"/>
                </a:lnTo>
                <a:lnTo>
                  <a:pt x="1366" y="1414"/>
                </a:lnTo>
                <a:lnTo>
                  <a:pt x="1223" y="1414"/>
                </a:lnTo>
                <a:lnTo>
                  <a:pt x="788" y="1414"/>
                </a:lnTo>
                <a:lnTo>
                  <a:pt x="408" y="1414"/>
                </a:lnTo>
                <a:lnTo>
                  <a:pt x="0" y="707"/>
                </a:ln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175" name="Freeform: Shape 174">
            <a:extLst>
              <a:ext uri="{FF2B5EF4-FFF2-40B4-BE49-F238E27FC236}">
                <a16:creationId xmlns:a16="http://schemas.microsoft.com/office/drawing/2014/main" id="{482B9B08-CE90-4A00-B2D2-C38F538F567E}"/>
              </a:ext>
            </a:extLst>
          </p:cNvPr>
          <p:cNvSpPr/>
          <p:nvPr/>
        </p:nvSpPr>
        <p:spPr>
          <a:xfrm>
            <a:off x="7096815" y="2299015"/>
            <a:ext cx="3460810" cy="1507230"/>
          </a:xfrm>
          <a:custGeom>
            <a:avLst/>
            <a:gdLst/>
            <a:ahLst/>
            <a:cxnLst>
              <a:cxn ang="3cd4">
                <a:pos x="hc" y="t"/>
              </a:cxn>
              <a:cxn ang="cd2">
                <a:pos x="l" y="vc"/>
              </a:cxn>
              <a:cxn ang="cd4">
                <a:pos x="hc" y="b"/>
              </a:cxn>
              <a:cxn ang="0">
                <a:pos x="r" y="vc"/>
              </a:cxn>
            </a:cxnLst>
            <a:rect l="l" t="t" r="r" b="b"/>
            <a:pathLst>
              <a:path w="5557" h="1947">
                <a:moveTo>
                  <a:pt x="562" y="0"/>
                </a:moveTo>
                <a:lnTo>
                  <a:pt x="1087" y="0"/>
                </a:lnTo>
                <a:lnTo>
                  <a:pt x="1686" y="0"/>
                </a:lnTo>
                <a:lnTo>
                  <a:pt x="5557" y="0"/>
                </a:lnTo>
                <a:lnTo>
                  <a:pt x="5557" y="1947"/>
                </a:lnTo>
                <a:lnTo>
                  <a:pt x="1686" y="1947"/>
                </a:lnTo>
                <a:lnTo>
                  <a:pt x="1087" y="1947"/>
                </a:lnTo>
                <a:lnTo>
                  <a:pt x="562" y="1947"/>
                </a:lnTo>
                <a:lnTo>
                  <a:pt x="0" y="974"/>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247" name="Freeform: Shape 246">
            <a:extLst>
              <a:ext uri="{FF2B5EF4-FFF2-40B4-BE49-F238E27FC236}">
                <a16:creationId xmlns:a16="http://schemas.microsoft.com/office/drawing/2014/main" id="{CCBD8A39-C12B-4360-9490-953B5C145430}"/>
              </a:ext>
            </a:extLst>
          </p:cNvPr>
          <p:cNvSpPr/>
          <p:nvPr/>
        </p:nvSpPr>
        <p:spPr>
          <a:xfrm>
            <a:off x="9878226" y="2163579"/>
            <a:ext cx="1795809" cy="1678401"/>
          </a:xfrm>
          <a:custGeom>
            <a:avLst/>
            <a:gdLst/>
            <a:ahLst/>
            <a:cxnLst>
              <a:cxn ang="3cd4">
                <a:pos x="hc" y="t"/>
              </a:cxn>
              <a:cxn ang="cd2">
                <a:pos x="l" y="vc"/>
              </a:cxn>
              <a:cxn ang="cd4">
                <a:pos x="hc" y="b"/>
              </a:cxn>
              <a:cxn ang="0">
                <a:pos x="r" y="vc"/>
              </a:cxn>
            </a:cxnLst>
            <a:rect l="l" t="t" r="r" b="b"/>
            <a:pathLst>
              <a:path w="2503" h="2168">
                <a:moveTo>
                  <a:pt x="626" y="0"/>
                </a:moveTo>
                <a:lnTo>
                  <a:pt x="1877" y="0"/>
                </a:lnTo>
                <a:lnTo>
                  <a:pt x="2503" y="1084"/>
                </a:lnTo>
                <a:lnTo>
                  <a:pt x="1877" y="2168"/>
                </a:lnTo>
                <a:lnTo>
                  <a:pt x="626" y="2168"/>
                </a:lnTo>
                <a:lnTo>
                  <a:pt x="0" y="1084"/>
                </a:ln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74" name="Freeform: Shape 473">
            <a:extLst>
              <a:ext uri="{FF2B5EF4-FFF2-40B4-BE49-F238E27FC236}">
                <a16:creationId xmlns:a16="http://schemas.microsoft.com/office/drawing/2014/main" id="{2AE5C3D4-27FE-4D7B-B11D-904EE03385D1}"/>
              </a:ext>
            </a:extLst>
          </p:cNvPr>
          <p:cNvSpPr/>
          <p:nvPr/>
        </p:nvSpPr>
        <p:spPr>
          <a:xfrm>
            <a:off x="6045827" y="1166020"/>
            <a:ext cx="91956" cy="5565158"/>
          </a:xfrm>
          <a:custGeom>
            <a:avLst/>
            <a:gdLst/>
            <a:ahLst/>
            <a:cxnLst>
              <a:cxn ang="3cd4">
                <a:pos x="hc" y="t"/>
              </a:cxn>
              <a:cxn ang="cd2">
                <a:pos x="l" y="vc"/>
              </a:cxn>
              <a:cxn ang="cd4">
                <a:pos x="hc" y="b"/>
              </a:cxn>
              <a:cxn ang="0">
                <a:pos x="r" y="vc"/>
              </a:cxn>
            </a:cxnLst>
            <a:rect l="l" t="t" r="r" b="b"/>
            <a:pathLst>
              <a:path w="174" h="8371">
                <a:moveTo>
                  <a:pt x="0" y="8371"/>
                </a:moveTo>
                <a:lnTo>
                  <a:pt x="174" y="8371"/>
                </a:lnTo>
                <a:lnTo>
                  <a:pt x="174" y="0"/>
                </a:lnTo>
                <a:lnTo>
                  <a:pt x="0" y="0"/>
                </a:lnTo>
                <a:close/>
              </a:path>
            </a:pathLst>
          </a:custGeom>
          <a:solidFill>
            <a:schemeClr val="accent1">
              <a:lumMod val="50000"/>
            </a:scheme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75" name="Freeform: Shape 474">
            <a:extLst>
              <a:ext uri="{FF2B5EF4-FFF2-40B4-BE49-F238E27FC236}">
                <a16:creationId xmlns:a16="http://schemas.microsoft.com/office/drawing/2014/main" id="{955BC2AE-924E-4141-B296-E82F37232EAE}"/>
              </a:ext>
            </a:extLst>
          </p:cNvPr>
          <p:cNvSpPr/>
          <p:nvPr/>
        </p:nvSpPr>
        <p:spPr>
          <a:xfrm>
            <a:off x="6012535" y="2215236"/>
            <a:ext cx="167559" cy="167559"/>
          </a:xfrm>
          <a:custGeom>
            <a:avLst/>
            <a:gdLst/>
            <a:ahLst/>
            <a:cxnLst>
              <a:cxn ang="3cd4">
                <a:pos x="hc" y="t"/>
              </a:cxn>
              <a:cxn ang="cd2">
                <a:pos x="l" y="vc"/>
              </a:cxn>
              <a:cxn ang="cd4">
                <a:pos x="hc" y="b"/>
              </a:cxn>
              <a:cxn ang="0">
                <a:pos x="r" y="vc"/>
              </a:cxn>
            </a:cxnLst>
            <a:rect l="l" t="t" r="r" b="b"/>
            <a:pathLst>
              <a:path w="270" h="270">
                <a:moveTo>
                  <a:pt x="270" y="135"/>
                </a:moveTo>
                <a:cubicBezTo>
                  <a:pt x="270" y="210"/>
                  <a:pt x="210" y="270"/>
                  <a:pt x="135" y="270"/>
                </a:cubicBezTo>
                <a:cubicBezTo>
                  <a:pt x="61" y="270"/>
                  <a:pt x="0" y="210"/>
                  <a:pt x="0" y="135"/>
                </a:cubicBezTo>
                <a:cubicBezTo>
                  <a:pt x="0" y="61"/>
                  <a:pt x="61" y="0"/>
                  <a:pt x="135" y="0"/>
                </a:cubicBezTo>
                <a:cubicBezTo>
                  <a:pt x="210" y="0"/>
                  <a:pt x="270" y="61"/>
                  <a:pt x="270" y="135"/>
                </a:cubicBez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77" name="Freeform: Shape 476">
            <a:extLst>
              <a:ext uri="{FF2B5EF4-FFF2-40B4-BE49-F238E27FC236}">
                <a16:creationId xmlns:a16="http://schemas.microsoft.com/office/drawing/2014/main" id="{0BC65DB6-9E97-48F8-8CFE-5E079981C7FE}"/>
              </a:ext>
            </a:extLst>
          </p:cNvPr>
          <p:cNvSpPr/>
          <p:nvPr/>
        </p:nvSpPr>
        <p:spPr>
          <a:xfrm>
            <a:off x="6012535" y="2911843"/>
            <a:ext cx="167559" cy="167559"/>
          </a:xfrm>
          <a:custGeom>
            <a:avLst/>
            <a:gdLst/>
            <a:ahLst/>
            <a:cxnLst>
              <a:cxn ang="3cd4">
                <a:pos x="hc" y="t"/>
              </a:cxn>
              <a:cxn ang="cd2">
                <a:pos x="l" y="vc"/>
              </a:cxn>
              <a:cxn ang="cd4">
                <a:pos x="hc" y="b"/>
              </a:cxn>
              <a:cxn ang="0">
                <a:pos x="r" y="vc"/>
              </a:cxn>
            </a:cxnLst>
            <a:rect l="l" t="t" r="r" b="b"/>
            <a:pathLst>
              <a:path w="270" h="270">
                <a:moveTo>
                  <a:pt x="270" y="135"/>
                </a:moveTo>
                <a:cubicBezTo>
                  <a:pt x="270" y="209"/>
                  <a:pt x="210" y="270"/>
                  <a:pt x="135" y="270"/>
                </a:cubicBezTo>
                <a:cubicBezTo>
                  <a:pt x="61" y="270"/>
                  <a:pt x="0" y="209"/>
                  <a:pt x="0" y="135"/>
                </a:cubicBezTo>
                <a:cubicBezTo>
                  <a:pt x="0" y="60"/>
                  <a:pt x="61" y="0"/>
                  <a:pt x="135" y="0"/>
                </a:cubicBezTo>
                <a:cubicBezTo>
                  <a:pt x="210" y="0"/>
                  <a:pt x="270" y="60"/>
                  <a:pt x="270" y="135"/>
                </a:cubicBez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78" name="Freeform: Shape 477">
            <a:extLst>
              <a:ext uri="{FF2B5EF4-FFF2-40B4-BE49-F238E27FC236}">
                <a16:creationId xmlns:a16="http://schemas.microsoft.com/office/drawing/2014/main" id="{371A2E1F-E0EF-4574-A739-82386AA3ED7B}"/>
              </a:ext>
            </a:extLst>
          </p:cNvPr>
          <p:cNvSpPr/>
          <p:nvPr/>
        </p:nvSpPr>
        <p:spPr>
          <a:xfrm>
            <a:off x="6096626" y="2979739"/>
            <a:ext cx="776750" cy="31768"/>
          </a:xfrm>
          <a:custGeom>
            <a:avLst/>
            <a:gdLst/>
            <a:ahLst/>
            <a:cxnLst>
              <a:cxn ang="3cd4">
                <a:pos x="hc" y="t"/>
              </a:cxn>
              <a:cxn ang="cd2">
                <a:pos x="l" y="vc"/>
              </a:cxn>
              <a:cxn ang="cd4">
                <a:pos x="hc" y="b"/>
              </a:cxn>
              <a:cxn ang="0">
                <a:pos x="r" y="vc"/>
              </a:cxn>
            </a:cxnLst>
            <a:rect l="l" t="t" r="r" b="b"/>
            <a:pathLst>
              <a:path w="1248" h="52">
                <a:moveTo>
                  <a:pt x="1248" y="52"/>
                </a:moveTo>
                <a:lnTo>
                  <a:pt x="0" y="52"/>
                </a:lnTo>
                <a:lnTo>
                  <a:pt x="0" y="0"/>
                </a:lnTo>
                <a:lnTo>
                  <a:pt x="1248" y="0"/>
                </a:ln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87" name="TextBox 486">
            <a:extLst>
              <a:ext uri="{FF2B5EF4-FFF2-40B4-BE49-F238E27FC236}">
                <a16:creationId xmlns:a16="http://schemas.microsoft.com/office/drawing/2014/main" id="{9E9DDF1E-5184-41EB-AAE0-9A68879F5DE1}"/>
              </a:ext>
            </a:extLst>
          </p:cNvPr>
          <p:cNvSpPr txBox="1"/>
          <p:nvPr/>
        </p:nvSpPr>
        <p:spPr>
          <a:xfrm>
            <a:off x="469521" y="1679342"/>
            <a:ext cx="1219947" cy="1246495"/>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7500" spc="-145" dirty="0">
                <a:solidFill>
                  <a:srgbClr val="FFFFFF"/>
                </a:solidFill>
                <a:latin typeface="Arial" panose="020B0604020202020204" pitchFamily="34" charset="0"/>
                <a:cs typeface="Arial" panose="020B0604020202020204" pitchFamily="34" charset="0"/>
              </a:rPr>
              <a:t>1</a:t>
            </a:r>
          </a:p>
        </p:txBody>
      </p:sp>
      <p:sp>
        <p:nvSpPr>
          <p:cNvPr id="490" name="TextBox 489">
            <a:extLst>
              <a:ext uri="{FF2B5EF4-FFF2-40B4-BE49-F238E27FC236}">
                <a16:creationId xmlns:a16="http://schemas.microsoft.com/office/drawing/2014/main" id="{EF1A98BA-8BFA-4685-B346-9DDF40EC0F11}"/>
              </a:ext>
            </a:extLst>
          </p:cNvPr>
          <p:cNvSpPr txBox="1"/>
          <p:nvPr/>
        </p:nvSpPr>
        <p:spPr>
          <a:xfrm>
            <a:off x="10187612" y="2399206"/>
            <a:ext cx="1219947" cy="1246495"/>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7500" spc="-145">
                <a:solidFill>
                  <a:srgbClr val="FFFFFF"/>
                </a:solidFill>
                <a:latin typeface="Arial" panose="020B0604020202020204" pitchFamily="34" charset="0"/>
                <a:cs typeface="Arial" panose="020B0604020202020204" pitchFamily="34" charset="0"/>
              </a:rPr>
              <a:t>2</a:t>
            </a:r>
          </a:p>
        </p:txBody>
      </p:sp>
      <p:sp>
        <p:nvSpPr>
          <p:cNvPr id="492" name="TextBox 491">
            <a:extLst>
              <a:ext uri="{FF2B5EF4-FFF2-40B4-BE49-F238E27FC236}">
                <a16:creationId xmlns:a16="http://schemas.microsoft.com/office/drawing/2014/main" id="{94864619-F969-4EBF-BB7B-559501B421C4}"/>
              </a:ext>
            </a:extLst>
          </p:cNvPr>
          <p:cNvSpPr txBox="1"/>
          <p:nvPr/>
        </p:nvSpPr>
        <p:spPr>
          <a:xfrm>
            <a:off x="1554234" y="1755951"/>
            <a:ext cx="2948235" cy="830997"/>
          </a:xfrm>
          <a:prstGeom prst="rect">
            <a:avLst/>
          </a:prstGeom>
          <a:noFill/>
        </p:spPr>
        <p:txBody>
          <a:bodyPr wrap="square" lIns="91440" tIns="45720" rIns="91440" bIns="45720" rtlCol="0" anchor="b">
            <a:spAutoFit/>
          </a:bodyPr>
          <a:lstStyle/>
          <a:p>
            <a:pPr algn="ctr"/>
            <a:r>
              <a:rPr lang="es-ES" sz="1600" b="1" dirty="0">
                <a:solidFill>
                  <a:schemeClr val="accent5">
                    <a:lumMod val="50000"/>
                  </a:schemeClr>
                </a:solidFill>
                <a:latin typeface="Arial"/>
                <a:cs typeface="Arial"/>
              </a:rPr>
              <a:t>Construcción del Plan Financiero (</a:t>
            </a:r>
            <a:r>
              <a:rPr lang="es-ES" sz="1600" b="1" dirty="0" err="1">
                <a:solidFill>
                  <a:schemeClr val="accent5">
                    <a:lumMod val="50000"/>
                  </a:schemeClr>
                </a:solidFill>
                <a:latin typeface="Arial"/>
                <a:cs typeface="Arial"/>
              </a:rPr>
              <a:t>Opex</a:t>
            </a:r>
            <a:r>
              <a:rPr lang="es-ES" sz="1600" b="1" dirty="0">
                <a:solidFill>
                  <a:schemeClr val="accent5">
                    <a:lumMod val="50000"/>
                  </a:schemeClr>
                </a:solidFill>
                <a:latin typeface="Arial"/>
                <a:cs typeface="Arial"/>
              </a:rPr>
              <a:t>/Capex) 2025 - 2027</a:t>
            </a:r>
          </a:p>
        </p:txBody>
      </p:sp>
      <p:sp>
        <p:nvSpPr>
          <p:cNvPr id="3" name="CuadroTexto 2">
            <a:extLst>
              <a:ext uri="{FF2B5EF4-FFF2-40B4-BE49-F238E27FC236}">
                <a16:creationId xmlns:a16="http://schemas.microsoft.com/office/drawing/2014/main" id="{8034DBDF-3495-28EB-C118-B82197D2ECD4}"/>
              </a:ext>
            </a:extLst>
          </p:cNvPr>
          <p:cNvSpPr txBox="1"/>
          <p:nvPr/>
        </p:nvSpPr>
        <p:spPr>
          <a:xfrm>
            <a:off x="670674" y="3201934"/>
            <a:ext cx="4845169" cy="2893100"/>
          </a:xfrm>
          <a:prstGeom prst="rect">
            <a:avLst/>
          </a:prstGeom>
          <a:solidFill>
            <a:srgbClr val="DCE5F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400" b="1" dirty="0">
                <a:solidFill>
                  <a:schemeClr val="accent5">
                    <a:lumMod val="50000"/>
                  </a:schemeClr>
                </a:solidFill>
                <a:latin typeface="Arial"/>
                <a:cs typeface="Arial"/>
              </a:rPr>
              <a:t>Avances: </a:t>
            </a:r>
          </a:p>
          <a:p>
            <a:pPr marL="285750" indent="-285750" algn="just">
              <a:spcBef>
                <a:spcPct val="0"/>
              </a:spcBef>
              <a:buFont typeface="Wingdings" panose="05000000000000000000" pitchFamily="2" charset="2"/>
              <a:buChar char="ü"/>
              <a:defRPr/>
            </a:pPr>
            <a:r>
              <a:rPr lang="es-ES" sz="1400" b="1" dirty="0">
                <a:latin typeface="Arial"/>
                <a:cs typeface="Arial"/>
              </a:rPr>
              <a:t>Reportes </a:t>
            </a:r>
            <a:r>
              <a:rPr lang="es-ES" sz="1400" dirty="0">
                <a:latin typeface="Arial"/>
                <a:cs typeface="Arial"/>
              </a:rPr>
              <a:t>de ejecución de </a:t>
            </a:r>
            <a:r>
              <a:rPr lang="es-ES" sz="1400" err="1">
                <a:latin typeface="Arial"/>
                <a:cs typeface="Arial"/>
              </a:rPr>
              <a:t>Opex</a:t>
            </a:r>
            <a:r>
              <a:rPr lang="es-ES" sz="1400" dirty="0">
                <a:latin typeface="Arial"/>
                <a:cs typeface="Arial"/>
              </a:rPr>
              <a:t> y Capex maduros y completos.</a:t>
            </a:r>
          </a:p>
          <a:p>
            <a:pPr marL="285750" indent="-285750" algn="just">
              <a:spcBef>
                <a:spcPct val="0"/>
              </a:spcBef>
              <a:buFont typeface="Wingdings" panose="05000000000000000000" pitchFamily="2" charset="2"/>
              <a:buChar char="ü"/>
              <a:defRPr/>
            </a:pPr>
            <a:r>
              <a:rPr lang="es-ES" sz="1400" b="1" dirty="0">
                <a:latin typeface="Arial"/>
                <a:cs typeface="Arial"/>
              </a:rPr>
              <a:t>Senda </a:t>
            </a:r>
            <a:r>
              <a:rPr lang="es-ES" sz="1400" dirty="0">
                <a:latin typeface="Arial"/>
                <a:cs typeface="Arial"/>
              </a:rPr>
              <a:t>de planeación conjunta de Largo Plazo Cenit + Filiales.</a:t>
            </a:r>
          </a:p>
          <a:p>
            <a:pPr marL="285750" indent="-285750" algn="just">
              <a:spcBef>
                <a:spcPct val="0"/>
              </a:spcBef>
              <a:buFont typeface="Wingdings" panose="05000000000000000000" pitchFamily="2" charset="2"/>
              <a:buChar char="ü"/>
              <a:defRPr/>
            </a:pPr>
            <a:r>
              <a:rPr lang="es-MX" sz="1400" b="1" dirty="0">
                <a:latin typeface="Arial"/>
                <a:cs typeface="Arial"/>
              </a:rPr>
              <a:t>Gobierno </a:t>
            </a:r>
            <a:r>
              <a:rPr lang="es-MX" sz="1400" dirty="0">
                <a:latin typeface="Arial"/>
                <a:cs typeface="Arial"/>
              </a:rPr>
              <a:t>Corporativo entendido y aplicado por las Filiales y Cenit alineado con expectativas de Casa Matriz respetando la autonomía de las compañías.</a:t>
            </a:r>
          </a:p>
          <a:p>
            <a:pPr marL="285750" indent="-285750" algn="just">
              <a:spcBef>
                <a:spcPct val="0"/>
              </a:spcBef>
              <a:buFont typeface="Wingdings" panose="05000000000000000000" pitchFamily="2" charset="2"/>
              <a:buChar char="ü"/>
              <a:defRPr/>
            </a:pPr>
            <a:r>
              <a:rPr lang="es-MX" sz="1400" b="1" dirty="0">
                <a:latin typeface="Arial"/>
                <a:cs typeface="Arial"/>
              </a:rPr>
              <a:t>Alineación </a:t>
            </a:r>
            <a:r>
              <a:rPr lang="es-MX" sz="1400" dirty="0">
                <a:latin typeface="Arial"/>
                <a:cs typeface="Arial"/>
              </a:rPr>
              <a:t>conceptual en tipología de inversiones y criterios de asignación de capital (Riesgos /Confiabilidad).</a:t>
            </a:r>
          </a:p>
          <a:p>
            <a:pPr marL="285750" indent="-285750" algn="just">
              <a:spcBef>
                <a:spcPct val="0"/>
              </a:spcBef>
              <a:buFont typeface="Wingdings" panose="05000000000000000000" pitchFamily="2" charset="2"/>
              <a:buChar char="ü"/>
              <a:defRPr/>
            </a:pPr>
            <a:r>
              <a:rPr lang="es-MX" sz="1400" b="1" dirty="0">
                <a:latin typeface="Arial"/>
                <a:cs typeface="Arial"/>
              </a:rPr>
              <a:t>Entrega </a:t>
            </a:r>
            <a:r>
              <a:rPr lang="es-MX" sz="1400" dirty="0">
                <a:latin typeface="Arial"/>
                <a:cs typeface="Arial"/>
              </a:rPr>
              <a:t>Plan Financiero y postulación de Plan de Inversiones 2025 - 2027 por Troncal y Filial.</a:t>
            </a:r>
            <a:endParaRPr lang="es-ES" sz="14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6D61F23C-89FF-DC1C-3907-4C04DC78ED90}"/>
              </a:ext>
            </a:extLst>
          </p:cNvPr>
          <p:cNvSpPr txBox="1"/>
          <p:nvPr/>
        </p:nvSpPr>
        <p:spPr>
          <a:xfrm>
            <a:off x="194629" y="117323"/>
            <a:ext cx="11416217" cy="1077218"/>
          </a:xfrm>
          <a:prstGeom prst="rect">
            <a:avLst/>
          </a:prstGeom>
          <a:noFill/>
        </p:spPr>
        <p:txBody>
          <a:bodyPr wrap="square" lIns="91440" tIns="45720" rIns="91440" bIns="45720" rtlCol="0" anchor="t">
            <a:spAutoFit/>
          </a:bodyPr>
          <a:lstStyle/>
          <a:p>
            <a:r>
              <a:rPr lang="es-ES" sz="2400" b="1" dirty="0">
                <a:solidFill>
                  <a:srgbClr val="1E4E79"/>
                </a:solidFill>
                <a:latin typeface="Arial"/>
                <a:cs typeface="Arial"/>
              </a:rPr>
              <a:t>Avances Sinergias Relacionamiento presentadas por los VPS 2024</a:t>
            </a:r>
            <a:endParaRPr lang="es-ES" sz="2400" dirty="0">
              <a:solidFill>
                <a:srgbClr val="1E4E79"/>
              </a:solidFill>
              <a:latin typeface="Arial"/>
              <a:cs typeface="Arial"/>
            </a:endParaRPr>
          </a:p>
          <a:p>
            <a:r>
              <a:rPr lang="es-ES" sz="2000" b="1" dirty="0">
                <a:solidFill>
                  <a:schemeClr val="bg1">
                    <a:lumMod val="50000"/>
                  </a:schemeClr>
                </a:solidFill>
                <a:latin typeface="Arial"/>
                <a:cs typeface="Arial"/>
              </a:rPr>
              <a:t>Tomando como base la Presentación llevada al Comité </a:t>
            </a:r>
            <a:r>
              <a:rPr lang="es-ES" sz="2000" b="1" dirty="0" err="1">
                <a:solidFill>
                  <a:schemeClr val="bg1">
                    <a:lumMod val="50000"/>
                  </a:schemeClr>
                </a:solidFill>
                <a:latin typeface="Arial"/>
                <a:cs typeface="Arial"/>
              </a:rPr>
              <a:t>Exco</a:t>
            </a:r>
            <a:r>
              <a:rPr lang="es-ES" sz="2000" b="1" dirty="0">
                <a:solidFill>
                  <a:schemeClr val="bg1">
                    <a:lumMod val="50000"/>
                  </a:schemeClr>
                </a:solidFill>
                <a:latin typeface="Arial"/>
                <a:cs typeface="Arial"/>
              </a:rPr>
              <a:t> en el 2Q, actualizamos el status de las sinergias en el 3Q como sigue: </a:t>
            </a:r>
            <a:endParaRPr lang="es-ES" sz="2000" b="1" dirty="0">
              <a:solidFill>
                <a:schemeClr val="bg1">
                  <a:lumMod val="50000"/>
                </a:schemeClr>
              </a:solidFill>
              <a:highlight>
                <a:srgbClr val="FFFF00"/>
              </a:highlight>
              <a:latin typeface="Arial"/>
              <a:cs typeface="Arial"/>
            </a:endParaRPr>
          </a:p>
        </p:txBody>
      </p:sp>
      <p:cxnSp>
        <p:nvCxnSpPr>
          <p:cNvPr id="6" name="Conector recto 5">
            <a:extLst>
              <a:ext uri="{FF2B5EF4-FFF2-40B4-BE49-F238E27FC236}">
                <a16:creationId xmlns:a16="http://schemas.microsoft.com/office/drawing/2014/main" id="{59F12B0B-AAB8-E76F-ABFC-DC81FF6803E9}"/>
              </a:ext>
            </a:extLst>
          </p:cNvPr>
          <p:cNvCxnSpPr>
            <a:cxnSpLocks/>
            <a:stCxn id="99" idx="3"/>
            <a:endCxn id="475" idx="1"/>
          </p:cNvCxnSpPr>
          <p:nvPr/>
        </p:nvCxnSpPr>
        <p:spPr>
          <a:xfrm flipV="1">
            <a:off x="4923514" y="2299016"/>
            <a:ext cx="1089021" cy="31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3A5B3FAC-BC21-A2EF-D1D3-2D14B8D2E5FD}"/>
              </a:ext>
            </a:extLst>
          </p:cNvPr>
          <p:cNvSpPr txBox="1"/>
          <p:nvPr/>
        </p:nvSpPr>
        <p:spPr>
          <a:xfrm>
            <a:off x="6565711" y="4124579"/>
            <a:ext cx="4682835" cy="1600438"/>
          </a:xfrm>
          <a:prstGeom prst="rect">
            <a:avLst/>
          </a:prstGeom>
          <a:solidFill>
            <a:srgbClr val="EDF4B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400" b="1" dirty="0">
                <a:solidFill>
                  <a:schemeClr val="accent5">
                    <a:lumMod val="50000"/>
                  </a:schemeClr>
                </a:solidFill>
                <a:latin typeface="Arial"/>
                <a:cs typeface="Arial"/>
              </a:rPr>
              <a:t>Avances: </a:t>
            </a:r>
          </a:p>
          <a:p>
            <a:pPr marL="285750" indent="-285750" algn="just">
              <a:spcBef>
                <a:spcPct val="0"/>
              </a:spcBef>
              <a:buFont typeface="Wingdings" panose="05000000000000000000" pitchFamily="2" charset="2"/>
              <a:buChar char="ü"/>
              <a:defRPr/>
            </a:pPr>
            <a:r>
              <a:rPr lang="es-ES" sz="1400" b="1" dirty="0">
                <a:latin typeface="Arial"/>
                <a:cs typeface="Arial"/>
              </a:rPr>
              <a:t>Actualización </a:t>
            </a:r>
            <a:r>
              <a:rPr lang="es-ES" sz="1400" dirty="0">
                <a:latin typeface="Arial"/>
                <a:cs typeface="Arial"/>
              </a:rPr>
              <a:t>de proyecciones financieras del Segmento </a:t>
            </a:r>
            <a:r>
              <a:rPr lang="es-ES" sz="1400" err="1">
                <a:latin typeface="Arial"/>
                <a:cs typeface="Arial"/>
              </a:rPr>
              <a:t>Midstream</a:t>
            </a:r>
            <a:r>
              <a:rPr lang="es-ES" sz="1400" dirty="0">
                <a:latin typeface="Arial"/>
                <a:cs typeface="Arial"/>
              </a:rPr>
              <a:t>, para los escenarios cadena integrada, definidos por Casa Matriz.</a:t>
            </a:r>
          </a:p>
          <a:p>
            <a:pPr marL="285750" indent="-285750" algn="just">
              <a:spcBef>
                <a:spcPct val="0"/>
              </a:spcBef>
              <a:buFont typeface="Wingdings" panose="05000000000000000000" pitchFamily="2" charset="2"/>
              <a:buChar char="ü"/>
              <a:defRPr/>
            </a:pPr>
            <a:r>
              <a:rPr lang="es-ES" sz="1400" b="1" dirty="0">
                <a:latin typeface="Arial"/>
                <a:cs typeface="Arial"/>
              </a:rPr>
              <a:t>Propuesta </a:t>
            </a:r>
            <a:r>
              <a:rPr lang="es-ES" sz="1400" dirty="0">
                <a:latin typeface="Arial"/>
                <a:cs typeface="Arial"/>
              </a:rPr>
              <a:t>estratégica sobre aspiraciones del largo plazo del </a:t>
            </a:r>
            <a:r>
              <a:rPr lang="es-ES" sz="1400" dirty="0" err="1">
                <a:latin typeface="Arial"/>
                <a:cs typeface="Arial"/>
              </a:rPr>
              <a:t>Midstream</a:t>
            </a:r>
            <a:r>
              <a:rPr lang="es-ES" sz="1400" dirty="0">
                <a:latin typeface="Arial"/>
                <a:cs typeface="Arial"/>
              </a:rPr>
              <a:t> para discusión con Junta Directiva en el Q4.</a:t>
            </a:r>
          </a:p>
        </p:txBody>
      </p:sp>
      <p:cxnSp>
        <p:nvCxnSpPr>
          <p:cNvPr id="12" name="Conector recto de flecha 11">
            <a:extLst>
              <a:ext uri="{FF2B5EF4-FFF2-40B4-BE49-F238E27FC236}">
                <a16:creationId xmlns:a16="http://schemas.microsoft.com/office/drawing/2014/main" id="{F16F186B-2900-09B3-B671-CD605E781183}"/>
              </a:ext>
            </a:extLst>
          </p:cNvPr>
          <p:cNvCxnSpPr>
            <a:stCxn id="172" idx="2"/>
          </p:cNvCxnSpPr>
          <p:nvPr/>
        </p:nvCxnSpPr>
        <p:spPr>
          <a:xfrm>
            <a:off x="1090836" y="2976468"/>
            <a:ext cx="624" cy="225466"/>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3D440460-996A-C5A8-0A13-2F0E5B07EF9C}"/>
              </a:ext>
            </a:extLst>
          </p:cNvPr>
          <p:cNvCxnSpPr/>
          <p:nvPr/>
        </p:nvCxnSpPr>
        <p:spPr>
          <a:xfrm>
            <a:off x="10797585" y="3862843"/>
            <a:ext cx="624" cy="225466"/>
          </a:xfrm>
          <a:prstGeom prst="straightConnector1">
            <a:avLst/>
          </a:prstGeom>
          <a:ln>
            <a:solidFill>
              <a:srgbClr val="C7DE27"/>
            </a:solidFill>
            <a:tailEnd type="ova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5BD30A65-5DF7-71D7-33A7-D3714FD005F2}"/>
              </a:ext>
            </a:extLst>
          </p:cNvPr>
          <p:cNvSpPr txBox="1"/>
          <p:nvPr/>
        </p:nvSpPr>
        <p:spPr>
          <a:xfrm>
            <a:off x="7280535" y="2577818"/>
            <a:ext cx="2669655" cy="830997"/>
          </a:xfrm>
          <a:prstGeom prst="rect">
            <a:avLst/>
          </a:prstGeom>
          <a:noFill/>
        </p:spPr>
        <p:txBody>
          <a:bodyPr wrap="square" lIns="91440" tIns="45720" rIns="91440" bIns="45720" rtlCol="0" anchor="b">
            <a:spAutoFit/>
          </a:bodyPr>
          <a:lstStyle>
            <a:defPPr>
              <a:defRPr lang="es-ES"/>
            </a:defPPr>
            <a:lvl1pPr algn="ctr">
              <a:defRPr sz="1600" b="1">
                <a:solidFill>
                  <a:schemeClr val="accent5">
                    <a:lumMod val="50000"/>
                  </a:schemeClr>
                </a:solidFill>
                <a:latin typeface="Arial"/>
                <a:cs typeface="Arial"/>
              </a:defRPr>
            </a:lvl1pPr>
          </a:lstStyle>
          <a:p>
            <a:pPr algn="ctr"/>
            <a:r>
              <a:rPr lang="es-ES" sz="1600" b="1" dirty="0">
                <a:solidFill>
                  <a:schemeClr val="accent5">
                    <a:lumMod val="50000"/>
                  </a:schemeClr>
                </a:solidFill>
                <a:latin typeface="Arial"/>
                <a:cs typeface="Arial"/>
              </a:rPr>
              <a:t>Actualización del Plan de Largo Plazo (PLP) del Segmento de transporte</a:t>
            </a:r>
          </a:p>
        </p:txBody>
      </p:sp>
    </p:spTree>
    <p:extLst>
      <p:ext uri="{BB962C8B-B14F-4D97-AF65-F5344CB8AC3E}">
        <p14:creationId xmlns:p14="http://schemas.microsoft.com/office/powerpoint/2010/main" val="8795481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41248D-5CBD-9A44-AC6E-7A646AB12A77}"/>
              </a:ext>
            </a:extLst>
          </p:cNvPr>
          <p:cNvGrpSpPr/>
          <p:nvPr/>
        </p:nvGrpSpPr>
        <p:grpSpPr>
          <a:xfrm>
            <a:off x="8755405" y="2670246"/>
            <a:ext cx="883268" cy="1019058"/>
            <a:chOff x="10865797" y="3286316"/>
            <a:chExt cx="1766536" cy="2038115"/>
          </a:xfrm>
        </p:grpSpPr>
        <p:sp>
          <p:nvSpPr>
            <p:cNvPr id="514" name="Freeform: Shape 513">
              <a:extLst>
                <a:ext uri="{FF2B5EF4-FFF2-40B4-BE49-F238E27FC236}">
                  <a16:creationId xmlns:a16="http://schemas.microsoft.com/office/drawing/2014/main" id="{954A31CA-5B43-473A-AB85-3933F425FF76}"/>
                </a:ext>
              </a:extLst>
            </p:cNvPr>
            <p:cNvSpPr/>
            <p:nvPr/>
          </p:nvSpPr>
          <p:spPr>
            <a:xfrm>
              <a:off x="10865797" y="3286316"/>
              <a:ext cx="1766533" cy="2038115"/>
            </a:xfrm>
            <a:custGeom>
              <a:avLst/>
              <a:gdLst/>
              <a:ahLst/>
              <a:cxnLst>
                <a:cxn ang="3cd4">
                  <a:pos x="hc" y="t"/>
                </a:cxn>
                <a:cxn ang="cd2">
                  <a:pos x="l" y="vc"/>
                </a:cxn>
                <a:cxn ang="cd4">
                  <a:pos x="hc" y="b"/>
                </a:cxn>
                <a:cxn ang="0">
                  <a:pos x="r" y="vc"/>
                </a:cxn>
              </a:cxnLst>
              <a:rect l="l" t="t" r="r" b="b"/>
              <a:pathLst>
                <a:path w="1419" h="1637">
                  <a:moveTo>
                    <a:pt x="708" y="0"/>
                  </a:moveTo>
                  <a:lnTo>
                    <a:pt x="2" y="410"/>
                  </a:lnTo>
                  <a:lnTo>
                    <a:pt x="0" y="1227"/>
                  </a:lnTo>
                  <a:lnTo>
                    <a:pt x="710" y="1637"/>
                  </a:lnTo>
                  <a:lnTo>
                    <a:pt x="1416" y="1227"/>
                  </a:lnTo>
                  <a:lnTo>
                    <a:pt x="1419" y="410"/>
                  </a:ln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15" name="Freeform: Shape 514">
              <a:extLst>
                <a:ext uri="{FF2B5EF4-FFF2-40B4-BE49-F238E27FC236}">
                  <a16:creationId xmlns:a16="http://schemas.microsoft.com/office/drawing/2014/main" id="{BC426605-CD94-4359-9874-EF2939CF0403}"/>
                </a:ext>
              </a:extLst>
            </p:cNvPr>
            <p:cNvSpPr/>
            <p:nvPr/>
          </p:nvSpPr>
          <p:spPr>
            <a:xfrm>
              <a:off x="11750312" y="3797090"/>
              <a:ext cx="882021" cy="1527340"/>
            </a:xfrm>
            <a:custGeom>
              <a:avLst/>
              <a:gdLst/>
              <a:ahLst/>
              <a:cxnLst>
                <a:cxn ang="3cd4">
                  <a:pos x="hc" y="t"/>
                </a:cxn>
                <a:cxn ang="cd2">
                  <a:pos x="l" y="vc"/>
                </a:cxn>
                <a:cxn ang="cd4">
                  <a:pos x="hc" y="b"/>
                </a:cxn>
                <a:cxn ang="0">
                  <a:pos x="r" y="vc"/>
                </a:cxn>
              </a:cxnLst>
              <a:rect l="l" t="t" r="r" b="b"/>
              <a:pathLst>
                <a:path w="709" h="1227">
                  <a:moveTo>
                    <a:pt x="709" y="0"/>
                  </a:moveTo>
                  <a:lnTo>
                    <a:pt x="706" y="817"/>
                  </a:lnTo>
                  <a:lnTo>
                    <a:pt x="0" y="1227"/>
                  </a:lnTo>
                  <a:lnTo>
                    <a:pt x="3" y="410"/>
                  </a:lnTo>
                  <a:close/>
                </a:path>
              </a:pathLst>
            </a:custGeom>
            <a:solidFill>
              <a:srgbClr val="FFFFFF">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16" name="Freeform: Shape 515">
              <a:extLst>
                <a:ext uri="{FF2B5EF4-FFF2-40B4-BE49-F238E27FC236}">
                  <a16:creationId xmlns:a16="http://schemas.microsoft.com/office/drawing/2014/main" id="{D16788B1-FECE-4B84-B5F7-B0879C8DC10E}"/>
                </a:ext>
              </a:extLst>
            </p:cNvPr>
            <p:cNvSpPr/>
            <p:nvPr/>
          </p:nvSpPr>
          <p:spPr>
            <a:xfrm>
              <a:off x="10865797" y="3797090"/>
              <a:ext cx="887004" cy="1527340"/>
            </a:xfrm>
            <a:custGeom>
              <a:avLst/>
              <a:gdLst/>
              <a:ahLst/>
              <a:cxnLst>
                <a:cxn ang="3cd4">
                  <a:pos x="hc" y="t"/>
                </a:cxn>
                <a:cxn ang="cd2">
                  <a:pos x="l" y="vc"/>
                </a:cxn>
                <a:cxn ang="cd4">
                  <a:pos x="hc" y="b"/>
                </a:cxn>
                <a:cxn ang="0">
                  <a:pos x="r" y="vc"/>
                </a:cxn>
              </a:cxnLst>
              <a:rect l="l" t="t" r="r" b="b"/>
              <a:pathLst>
                <a:path w="713" h="1227">
                  <a:moveTo>
                    <a:pt x="713" y="410"/>
                  </a:moveTo>
                  <a:lnTo>
                    <a:pt x="710" y="1227"/>
                  </a:lnTo>
                  <a:lnTo>
                    <a:pt x="0" y="817"/>
                  </a:lnTo>
                  <a:lnTo>
                    <a:pt x="2" y="0"/>
                  </a:lnTo>
                  <a:close/>
                </a:path>
              </a:pathLst>
            </a:custGeom>
            <a:solidFill>
              <a:srgbClr val="121143">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grpSp>
      <p:grpSp>
        <p:nvGrpSpPr>
          <p:cNvPr id="4" name="Group 3">
            <a:extLst>
              <a:ext uri="{FF2B5EF4-FFF2-40B4-BE49-F238E27FC236}">
                <a16:creationId xmlns:a16="http://schemas.microsoft.com/office/drawing/2014/main" id="{886533D9-1961-4C48-B70D-E81397E33B41}"/>
              </a:ext>
            </a:extLst>
          </p:cNvPr>
          <p:cNvGrpSpPr/>
          <p:nvPr/>
        </p:nvGrpSpPr>
        <p:grpSpPr>
          <a:xfrm>
            <a:off x="8755405" y="4489757"/>
            <a:ext cx="883268" cy="1018435"/>
            <a:chOff x="10865797" y="6342242"/>
            <a:chExt cx="1766536" cy="2036869"/>
          </a:xfrm>
        </p:grpSpPr>
        <p:sp>
          <p:nvSpPr>
            <p:cNvPr id="517" name="Freeform: Shape 516">
              <a:extLst>
                <a:ext uri="{FF2B5EF4-FFF2-40B4-BE49-F238E27FC236}">
                  <a16:creationId xmlns:a16="http://schemas.microsoft.com/office/drawing/2014/main" id="{9A3A29A5-C66B-4241-BD88-E44934671602}"/>
                </a:ext>
              </a:extLst>
            </p:cNvPr>
            <p:cNvSpPr/>
            <p:nvPr/>
          </p:nvSpPr>
          <p:spPr>
            <a:xfrm>
              <a:off x="10865797" y="6342242"/>
              <a:ext cx="1766533" cy="2036869"/>
            </a:xfrm>
            <a:custGeom>
              <a:avLst/>
              <a:gdLst/>
              <a:ahLst/>
              <a:cxnLst>
                <a:cxn ang="3cd4">
                  <a:pos x="hc" y="t"/>
                </a:cxn>
                <a:cxn ang="cd2">
                  <a:pos x="l" y="vc"/>
                </a:cxn>
                <a:cxn ang="cd4">
                  <a:pos x="hc" y="b"/>
                </a:cxn>
                <a:cxn ang="0">
                  <a:pos x="r" y="vc"/>
                </a:cxn>
              </a:cxnLst>
              <a:rect l="l" t="t" r="r" b="b"/>
              <a:pathLst>
                <a:path w="1419" h="1636">
                  <a:moveTo>
                    <a:pt x="708" y="0"/>
                  </a:moveTo>
                  <a:lnTo>
                    <a:pt x="2" y="410"/>
                  </a:lnTo>
                  <a:lnTo>
                    <a:pt x="0" y="1226"/>
                  </a:lnTo>
                  <a:lnTo>
                    <a:pt x="710" y="1636"/>
                  </a:lnTo>
                  <a:lnTo>
                    <a:pt x="1416" y="1226"/>
                  </a:lnTo>
                  <a:lnTo>
                    <a:pt x="1419" y="410"/>
                  </a:lnTo>
                  <a:close/>
                </a:path>
              </a:pathLst>
            </a:custGeom>
            <a:solidFill>
              <a:schemeClr val="accent3"/>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18" name="Freeform: Shape 517">
              <a:extLst>
                <a:ext uri="{FF2B5EF4-FFF2-40B4-BE49-F238E27FC236}">
                  <a16:creationId xmlns:a16="http://schemas.microsoft.com/office/drawing/2014/main" id="{5A1C0051-EE00-4212-9DC9-864880DF9D8F}"/>
                </a:ext>
              </a:extLst>
            </p:cNvPr>
            <p:cNvSpPr/>
            <p:nvPr/>
          </p:nvSpPr>
          <p:spPr>
            <a:xfrm>
              <a:off x="11750312" y="6853017"/>
              <a:ext cx="882021" cy="1526091"/>
            </a:xfrm>
            <a:custGeom>
              <a:avLst/>
              <a:gdLst/>
              <a:ahLst/>
              <a:cxnLst>
                <a:cxn ang="3cd4">
                  <a:pos x="hc" y="t"/>
                </a:cxn>
                <a:cxn ang="cd2">
                  <a:pos x="l" y="vc"/>
                </a:cxn>
                <a:cxn ang="cd4">
                  <a:pos x="hc" y="b"/>
                </a:cxn>
                <a:cxn ang="0">
                  <a:pos x="r" y="vc"/>
                </a:cxn>
              </a:cxnLst>
              <a:rect l="l" t="t" r="r" b="b"/>
              <a:pathLst>
                <a:path w="709" h="1226">
                  <a:moveTo>
                    <a:pt x="709" y="0"/>
                  </a:moveTo>
                  <a:lnTo>
                    <a:pt x="706" y="816"/>
                  </a:lnTo>
                  <a:lnTo>
                    <a:pt x="0" y="1226"/>
                  </a:lnTo>
                  <a:lnTo>
                    <a:pt x="3" y="410"/>
                  </a:lnTo>
                  <a:close/>
                </a:path>
              </a:pathLst>
            </a:custGeom>
            <a:solidFill>
              <a:srgbClr val="FFFFFF">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19" name="Freeform: Shape 518">
              <a:extLst>
                <a:ext uri="{FF2B5EF4-FFF2-40B4-BE49-F238E27FC236}">
                  <a16:creationId xmlns:a16="http://schemas.microsoft.com/office/drawing/2014/main" id="{6ED6D9DE-B461-49B7-9EA1-A77CED49BCE2}"/>
                </a:ext>
              </a:extLst>
            </p:cNvPr>
            <p:cNvSpPr/>
            <p:nvPr/>
          </p:nvSpPr>
          <p:spPr>
            <a:xfrm>
              <a:off x="10865797" y="6853017"/>
              <a:ext cx="887004" cy="1526091"/>
            </a:xfrm>
            <a:custGeom>
              <a:avLst/>
              <a:gdLst/>
              <a:ahLst/>
              <a:cxnLst>
                <a:cxn ang="3cd4">
                  <a:pos x="hc" y="t"/>
                </a:cxn>
                <a:cxn ang="cd2">
                  <a:pos x="l" y="vc"/>
                </a:cxn>
                <a:cxn ang="cd4">
                  <a:pos x="hc" y="b"/>
                </a:cxn>
                <a:cxn ang="0">
                  <a:pos x="r" y="vc"/>
                </a:cxn>
              </a:cxnLst>
              <a:rect l="l" t="t" r="r" b="b"/>
              <a:pathLst>
                <a:path w="713" h="1226">
                  <a:moveTo>
                    <a:pt x="713" y="410"/>
                  </a:moveTo>
                  <a:lnTo>
                    <a:pt x="710" y="1226"/>
                  </a:lnTo>
                  <a:lnTo>
                    <a:pt x="0" y="816"/>
                  </a:lnTo>
                  <a:lnTo>
                    <a:pt x="2" y="0"/>
                  </a:lnTo>
                  <a:close/>
                </a:path>
              </a:pathLst>
            </a:custGeom>
            <a:solidFill>
              <a:srgbClr val="121143">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grpSp>
      <p:sp>
        <p:nvSpPr>
          <p:cNvPr id="545" name="Freeform: Shape 544">
            <a:extLst>
              <a:ext uri="{FF2B5EF4-FFF2-40B4-BE49-F238E27FC236}">
                <a16:creationId xmlns:a16="http://schemas.microsoft.com/office/drawing/2014/main" id="{4367A005-181E-4A80-9EAB-5818861A3CF1}"/>
              </a:ext>
            </a:extLst>
          </p:cNvPr>
          <p:cNvSpPr/>
          <p:nvPr/>
        </p:nvSpPr>
        <p:spPr>
          <a:xfrm>
            <a:off x="7552595" y="2806660"/>
            <a:ext cx="948048" cy="748721"/>
          </a:xfrm>
          <a:custGeom>
            <a:avLst/>
            <a:gdLst>
              <a:gd name="connsiteX0" fmla="*/ 749343 w 1896095"/>
              <a:gd name="connsiteY0" fmla="*/ 0 h 1497441"/>
              <a:gd name="connsiteX1" fmla="*/ 1438666 w 1896095"/>
              <a:gd name="connsiteY1" fmla="*/ 456864 h 1497441"/>
              <a:gd name="connsiteX2" fmla="*/ 1472094 w 1896095"/>
              <a:gd name="connsiteY2" fmla="*/ 564584 h 1497441"/>
              <a:gd name="connsiteX3" fmla="*/ 1896095 w 1896095"/>
              <a:gd name="connsiteY3" fmla="*/ 748100 h 1497441"/>
              <a:gd name="connsiteX4" fmla="*/ 1471874 w 1896095"/>
              <a:gd name="connsiteY4" fmla="*/ 932805 h 1497441"/>
              <a:gd name="connsiteX5" fmla="*/ 1438666 w 1896095"/>
              <a:gd name="connsiteY5" fmla="*/ 1040052 h 1497441"/>
              <a:gd name="connsiteX6" fmla="*/ 749343 w 1896095"/>
              <a:gd name="connsiteY6" fmla="*/ 1497441 h 1497441"/>
              <a:gd name="connsiteX7" fmla="*/ 0 w 1896095"/>
              <a:gd name="connsiteY7" fmla="*/ 748098 h 1497441"/>
              <a:gd name="connsiteX8" fmla="*/ 749343 w 1896095"/>
              <a:gd name="connsiteY8" fmla="*/ 0 h 149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095" h="1497441">
                <a:moveTo>
                  <a:pt x="749343" y="0"/>
                </a:moveTo>
                <a:cubicBezTo>
                  <a:pt x="1059287" y="0"/>
                  <a:pt x="1325121" y="188347"/>
                  <a:pt x="1438666" y="456864"/>
                </a:cubicBezTo>
                <a:lnTo>
                  <a:pt x="1472094" y="564584"/>
                </a:lnTo>
                <a:lnTo>
                  <a:pt x="1896095" y="748100"/>
                </a:lnTo>
                <a:lnTo>
                  <a:pt x="1471874" y="932805"/>
                </a:lnTo>
                <a:lnTo>
                  <a:pt x="1438666" y="1040052"/>
                </a:lnTo>
                <a:cubicBezTo>
                  <a:pt x="1325121" y="1309094"/>
                  <a:pt x="1059287" y="1497441"/>
                  <a:pt x="749343" y="1497441"/>
                </a:cubicBezTo>
                <a:cubicBezTo>
                  <a:pt x="334839" y="1497441"/>
                  <a:pt x="0" y="1162602"/>
                  <a:pt x="0" y="748098"/>
                </a:cubicBezTo>
                <a:cubicBezTo>
                  <a:pt x="0" y="334839"/>
                  <a:pt x="334839" y="0"/>
                  <a:pt x="749343" y="0"/>
                </a:cubicBezTo>
                <a:close/>
              </a:path>
            </a:pathLst>
          </a:custGeom>
          <a:solidFill>
            <a:schemeClr val="accent1"/>
          </a:solidFill>
          <a:ln cap="flat">
            <a:noFill/>
            <a:prstDash val="solid"/>
          </a:ln>
        </p:spPr>
        <p:txBody>
          <a:bodyPr vert="horz" wrap="square" lIns="45000" tIns="22500" rIns="45000" bIns="22500" anchor="ctr" anchorCtr="1" compatLnSpc="0">
            <a:noAutofit/>
          </a:bodyPr>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33" name="Freeform: Shape 532">
            <a:extLst>
              <a:ext uri="{FF2B5EF4-FFF2-40B4-BE49-F238E27FC236}">
                <a16:creationId xmlns:a16="http://schemas.microsoft.com/office/drawing/2014/main" id="{16E3C882-B3C1-4B67-A410-BE5E95D16651}"/>
              </a:ext>
            </a:extLst>
          </p:cNvPr>
          <p:cNvSpPr/>
          <p:nvPr/>
        </p:nvSpPr>
        <p:spPr>
          <a:xfrm>
            <a:off x="7552595" y="4625549"/>
            <a:ext cx="948048" cy="749342"/>
          </a:xfrm>
          <a:custGeom>
            <a:avLst/>
            <a:gdLst/>
            <a:ahLst/>
            <a:cxnLst>
              <a:cxn ang="3cd4">
                <a:pos x="hc" y="t"/>
              </a:cxn>
              <a:cxn ang="cd2">
                <a:pos x="l" y="vc"/>
              </a:cxn>
              <a:cxn ang="cd4">
                <a:pos x="hc" y="b"/>
              </a:cxn>
              <a:cxn ang="0">
                <a:pos x="r" y="vc"/>
              </a:cxn>
            </a:cxnLst>
            <a:rect l="l" t="t" r="r" b="b"/>
            <a:pathLst>
              <a:path w="1523" h="1204">
                <a:moveTo>
                  <a:pt x="1523" y="602"/>
                </a:moveTo>
                <a:lnTo>
                  <a:pt x="1186" y="455"/>
                </a:lnTo>
                <a:cubicBezTo>
                  <a:pt x="1120" y="194"/>
                  <a:pt x="883" y="0"/>
                  <a:pt x="602" y="0"/>
                </a:cubicBezTo>
                <a:cubicBezTo>
                  <a:pt x="269" y="0"/>
                  <a:pt x="0" y="270"/>
                  <a:pt x="0" y="602"/>
                </a:cubicBezTo>
                <a:cubicBezTo>
                  <a:pt x="0" y="935"/>
                  <a:pt x="269" y="1204"/>
                  <a:pt x="602" y="1204"/>
                </a:cubicBezTo>
                <a:cubicBezTo>
                  <a:pt x="883" y="1204"/>
                  <a:pt x="1120" y="1010"/>
                  <a:pt x="1186" y="749"/>
                </a:cubicBezTo>
                <a:close/>
              </a:path>
            </a:pathLst>
          </a:custGeom>
          <a:solidFill>
            <a:schemeClr val="accent3"/>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48" name="TextBox 547">
            <a:extLst>
              <a:ext uri="{FF2B5EF4-FFF2-40B4-BE49-F238E27FC236}">
                <a16:creationId xmlns:a16="http://schemas.microsoft.com/office/drawing/2014/main" id="{4F379416-49F1-4195-925D-F46FA004DBD3}"/>
              </a:ext>
            </a:extLst>
          </p:cNvPr>
          <p:cNvSpPr txBox="1"/>
          <p:nvPr/>
        </p:nvSpPr>
        <p:spPr>
          <a:xfrm>
            <a:off x="1847568" y="1432772"/>
            <a:ext cx="3963750" cy="584775"/>
          </a:xfrm>
          <a:prstGeom prst="rect">
            <a:avLst/>
          </a:prstGeom>
          <a:noFill/>
        </p:spPr>
        <p:txBody>
          <a:bodyPr wrap="square" lIns="91440" tIns="45720" rIns="91440" bIns="45720" rtlCol="0" anchor="b">
            <a:spAutoFit/>
          </a:bodyPr>
          <a:lstStyle/>
          <a:p>
            <a:pPr algn="ctr"/>
            <a:r>
              <a:rPr lang="es-ES" sz="1600" b="1" dirty="0">
                <a:solidFill>
                  <a:schemeClr val="accent5">
                    <a:lumMod val="50000"/>
                  </a:schemeClr>
                </a:solidFill>
                <a:latin typeface="Arial"/>
                <a:cs typeface="Arial"/>
              </a:rPr>
              <a:t>Construcción del Plan Financiero (</a:t>
            </a:r>
            <a:r>
              <a:rPr lang="es-ES" sz="1600" b="1" dirty="0" err="1">
                <a:solidFill>
                  <a:schemeClr val="accent5">
                    <a:lumMod val="50000"/>
                  </a:schemeClr>
                </a:solidFill>
                <a:latin typeface="Arial"/>
                <a:cs typeface="Arial"/>
              </a:rPr>
              <a:t>Opex</a:t>
            </a:r>
            <a:r>
              <a:rPr lang="es-ES" sz="1600" b="1" dirty="0">
                <a:solidFill>
                  <a:schemeClr val="accent5">
                    <a:lumMod val="50000"/>
                  </a:schemeClr>
                </a:solidFill>
                <a:latin typeface="Arial"/>
                <a:cs typeface="Arial"/>
              </a:rPr>
              <a:t>/Capex) 2025 - 2027</a:t>
            </a:r>
          </a:p>
        </p:txBody>
      </p:sp>
      <p:sp>
        <p:nvSpPr>
          <p:cNvPr id="555" name="TextBox 554">
            <a:extLst>
              <a:ext uri="{FF2B5EF4-FFF2-40B4-BE49-F238E27FC236}">
                <a16:creationId xmlns:a16="http://schemas.microsoft.com/office/drawing/2014/main" id="{14ACD725-F6AB-4818-B2FB-2F93FEC503DB}"/>
              </a:ext>
            </a:extLst>
          </p:cNvPr>
          <p:cNvSpPr txBox="1"/>
          <p:nvPr/>
        </p:nvSpPr>
        <p:spPr>
          <a:xfrm>
            <a:off x="733841" y="2177407"/>
            <a:ext cx="6307524" cy="1384995"/>
          </a:xfrm>
          <a:prstGeom prst="rect">
            <a:avLst/>
          </a:prstGeom>
          <a:noFill/>
        </p:spPr>
        <p:txBody>
          <a:bodyPr wrap="square" lIns="91440" tIns="45720" rIns="91440" bIns="45720" rtlCol="0" anchor="t">
            <a:spAutoFit/>
          </a:bodyPr>
          <a:lstStyle/>
          <a:p>
            <a:pPr algn="just" fontAlgn="base"/>
            <a:r>
              <a:rPr lang="es-ES" sz="1400" dirty="0">
                <a:solidFill>
                  <a:srgbClr val="002060"/>
                </a:solidFill>
                <a:latin typeface="Arial" panose="020B0604020202020204" pitchFamily="34" charset="0"/>
                <a:cs typeface="Arial" panose="020B0604020202020204" pitchFamily="34" charset="0"/>
              </a:rPr>
              <a:t>El desarrollo de sinergias ha permitido la construcción del Plan Financiero de </a:t>
            </a:r>
            <a:r>
              <a:rPr lang="es-ES" sz="1400" dirty="0" err="1">
                <a:solidFill>
                  <a:srgbClr val="002060"/>
                </a:solidFill>
                <a:latin typeface="Arial" panose="020B0604020202020204" pitchFamily="34" charset="0"/>
                <a:cs typeface="Arial" panose="020B0604020202020204" pitchFamily="34" charset="0"/>
              </a:rPr>
              <a:t>Opex</a:t>
            </a:r>
            <a:r>
              <a:rPr lang="es-ES" sz="1400" dirty="0">
                <a:solidFill>
                  <a:srgbClr val="002060"/>
                </a:solidFill>
                <a:latin typeface="Arial" panose="020B0604020202020204" pitchFamily="34" charset="0"/>
                <a:cs typeface="Arial" panose="020B0604020202020204" pitchFamily="34" charset="0"/>
              </a:rPr>
              <a:t> y Capex bajo un criterio unificado que se refleja en reportes de ejecución maduros y completos, la construcción de una senda de planeación conjunta de Largo Plazo para el Segmento MID, y la definición de un Gobierno Corporativo entendido y aplicado por las Filiales y Cenit alineado con expectativas de Casa Matriz respetando la autonomía de las compañías.</a:t>
            </a:r>
          </a:p>
        </p:txBody>
      </p:sp>
      <p:sp>
        <p:nvSpPr>
          <p:cNvPr id="560" name="TextBox 559">
            <a:extLst>
              <a:ext uri="{FF2B5EF4-FFF2-40B4-BE49-F238E27FC236}">
                <a16:creationId xmlns:a16="http://schemas.microsoft.com/office/drawing/2014/main" id="{8CA9239E-13CE-41A3-A568-445DF946423F}"/>
              </a:ext>
            </a:extLst>
          </p:cNvPr>
          <p:cNvSpPr txBox="1"/>
          <p:nvPr/>
        </p:nvSpPr>
        <p:spPr>
          <a:xfrm>
            <a:off x="7613242" y="2863129"/>
            <a:ext cx="606966" cy="661720"/>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3700" spc="-145">
                <a:solidFill>
                  <a:srgbClr val="FFFFFF"/>
                </a:solidFill>
                <a:latin typeface="Arial" panose="020B0604020202020204" pitchFamily="34" charset="0"/>
                <a:cs typeface="Arial" panose="020B0604020202020204" pitchFamily="34" charset="0"/>
              </a:rPr>
              <a:t>1</a:t>
            </a:r>
          </a:p>
        </p:txBody>
      </p:sp>
      <p:sp>
        <p:nvSpPr>
          <p:cNvPr id="9" name="CuadroTexto 8">
            <a:extLst>
              <a:ext uri="{FF2B5EF4-FFF2-40B4-BE49-F238E27FC236}">
                <a16:creationId xmlns:a16="http://schemas.microsoft.com/office/drawing/2014/main" id="{890215B2-A9F4-3AA2-409E-D6CB40A7DCF6}"/>
              </a:ext>
            </a:extLst>
          </p:cNvPr>
          <p:cNvSpPr txBox="1"/>
          <p:nvPr/>
        </p:nvSpPr>
        <p:spPr>
          <a:xfrm>
            <a:off x="269189" y="178737"/>
            <a:ext cx="11653622" cy="1077218"/>
          </a:xfrm>
          <a:prstGeom prst="rect">
            <a:avLst/>
          </a:prstGeom>
          <a:noFill/>
        </p:spPr>
        <p:txBody>
          <a:bodyPr wrap="square" lIns="91440" tIns="45720" rIns="91440" bIns="45720" rtlCol="0" anchor="t">
            <a:spAutoFit/>
          </a:bodyPr>
          <a:lstStyle/>
          <a:p>
            <a:r>
              <a:rPr lang="es-ES" sz="2400" b="1">
                <a:solidFill>
                  <a:srgbClr val="1E4E79"/>
                </a:solidFill>
                <a:latin typeface="Arial" panose="020B0604020202020204" pitchFamily="34" charset="0"/>
                <a:cs typeface="Arial" panose="020B0604020202020204" pitchFamily="34" charset="0"/>
              </a:rPr>
              <a:t>Novedades del Macroproceso</a:t>
            </a:r>
          </a:p>
          <a:p>
            <a:r>
              <a:rPr lang="es-ES" sz="2000" b="1">
                <a:solidFill>
                  <a:schemeClr val="bg1">
                    <a:lumMod val="50000"/>
                  </a:schemeClr>
                </a:solidFill>
                <a:latin typeface="Arial"/>
                <a:cs typeface="Arial"/>
              </a:rPr>
              <a:t>¿Cuáles son esas novedades que desde el área se buscan resaltar para plasmarlas en el Periódico </a:t>
            </a:r>
            <a:r>
              <a:rPr lang="es-ES" sz="2000" b="1" i="1">
                <a:solidFill>
                  <a:schemeClr val="bg1">
                    <a:lumMod val="50000"/>
                  </a:schemeClr>
                </a:solidFill>
                <a:latin typeface="Arial"/>
                <a:cs typeface="Arial"/>
              </a:rPr>
              <a:t>Conectados </a:t>
            </a:r>
            <a:r>
              <a:rPr lang="es-ES" sz="2000" b="1">
                <a:solidFill>
                  <a:schemeClr val="bg1">
                    <a:lumMod val="50000"/>
                  </a:schemeClr>
                </a:solidFill>
                <a:latin typeface="Arial"/>
                <a:cs typeface="Arial"/>
              </a:rPr>
              <a:t>con alcance a Segmento?</a:t>
            </a:r>
          </a:p>
        </p:txBody>
      </p:sp>
      <p:sp>
        <p:nvSpPr>
          <p:cNvPr id="3" name="TextBox 559">
            <a:extLst>
              <a:ext uri="{FF2B5EF4-FFF2-40B4-BE49-F238E27FC236}">
                <a16:creationId xmlns:a16="http://schemas.microsoft.com/office/drawing/2014/main" id="{CB238F21-C4D4-D327-F8F2-F0228BB70220}"/>
              </a:ext>
            </a:extLst>
          </p:cNvPr>
          <p:cNvSpPr txBox="1"/>
          <p:nvPr/>
        </p:nvSpPr>
        <p:spPr>
          <a:xfrm>
            <a:off x="7613241" y="4664647"/>
            <a:ext cx="606966" cy="661720"/>
          </a:xfrm>
          <a:prstGeom prst="rect">
            <a:avLst/>
          </a:prstGeom>
          <a:noFill/>
        </p:spPr>
        <p:txBody>
          <a:bodyPr wrap="square" lIns="91440" tIns="45720" rIns="91440" bIns="45720"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3700" spc="-145" dirty="0">
                <a:solidFill>
                  <a:srgbClr val="FFFFFF"/>
                </a:solidFill>
                <a:latin typeface="Arial"/>
                <a:cs typeface="Arial"/>
              </a:rPr>
              <a:t>2</a:t>
            </a:r>
            <a:endParaRPr lang="en-US" sz="3700" spc="-145" dirty="0">
              <a:solidFill>
                <a:srgbClr val="FFFFFF"/>
              </a:solidFill>
              <a:latin typeface="Arial" panose="020B0604020202020204" pitchFamily="34" charset="0"/>
              <a:cs typeface="Arial" panose="020B0604020202020204" pitchFamily="34" charset="0"/>
            </a:endParaRPr>
          </a:p>
        </p:txBody>
      </p:sp>
      <p:sp>
        <p:nvSpPr>
          <p:cNvPr id="6" name="TextBox 554">
            <a:extLst>
              <a:ext uri="{FF2B5EF4-FFF2-40B4-BE49-F238E27FC236}">
                <a16:creationId xmlns:a16="http://schemas.microsoft.com/office/drawing/2014/main" id="{0F62C8E5-99C3-C982-86DD-95D226218ED1}"/>
              </a:ext>
            </a:extLst>
          </p:cNvPr>
          <p:cNvSpPr txBox="1"/>
          <p:nvPr/>
        </p:nvSpPr>
        <p:spPr>
          <a:xfrm>
            <a:off x="744473" y="4373918"/>
            <a:ext cx="6272923" cy="2031325"/>
          </a:xfrm>
          <a:prstGeom prst="rect">
            <a:avLst/>
          </a:prstGeom>
          <a:noFill/>
        </p:spPr>
        <p:txBody>
          <a:bodyPr wrap="square" lIns="91440" tIns="45720" rIns="91440" bIns="45720" rtlCol="0" anchor="t">
            <a:spAutoFit/>
          </a:bodyPr>
          <a:lstStyle/>
          <a:p>
            <a:pPr algn="just" fontAlgn="base"/>
            <a:r>
              <a:rPr lang="es-ES" sz="1400" dirty="0">
                <a:solidFill>
                  <a:schemeClr val="bg2">
                    <a:lumMod val="49000"/>
                  </a:schemeClr>
                </a:solidFill>
                <a:latin typeface="Arial"/>
                <a:cs typeface="Arial"/>
              </a:rPr>
              <a:t>Avance en el proceso de alineación del segmento para la construcción de un gobierno corporativo maduro a través de las siguientes actividades:</a:t>
            </a:r>
          </a:p>
          <a:p>
            <a:pPr marL="285750" indent="-285750" algn="just">
              <a:spcBef>
                <a:spcPct val="0"/>
              </a:spcBef>
              <a:buFont typeface="Wingdings" panose="05000000000000000000" pitchFamily="2" charset="2"/>
              <a:buChar char="ü"/>
              <a:defRPr/>
            </a:pPr>
            <a:endParaRPr lang="es-ES" sz="1400" dirty="0">
              <a:solidFill>
                <a:schemeClr val="bg2">
                  <a:lumMod val="49000"/>
                </a:schemeClr>
              </a:solidFill>
              <a:latin typeface="Arial" panose="020B0604020202020204" pitchFamily="34" charset="0"/>
              <a:cs typeface="Arial" panose="020B0604020202020204" pitchFamily="34" charset="0"/>
            </a:endParaRPr>
          </a:p>
          <a:p>
            <a:pPr marL="285750" indent="-285750" algn="just">
              <a:spcBef>
                <a:spcPct val="0"/>
              </a:spcBef>
              <a:buFont typeface="Wingdings" panose="05000000000000000000" pitchFamily="2" charset="2"/>
              <a:buChar char="ü"/>
              <a:defRPr/>
            </a:pPr>
            <a:r>
              <a:rPr lang="es-ES" sz="1400" dirty="0">
                <a:solidFill>
                  <a:schemeClr val="bg2">
                    <a:lumMod val="49000"/>
                  </a:schemeClr>
                </a:solidFill>
                <a:latin typeface="Arial"/>
                <a:cs typeface="Arial"/>
              </a:rPr>
              <a:t>Identificación de oportunidades de optimización de caja disponible para inversión a nivel del Segmento MID.</a:t>
            </a:r>
          </a:p>
          <a:p>
            <a:pPr marL="285750" indent="-285750" algn="just">
              <a:spcBef>
                <a:spcPct val="0"/>
              </a:spcBef>
              <a:buFont typeface="Wingdings" panose="05000000000000000000" pitchFamily="2" charset="2"/>
              <a:buChar char="ü"/>
              <a:defRPr/>
            </a:pPr>
            <a:r>
              <a:rPr lang="es-MX" sz="1400" dirty="0">
                <a:solidFill>
                  <a:schemeClr val="bg2">
                    <a:lumMod val="49000"/>
                  </a:schemeClr>
                </a:solidFill>
                <a:latin typeface="Arial"/>
                <a:cs typeface="Arial"/>
              </a:rPr>
              <a:t>Análisis de oportunidades de inversión conjunta entre compañías</a:t>
            </a:r>
            <a:r>
              <a:rPr lang="es-ES" sz="1400" dirty="0">
                <a:solidFill>
                  <a:schemeClr val="bg2">
                    <a:lumMod val="49000"/>
                  </a:schemeClr>
                </a:solidFill>
                <a:latin typeface="Arial"/>
                <a:cs typeface="Arial"/>
              </a:rPr>
              <a:t>.</a:t>
            </a:r>
          </a:p>
          <a:p>
            <a:pPr marL="285750" indent="-285750" algn="just">
              <a:spcBef>
                <a:spcPct val="0"/>
              </a:spcBef>
              <a:buFont typeface="Wingdings" panose="05000000000000000000" pitchFamily="2" charset="2"/>
              <a:buChar char="ü"/>
              <a:defRPr/>
            </a:pPr>
            <a:r>
              <a:rPr lang="es-ES" sz="1400" dirty="0">
                <a:solidFill>
                  <a:schemeClr val="bg2">
                    <a:lumMod val="49000"/>
                  </a:schemeClr>
                </a:solidFill>
                <a:latin typeface="Arial"/>
                <a:cs typeface="Arial"/>
              </a:rPr>
              <a:t>Identificación de desafíos comerciales por competitividad en oleoductos, en el marco de revisiones tarifarias.</a:t>
            </a:r>
          </a:p>
          <a:p>
            <a:pPr marL="285750" indent="-285750" algn="just">
              <a:spcBef>
                <a:spcPct val="0"/>
              </a:spcBef>
              <a:buFont typeface="Wingdings" panose="05000000000000000000" pitchFamily="2" charset="2"/>
              <a:buChar char="ü"/>
              <a:defRPr/>
            </a:pPr>
            <a:endParaRPr lang="es-ES" sz="1400" dirty="0">
              <a:latin typeface="Arial" panose="020B0604020202020204" pitchFamily="34" charset="0"/>
              <a:cs typeface="Arial" panose="020B0604020202020204" pitchFamily="34" charset="0"/>
            </a:endParaRPr>
          </a:p>
        </p:txBody>
      </p:sp>
      <p:sp>
        <p:nvSpPr>
          <p:cNvPr id="8" name="TextBox 547">
            <a:extLst>
              <a:ext uri="{FF2B5EF4-FFF2-40B4-BE49-F238E27FC236}">
                <a16:creationId xmlns:a16="http://schemas.microsoft.com/office/drawing/2014/main" id="{792008E2-079A-9349-03E9-233F6684469D}"/>
              </a:ext>
            </a:extLst>
          </p:cNvPr>
          <p:cNvSpPr txBox="1"/>
          <p:nvPr/>
        </p:nvSpPr>
        <p:spPr>
          <a:xfrm>
            <a:off x="1720332" y="3766840"/>
            <a:ext cx="3963750" cy="584775"/>
          </a:xfrm>
          <a:prstGeom prst="rect">
            <a:avLst/>
          </a:prstGeom>
          <a:noFill/>
        </p:spPr>
        <p:txBody>
          <a:bodyPr wrap="square" lIns="91440" tIns="45720" rIns="91440" bIns="45720" rtlCol="0" anchor="b">
            <a:spAutoFit/>
          </a:bodyPr>
          <a:lstStyle>
            <a:defPPr>
              <a:defRPr lang="es-ES"/>
            </a:defPPr>
            <a:lvl1pPr algn="ctr" defTabSz="914217">
              <a:defRPr sz="1600" b="1">
                <a:solidFill>
                  <a:schemeClr val="accent1">
                    <a:lumMod val="75000"/>
                  </a:schemeClr>
                </a:solidFill>
                <a:latin typeface="Arial"/>
                <a:cs typeface="Arial"/>
              </a:defRPr>
            </a:lvl1pPr>
          </a:lstStyle>
          <a:p>
            <a:r>
              <a:rPr lang="es-ES" dirty="0"/>
              <a:t>Actualización del Plan de Largo Plazo (PLP) del Segmento de transporte</a:t>
            </a:r>
          </a:p>
        </p:txBody>
      </p:sp>
    </p:spTree>
    <p:extLst>
      <p:ext uri="{BB962C8B-B14F-4D97-AF65-F5344CB8AC3E}">
        <p14:creationId xmlns:p14="http://schemas.microsoft.com/office/powerpoint/2010/main" val="27285993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5D56C24-6DAC-B5B8-E960-B80C06FF0B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4" name="think-cell data - do not delete" hidden="1">
                        <a:extLst>
                          <a:ext uri="{FF2B5EF4-FFF2-40B4-BE49-F238E27FC236}">
                            <a16:creationId xmlns:a16="http://schemas.microsoft.com/office/drawing/2014/main" id="{25D56C24-6DAC-B5B8-E960-B80C06FF0B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3E20E765-5A55-CEB3-23E7-5A1ABFA83E06}"/>
              </a:ext>
            </a:extLst>
          </p:cNvPr>
          <p:cNvSpPr txBox="1"/>
          <p:nvPr/>
        </p:nvSpPr>
        <p:spPr>
          <a:xfrm>
            <a:off x="6463688" y="2868721"/>
            <a:ext cx="5343787" cy="1424270"/>
          </a:xfrm>
          <a:prstGeom prst="rect">
            <a:avLst/>
          </a:prstGeom>
          <a:noFill/>
        </p:spPr>
        <p:txBody>
          <a:bodyPr wrap="square" lIns="0" tIns="0" rIns="0" bIns="0" rtlCol="0" anchor="ctr" anchorCtr="0">
            <a:noAutofit/>
          </a:bodyPr>
          <a:lstStyle/>
          <a:p>
            <a:pPr marL="12700" algn="ctr">
              <a:tabLst>
                <a:tab pos="699770" algn="l"/>
              </a:tabLst>
            </a:pPr>
            <a:r>
              <a:rPr lang="es-ES" sz="3200" b="1" spc="5" dirty="0">
                <a:solidFill>
                  <a:schemeClr val="accent1">
                    <a:lumMod val="50000"/>
                  </a:schemeClr>
                </a:solidFill>
                <a:latin typeface="Arial"/>
                <a:cs typeface="Arial"/>
              </a:rPr>
              <a:t>Macroproceso Finanzas</a:t>
            </a:r>
          </a:p>
        </p:txBody>
      </p:sp>
      <p:sp>
        <p:nvSpPr>
          <p:cNvPr id="2" name="object 15">
            <a:extLst>
              <a:ext uri="{FF2B5EF4-FFF2-40B4-BE49-F238E27FC236}">
                <a16:creationId xmlns:a16="http://schemas.microsoft.com/office/drawing/2014/main" id="{B265E378-26E9-2A35-CD4C-BAA0EE451A83}"/>
              </a:ext>
            </a:extLst>
          </p:cNvPr>
          <p:cNvSpPr/>
          <p:nvPr/>
        </p:nvSpPr>
        <p:spPr>
          <a:xfrm>
            <a:off x="5548046" y="3173933"/>
            <a:ext cx="832935" cy="812712"/>
          </a:xfrm>
          <a:custGeom>
            <a:avLst/>
            <a:gdLst/>
            <a:ahLst/>
            <a:cxnLst/>
            <a:rect l="l" t="t" r="r" b="b"/>
            <a:pathLst>
              <a:path w="789939" h="789939">
                <a:moveTo>
                  <a:pt x="394715" y="789431"/>
                </a:moveTo>
                <a:lnTo>
                  <a:pt x="348695" y="786775"/>
                </a:lnTo>
                <a:lnTo>
                  <a:pt x="304231" y="779003"/>
                </a:lnTo>
                <a:lnTo>
                  <a:pt x="261619" y="766413"/>
                </a:lnTo>
                <a:lnTo>
                  <a:pt x="221157" y="749301"/>
                </a:lnTo>
                <a:lnTo>
                  <a:pt x="183141" y="727963"/>
                </a:lnTo>
                <a:lnTo>
                  <a:pt x="147867" y="702697"/>
                </a:lnTo>
                <a:lnTo>
                  <a:pt x="115633" y="673798"/>
                </a:lnTo>
                <a:lnTo>
                  <a:pt x="86734" y="641563"/>
                </a:lnTo>
                <a:lnTo>
                  <a:pt x="61468" y="606290"/>
                </a:lnTo>
                <a:lnTo>
                  <a:pt x="40130" y="568274"/>
                </a:lnTo>
                <a:lnTo>
                  <a:pt x="23018" y="527812"/>
                </a:lnTo>
                <a:lnTo>
                  <a:pt x="10428" y="485200"/>
                </a:lnTo>
                <a:lnTo>
                  <a:pt x="2656" y="440736"/>
                </a:lnTo>
                <a:lnTo>
                  <a:pt x="0" y="394715"/>
                </a:lnTo>
                <a:lnTo>
                  <a:pt x="2656" y="348695"/>
                </a:lnTo>
                <a:lnTo>
                  <a:pt x="10428" y="304231"/>
                </a:lnTo>
                <a:lnTo>
                  <a:pt x="23018" y="261619"/>
                </a:lnTo>
                <a:lnTo>
                  <a:pt x="40130" y="221157"/>
                </a:lnTo>
                <a:lnTo>
                  <a:pt x="61468" y="183141"/>
                </a:lnTo>
                <a:lnTo>
                  <a:pt x="86734" y="147867"/>
                </a:lnTo>
                <a:lnTo>
                  <a:pt x="115633" y="115633"/>
                </a:lnTo>
                <a:lnTo>
                  <a:pt x="147867" y="86734"/>
                </a:lnTo>
                <a:lnTo>
                  <a:pt x="183141" y="61468"/>
                </a:lnTo>
                <a:lnTo>
                  <a:pt x="221157" y="40130"/>
                </a:lnTo>
                <a:lnTo>
                  <a:pt x="261619" y="23018"/>
                </a:lnTo>
                <a:lnTo>
                  <a:pt x="304231" y="10428"/>
                </a:lnTo>
                <a:lnTo>
                  <a:pt x="348695" y="2656"/>
                </a:lnTo>
                <a:lnTo>
                  <a:pt x="394715" y="0"/>
                </a:lnTo>
                <a:lnTo>
                  <a:pt x="440736" y="2656"/>
                </a:lnTo>
                <a:lnTo>
                  <a:pt x="485200" y="10428"/>
                </a:lnTo>
                <a:lnTo>
                  <a:pt x="527812" y="23018"/>
                </a:lnTo>
                <a:lnTo>
                  <a:pt x="568274" y="40130"/>
                </a:lnTo>
                <a:lnTo>
                  <a:pt x="606290" y="61468"/>
                </a:lnTo>
                <a:lnTo>
                  <a:pt x="641563" y="86734"/>
                </a:lnTo>
                <a:lnTo>
                  <a:pt x="673798" y="115633"/>
                </a:lnTo>
                <a:lnTo>
                  <a:pt x="702697" y="147867"/>
                </a:lnTo>
                <a:lnTo>
                  <a:pt x="727963" y="183141"/>
                </a:lnTo>
                <a:lnTo>
                  <a:pt x="749301" y="221157"/>
                </a:lnTo>
                <a:lnTo>
                  <a:pt x="766413" y="261619"/>
                </a:lnTo>
                <a:lnTo>
                  <a:pt x="779003" y="304231"/>
                </a:lnTo>
                <a:lnTo>
                  <a:pt x="786775" y="348695"/>
                </a:lnTo>
                <a:lnTo>
                  <a:pt x="789431" y="394715"/>
                </a:lnTo>
                <a:lnTo>
                  <a:pt x="786775" y="440736"/>
                </a:lnTo>
                <a:lnTo>
                  <a:pt x="779003" y="485200"/>
                </a:lnTo>
                <a:lnTo>
                  <a:pt x="766413" y="527812"/>
                </a:lnTo>
                <a:lnTo>
                  <a:pt x="749301" y="568274"/>
                </a:lnTo>
                <a:lnTo>
                  <a:pt x="727963" y="606290"/>
                </a:lnTo>
                <a:lnTo>
                  <a:pt x="702697" y="641563"/>
                </a:lnTo>
                <a:lnTo>
                  <a:pt x="673798" y="673798"/>
                </a:lnTo>
                <a:lnTo>
                  <a:pt x="641563" y="702697"/>
                </a:lnTo>
                <a:lnTo>
                  <a:pt x="606290" y="727963"/>
                </a:lnTo>
                <a:lnTo>
                  <a:pt x="568274" y="749301"/>
                </a:lnTo>
                <a:lnTo>
                  <a:pt x="527812" y="766413"/>
                </a:lnTo>
                <a:lnTo>
                  <a:pt x="485200" y="779003"/>
                </a:lnTo>
                <a:lnTo>
                  <a:pt x="440736" y="786775"/>
                </a:lnTo>
                <a:lnTo>
                  <a:pt x="394715" y="789431"/>
                </a:lnTo>
                <a:close/>
              </a:path>
            </a:pathLst>
          </a:custGeom>
          <a:solidFill>
            <a:srgbClr val="FFFFFF"/>
          </a:solidFill>
          <a:ln w="38100">
            <a:solidFill>
              <a:schemeClr val="tx2">
                <a:lumMod val="90000"/>
                <a:lumOff val="10000"/>
              </a:schemeClr>
            </a:solidFill>
          </a:ln>
        </p:spPr>
        <p:txBody>
          <a:bodyPr wrap="square" lIns="0" tIns="0" rIns="0" bIns="0" rtlCol="0" anchor="t"/>
          <a:lstStyle/>
          <a:p>
            <a:pPr algn="ctr"/>
            <a:r>
              <a:rPr lang="es-CO" sz="5400" b="1" dirty="0">
                <a:solidFill>
                  <a:schemeClr val="tx2">
                    <a:lumMod val="90000"/>
                    <a:lumOff val="10000"/>
                  </a:schemeClr>
                </a:solidFill>
                <a:cs typeface="Calibri"/>
              </a:rPr>
              <a:t>10</a:t>
            </a:r>
          </a:p>
        </p:txBody>
      </p:sp>
    </p:spTree>
    <p:extLst>
      <p:ext uri="{BB962C8B-B14F-4D97-AF65-F5344CB8AC3E}">
        <p14:creationId xmlns:p14="http://schemas.microsoft.com/office/powerpoint/2010/main" val="335659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3CBE7507-76C8-1679-738A-9EA768209B06}"/>
              </a:ext>
            </a:extLst>
          </p:cNvPr>
          <p:cNvSpPr txBox="1"/>
          <p:nvPr/>
        </p:nvSpPr>
        <p:spPr>
          <a:xfrm>
            <a:off x="5173343" y="2452278"/>
            <a:ext cx="6387497" cy="430887"/>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ES" sz="1100" b="1" dirty="0">
                <a:latin typeface="Arial"/>
                <a:cs typeface="Arial"/>
              </a:rPr>
              <a:t>Fortalecimiento </a:t>
            </a:r>
            <a:r>
              <a:rPr lang="es-ES" sz="1100" dirty="0">
                <a:latin typeface="Arial"/>
                <a:cs typeface="Arial"/>
              </a:rPr>
              <a:t>de los Acuerdos para la Respuesta a Emergencias, Plan de Ayuda Mutua de la y  gestión de automatización de las operaciones de la Estación Caucasia, Monterrey y Porvenir.</a:t>
            </a:r>
          </a:p>
        </p:txBody>
      </p:sp>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66881" y="2168357"/>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algn="ctr" defTabSz="914217">
              <a:defRPr/>
            </a:pPr>
            <a:endParaRPr lang="en-US" b="1">
              <a:solidFill>
                <a:schemeClr val="bg1"/>
              </a:solidFill>
              <a:latin typeface="Arial" panose="020B0604020202020204" pitchFamily="34" charset="0"/>
              <a:cs typeface="Arial" panose="020B0604020202020204" pitchFamily="34" charset="0"/>
            </a:endParaRPr>
          </a:p>
        </p:txBody>
      </p:sp>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67134" y="4227404"/>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algn="ctr"/>
            <a:endParaRPr lang="es-ES_tradnl" sz="1800" b="1">
              <a:solidFill>
                <a:schemeClr val="accent1">
                  <a:lumMod val="50000"/>
                </a:schemeClr>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D3AA15B-FABB-BE65-6948-A3D71DC303B0}"/>
              </a:ext>
            </a:extLst>
          </p:cNvPr>
          <p:cNvSpPr txBox="1"/>
          <p:nvPr/>
        </p:nvSpPr>
        <p:spPr>
          <a:xfrm>
            <a:off x="130498" y="-31715"/>
            <a:ext cx="8019952" cy="769441"/>
          </a:xfrm>
          <a:prstGeom prst="rect">
            <a:avLst/>
          </a:prstGeom>
          <a:noFill/>
        </p:spPr>
        <p:txBody>
          <a:bodyPr wrap="none" lIns="91440" tIns="45720" rIns="91440" bIns="45720" rtlCol="0" anchor="t">
            <a:spAutoFit/>
          </a:bodyPr>
          <a:lstStyle/>
          <a:p>
            <a:pPr algn="l" rtl="0" fontAlgn="base"/>
            <a:r>
              <a:rPr lang="es-ES" sz="2400" b="1" i="0" u="none" strike="noStrike">
                <a:solidFill>
                  <a:srgbClr val="1E4E79"/>
                </a:solidFill>
                <a:effectLst/>
                <a:latin typeface="Arial"/>
                <a:cs typeface="Arial"/>
              </a:rPr>
              <a:t>Avances Implementación Modelo de Relacionamiento</a:t>
            </a:r>
            <a:r>
              <a:rPr lang="en-US" sz="2400" b="0" i="0">
                <a:solidFill>
                  <a:srgbClr val="1E4E79"/>
                </a:solidFill>
                <a:effectLst/>
                <a:latin typeface="Arial"/>
                <a:cs typeface="Arial"/>
              </a:rPr>
              <a:t>​</a:t>
            </a:r>
          </a:p>
          <a:p>
            <a:pPr algn="l" rtl="0" fontAlgn="base"/>
            <a:r>
              <a:rPr lang="es-ES" sz="2000" b="1" i="0" u="none" strike="noStrike">
                <a:solidFill>
                  <a:schemeClr val="bg1">
                    <a:lumMod val="50000"/>
                  </a:schemeClr>
                </a:solidFill>
                <a:effectLst/>
                <a:latin typeface="Arial"/>
                <a:cs typeface="Arial"/>
              </a:rPr>
              <a:t>Macroproceso </a:t>
            </a:r>
            <a:r>
              <a:rPr lang="es-MX" sz="2000" b="1" i="0" u="none" strike="noStrike">
                <a:solidFill>
                  <a:schemeClr val="bg1">
                    <a:lumMod val="50000"/>
                  </a:schemeClr>
                </a:solidFill>
                <a:effectLst/>
                <a:latin typeface="Arial"/>
                <a:cs typeface="Arial"/>
              </a:rPr>
              <a:t>de </a:t>
            </a:r>
            <a:r>
              <a:rPr lang="es-ES" sz="2000" b="1">
                <a:solidFill>
                  <a:schemeClr val="bg1">
                    <a:lumMod val="50000"/>
                  </a:schemeClr>
                </a:solidFill>
                <a:latin typeface="Arial"/>
                <a:cs typeface="Arial"/>
              </a:rPr>
              <a:t>Transporte de Hidrocarburos</a:t>
            </a:r>
            <a:endParaRPr lang="en-US" sz="2000" b="1" i="0">
              <a:solidFill>
                <a:schemeClr val="bg1">
                  <a:lumMod val="50000"/>
                </a:schemeClr>
              </a:solidFill>
              <a:effectLst/>
              <a:highlight>
                <a:srgbClr val="FFFF00"/>
              </a:highlight>
              <a:latin typeface="Segoe UI" panose="020B0502040204020203" pitchFamily="34" charset="0"/>
            </a:endParaRP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58518" y="778218"/>
            <a:ext cx="11281765" cy="528264"/>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a:solidFill>
                  <a:schemeClr val="tx1">
                    <a:lumMod val="95000"/>
                    <a:lumOff val="5000"/>
                  </a:schemeClr>
                </a:solidFill>
                <a:latin typeface="Arial"/>
                <a:cs typeface="Arial"/>
              </a:rPr>
              <a:t>Con el objetivo de lograr al menos una sinergia en el Modelo de Relacionamiento de Transporte de Hidrocarburos, </a:t>
            </a:r>
            <a:r>
              <a:rPr lang="es-ES" sz="1600" b="1">
                <a:solidFill>
                  <a:schemeClr val="tx1">
                    <a:lumMod val="95000"/>
                    <a:lumOff val="5000"/>
                  </a:schemeClr>
                </a:solidFill>
                <a:latin typeface="Arial"/>
                <a:cs typeface="Arial"/>
              </a:rPr>
              <a:t>durante el Q3 del 2024 </a:t>
            </a:r>
            <a:r>
              <a:rPr lang="es-ES" sz="1600">
                <a:solidFill>
                  <a:schemeClr val="tx1">
                    <a:lumMod val="95000"/>
                    <a:lumOff val="5000"/>
                  </a:schemeClr>
                </a:solidFill>
                <a:latin typeface="Arial"/>
                <a:cs typeface="Arial"/>
              </a:rPr>
              <a:t>hemos adelantado las siguientes acciones:</a:t>
            </a:r>
            <a:endParaRPr lang="es-CO" sz="1600">
              <a:solidFill>
                <a:schemeClr val="tx1">
                  <a:lumMod val="95000"/>
                  <a:lumOff val="5000"/>
                </a:schemeClr>
              </a:solidFill>
              <a:latin typeface="Arial"/>
              <a:cs typeface="Arial"/>
            </a:endParaRPr>
          </a:p>
        </p:txBody>
      </p:sp>
      <p:sp>
        <p:nvSpPr>
          <p:cNvPr id="7" name="Elipse 6">
            <a:extLst>
              <a:ext uri="{FF2B5EF4-FFF2-40B4-BE49-F238E27FC236}">
                <a16:creationId xmlns:a16="http://schemas.microsoft.com/office/drawing/2014/main" id="{6FE16F3F-E937-9211-C630-596AD295E00D}"/>
              </a:ext>
            </a:extLst>
          </p:cNvPr>
          <p:cNvSpPr/>
          <p:nvPr/>
        </p:nvSpPr>
        <p:spPr>
          <a:xfrm>
            <a:off x="394670" y="2098291"/>
            <a:ext cx="1272209" cy="1254705"/>
          </a:xfrm>
          <a:prstGeom prst="ellipse">
            <a:avLst/>
          </a:prstGeom>
          <a:solidFill>
            <a:schemeClr val="bg1"/>
          </a:solidFill>
          <a:ln w="57150">
            <a:solidFill>
              <a:schemeClr val="accent1">
                <a:lumMod val="50000"/>
              </a:schemeClr>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sp>
        <p:nvSpPr>
          <p:cNvPr id="15" name="Elipse 14">
            <a:extLst>
              <a:ext uri="{FF2B5EF4-FFF2-40B4-BE49-F238E27FC236}">
                <a16:creationId xmlns:a16="http://schemas.microsoft.com/office/drawing/2014/main" id="{72F1B9A6-10FD-C969-C079-A461656B6FB1}"/>
              </a:ext>
            </a:extLst>
          </p:cNvPr>
          <p:cNvSpPr/>
          <p:nvPr/>
        </p:nvSpPr>
        <p:spPr>
          <a:xfrm>
            <a:off x="394926" y="4097643"/>
            <a:ext cx="1272209" cy="1254705"/>
          </a:xfrm>
          <a:prstGeom prst="ellipse">
            <a:avLst/>
          </a:prstGeom>
          <a:solidFill>
            <a:schemeClr val="bg1"/>
          </a:solidFill>
          <a:ln w="57150">
            <a:solidFill>
              <a:srgbClr val="C7DE27"/>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2"/>
          <a:stretch>
            <a:fillRect/>
          </a:stretch>
        </p:blipFill>
        <p:spPr>
          <a:xfrm>
            <a:off x="679847" y="4373812"/>
            <a:ext cx="702365" cy="702365"/>
          </a:xfrm>
          <a:prstGeom prst="rect">
            <a:avLst/>
          </a:prstGeom>
        </p:spPr>
      </p:pic>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3"/>
          <a:stretch>
            <a:fillRect/>
          </a:stretch>
        </p:blipFill>
        <p:spPr>
          <a:xfrm>
            <a:off x="636155" y="2293044"/>
            <a:ext cx="870491" cy="870491"/>
          </a:xfrm>
          <a:prstGeom prst="rect">
            <a:avLst/>
          </a:prstGeom>
        </p:spPr>
      </p:pic>
      <p:sp>
        <p:nvSpPr>
          <p:cNvPr id="22" name="CuadroTexto 21">
            <a:extLst>
              <a:ext uri="{FF2B5EF4-FFF2-40B4-BE49-F238E27FC236}">
                <a16:creationId xmlns:a16="http://schemas.microsoft.com/office/drawing/2014/main" id="{CC2DD932-1475-4612-B09D-DFCDCAC6105C}"/>
              </a:ext>
            </a:extLst>
          </p:cNvPr>
          <p:cNvSpPr txBox="1"/>
          <p:nvPr/>
        </p:nvSpPr>
        <p:spPr>
          <a:xfrm>
            <a:off x="5173344" y="1332715"/>
            <a:ext cx="6387498" cy="430887"/>
          </a:xfrm>
          <a:prstGeom prst="rect">
            <a:avLst/>
          </a:prstGeom>
          <a:solidFill>
            <a:schemeClr val="accent1">
              <a:lumMod val="20000"/>
              <a:lumOff val="80000"/>
            </a:schemeClr>
          </a:solidFill>
        </p:spPr>
        <p:txBody>
          <a:bodyPr wrap="square" lIns="91440" tIns="45720" rIns="91440" bIns="45720" rtlCol="0" anchor="t">
            <a:spAutoFit/>
          </a:bodyPr>
          <a:lstStyle/>
          <a:p>
            <a:pPr algn="just" fontAlgn="base"/>
            <a:r>
              <a:rPr lang="es-ES" sz="1100" b="1" dirty="0">
                <a:latin typeface="Arial"/>
                <a:cs typeface="Arial"/>
              </a:rPr>
              <a:t>Desarrollar </a:t>
            </a:r>
            <a:r>
              <a:rPr lang="es-ES" sz="1100" dirty="0">
                <a:latin typeface="Arial"/>
                <a:cs typeface="Arial"/>
              </a:rPr>
              <a:t>comité presencial en la Estación Vasconia de ODC y OCENSA para presentar las estrategias de mejoramiento continuo, identificadas por el equipo de operaciones CENIT.</a:t>
            </a:r>
            <a:endParaRPr lang="es-CO" sz="1100" dirty="0">
              <a:latin typeface="Arial"/>
              <a:cs typeface="Arial"/>
            </a:endParaRPr>
          </a:p>
        </p:txBody>
      </p:sp>
      <p:sp>
        <p:nvSpPr>
          <p:cNvPr id="24" name="CuadroTexto 23">
            <a:extLst>
              <a:ext uri="{FF2B5EF4-FFF2-40B4-BE49-F238E27FC236}">
                <a16:creationId xmlns:a16="http://schemas.microsoft.com/office/drawing/2014/main" id="{2BE3B88A-DEC7-1208-8E2F-E1AA069AEBEA}"/>
              </a:ext>
            </a:extLst>
          </p:cNvPr>
          <p:cNvSpPr txBox="1"/>
          <p:nvPr/>
        </p:nvSpPr>
        <p:spPr>
          <a:xfrm>
            <a:off x="5173343" y="2933618"/>
            <a:ext cx="6387498" cy="430887"/>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CO" sz="1100" b="1" dirty="0">
                <a:latin typeface="Arial"/>
                <a:cs typeface="Arial"/>
              </a:rPr>
              <a:t>E</a:t>
            </a:r>
            <a:r>
              <a:rPr lang="es-MX" sz="1100" b="1" dirty="0">
                <a:latin typeface="Arial"/>
                <a:cs typeface="Arial"/>
              </a:rPr>
              <a:t>laborar </a:t>
            </a:r>
            <a:r>
              <a:rPr lang="es-MX" sz="1100" dirty="0">
                <a:latin typeface="Arial"/>
                <a:cs typeface="Arial"/>
              </a:rPr>
              <a:t>plan de rescate para el ingreso a tanques y evaluar los controles y acciones según la regulación y estándar de permisos de trabajos en alturas par Ocensa.</a:t>
            </a:r>
            <a:endParaRPr lang="es-CO" sz="1100" dirty="0">
              <a:latin typeface="Arial"/>
              <a:cs typeface="Arial"/>
            </a:endParaRPr>
          </a:p>
        </p:txBody>
      </p:sp>
      <p:sp>
        <p:nvSpPr>
          <p:cNvPr id="28" name="CuadroTexto 27">
            <a:extLst>
              <a:ext uri="{FF2B5EF4-FFF2-40B4-BE49-F238E27FC236}">
                <a16:creationId xmlns:a16="http://schemas.microsoft.com/office/drawing/2014/main" id="{8FA66521-40AC-C500-9EF2-C885EB088193}"/>
              </a:ext>
            </a:extLst>
          </p:cNvPr>
          <p:cNvSpPr txBox="1"/>
          <p:nvPr/>
        </p:nvSpPr>
        <p:spPr>
          <a:xfrm>
            <a:off x="5173343" y="2136364"/>
            <a:ext cx="6387497" cy="261610"/>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CO" sz="1100" b="1" dirty="0">
                <a:latin typeface="Arial"/>
                <a:cs typeface="Arial"/>
              </a:rPr>
              <a:t>Terminar </a:t>
            </a:r>
            <a:r>
              <a:rPr lang="es-CO" sz="1100" dirty="0">
                <a:latin typeface="Arial"/>
                <a:cs typeface="Arial"/>
              </a:rPr>
              <a:t>cuadro de control de presión del sistema ODL en Monterrey.</a:t>
            </a:r>
          </a:p>
        </p:txBody>
      </p:sp>
      <p:cxnSp>
        <p:nvCxnSpPr>
          <p:cNvPr id="32" name="Conector: angular 31">
            <a:extLst>
              <a:ext uri="{FF2B5EF4-FFF2-40B4-BE49-F238E27FC236}">
                <a16:creationId xmlns:a16="http://schemas.microsoft.com/office/drawing/2014/main" id="{DD0CA449-8787-3346-DA7B-1DD7CAB11D6F}"/>
              </a:ext>
            </a:extLst>
          </p:cNvPr>
          <p:cNvCxnSpPr>
            <a:cxnSpLocks/>
          </p:cNvCxnSpPr>
          <p:nvPr/>
        </p:nvCxnSpPr>
        <p:spPr>
          <a:xfrm flipV="1">
            <a:off x="4249418" y="1491389"/>
            <a:ext cx="872588" cy="804480"/>
          </a:xfrm>
          <a:prstGeom prst="bentConnector3">
            <a:avLst>
              <a:gd name="adj1" fmla="val 5052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4F1E7F24-0FC8-D2CA-C2F0-B82D05FB97C6}"/>
              </a:ext>
            </a:extLst>
          </p:cNvPr>
          <p:cNvSpPr txBox="1"/>
          <p:nvPr/>
        </p:nvSpPr>
        <p:spPr>
          <a:xfrm>
            <a:off x="1815137" y="2342318"/>
            <a:ext cx="2613571" cy="646331"/>
          </a:xfrm>
          <a:prstGeom prst="rect">
            <a:avLst/>
          </a:prstGeom>
          <a:noFill/>
        </p:spPr>
        <p:txBody>
          <a:bodyPr wrap="square">
            <a:spAutoFit/>
          </a:bodyPr>
          <a:lstStyle/>
          <a:p>
            <a:pPr algn="ctr" defTabSz="914217">
              <a:defRPr/>
            </a:pPr>
            <a:r>
              <a:rPr lang="es-ES_tradnl" sz="1800" b="1">
                <a:solidFill>
                  <a:schemeClr val="bg1"/>
                </a:solidFill>
                <a:latin typeface="Arial" panose="020B0604020202020204" pitchFamily="34" charset="0"/>
                <a:cs typeface="Arial" panose="020B0604020202020204" pitchFamily="34" charset="0"/>
              </a:rPr>
              <a:t>Para el siguiente Q </a:t>
            </a:r>
          </a:p>
          <a:p>
            <a:pPr algn="ctr" defTabSz="914217">
              <a:defRPr/>
            </a:pPr>
            <a:r>
              <a:rPr lang="es-ES_tradnl" sz="1800" b="1">
                <a:solidFill>
                  <a:schemeClr val="bg1"/>
                </a:solidFill>
                <a:latin typeface="Arial" panose="020B0604020202020204" pitchFamily="34" charset="0"/>
                <a:cs typeface="Arial" panose="020B0604020202020204" pitchFamily="34" charset="0"/>
              </a:rPr>
              <a:t>Esperamos:</a:t>
            </a:r>
            <a:endParaRPr lang="en-US" b="1">
              <a:solidFill>
                <a:schemeClr val="bg1"/>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1CFB37C9-5A65-FBB0-B32C-90FB67065009}"/>
              </a:ext>
            </a:extLst>
          </p:cNvPr>
          <p:cNvSpPr txBox="1"/>
          <p:nvPr/>
        </p:nvSpPr>
        <p:spPr>
          <a:xfrm>
            <a:off x="2103626" y="4416225"/>
            <a:ext cx="2037102" cy="646331"/>
          </a:xfrm>
          <a:prstGeom prst="rect">
            <a:avLst/>
          </a:prstGeom>
          <a:noFill/>
        </p:spPr>
        <p:txBody>
          <a:bodyPr wrap="square">
            <a:spAutoFit/>
          </a:bodyPr>
          <a:lstStyle/>
          <a:p>
            <a:pPr algn="ctr"/>
            <a:r>
              <a:rPr lang="es-ES_tradnl" sz="1800" b="1">
                <a:solidFill>
                  <a:schemeClr val="accent1">
                    <a:lumMod val="50000"/>
                  </a:schemeClr>
                </a:solidFill>
                <a:latin typeface="Arial" panose="020B0604020202020204" pitchFamily="34" charset="0"/>
                <a:cs typeface="Arial" panose="020B0604020202020204" pitchFamily="34" charset="0"/>
              </a:rPr>
              <a:t>Sinergias</a:t>
            </a:r>
          </a:p>
          <a:p>
            <a:pPr algn="ctr"/>
            <a:r>
              <a:rPr lang="es-ES_tradnl" sz="1800" b="1">
                <a:solidFill>
                  <a:schemeClr val="accent1">
                    <a:lumMod val="50000"/>
                  </a:schemeClr>
                </a:solidFill>
                <a:latin typeface="Arial" panose="020B0604020202020204" pitchFamily="34" charset="0"/>
                <a:cs typeface="Arial" panose="020B0604020202020204" pitchFamily="34" charset="0"/>
              </a:rPr>
              <a:t> logradas:</a:t>
            </a:r>
          </a:p>
        </p:txBody>
      </p:sp>
      <p:cxnSp>
        <p:nvCxnSpPr>
          <p:cNvPr id="38" name="Conector: angular 37">
            <a:extLst>
              <a:ext uri="{FF2B5EF4-FFF2-40B4-BE49-F238E27FC236}">
                <a16:creationId xmlns:a16="http://schemas.microsoft.com/office/drawing/2014/main" id="{81141818-11CB-6140-26F9-ABAAC1840BD0}"/>
              </a:ext>
            </a:extLst>
          </p:cNvPr>
          <p:cNvCxnSpPr>
            <a:cxnSpLocks/>
          </p:cNvCxnSpPr>
          <p:nvPr/>
        </p:nvCxnSpPr>
        <p:spPr>
          <a:xfrm rot="16200000" flipH="1">
            <a:off x="4381934" y="2364982"/>
            <a:ext cx="1034043" cy="412950"/>
          </a:xfrm>
          <a:prstGeom prst="bentConnector3">
            <a:avLst>
              <a:gd name="adj1" fmla="val 10097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F9AA912F-9CCB-A2F8-117E-6490A343BC81}"/>
              </a:ext>
            </a:extLst>
          </p:cNvPr>
          <p:cNvCxnSpPr/>
          <p:nvPr/>
        </p:nvCxnSpPr>
        <p:spPr>
          <a:xfrm>
            <a:off x="4685712" y="1898530"/>
            <a:ext cx="444076"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3" name="CuadroTexto 52">
            <a:extLst>
              <a:ext uri="{FF2B5EF4-FFF2-40B4-BE49-F238E27FC236}">
                <a16:creationId xmlns:a16="http://schemas.microsoft.com/office/drawing/2014/main" id="{B0F16857-EE71-E860-24CA-372D706C6ADC}"/>
              </a:ext>
            </a:extLst>
          </p:cNvPr>
          <p:cNvSpPr txBox="1"/>
          <p:nvPr/>
        </p:nvSpPr>
        <p:spPr>
          <a:xfrm>
            <a:off x="5148865" y="4576003"/>
            <a:ext cx="6399813" cy="600164"/>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ES" sz="1100" dirty="0">
                <a:latin typeface="Arial"/>
                <a:cs typeface="Arial"/>
              </a:rPr>
              <a:t>Implementación </a:t>
            </a:r>
            <a:r>
              <a:rPr lang="es-ES" sz="1100" b="0" dirty="0">
                <a:latin typeface="Arial"/>
                <a:cs typeface="Arial"/>
              </a:rPr>
              <a:t>de visitas presenciales a las estaciones por parte de la Gerencia O&amp;M de ODC y Ocensa con el fin de identificar, con el apoyo del equipo de Operaciones CENIT, estrategias de mejoramiento continuo. </a:t>
            </a:r>
          </a:p>
        </p:txBody>
      </p:sp>
      <p:cxnSp>
        <p:nvCxnSpPr>
          <p:cNvPr id="55" name="Conector: angular 54">
            <a:extLst>
              <a:ext uri="{FF2B5EF4-FFF2-40B4-BE49-F238E27FC236}">
                <a16:creationId xmlns:a16="http://schemas.microsoft.com/office/drawing/2014/main" id="{74184E8E-6500-5C8A-BA39-45E064E42D33}"/>
              </a:ext>
            </a:extLst>
          </p:cNvPr>
          <p:cNvCxnSpPr>
            <a:cxnSpLocks/>
          </p:cNvCxnSpPr>
          <p:nvPr/>
        </p:nvCxnSpPr>
        <p:spPr>
          <a:xfrm flipV="1">
            <a:off x="4221196" y="4236653"/>
            <a:ext cx="888151" cy="543594"/>
          </a:xfrm>
          <a:prstGeom prst="bentConnector3">
            <a:avLst>
              <a:gd name="adj1" fmla="val 50000"/>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6" name="Conector: angular 55">
            <a:extLst>
              <a:ext uri="{FF2B5EF4-FFF2-40B4-BE49-F238E27FC236}">
                <a16:creationId xmlns:a16="http://schemas.microsoft.com/office/drawing/2014/main" id="{787FDE83-722B-F809-82F9-8E2AD2C4F8AF}"/>
              </a:ext>
            </a:extLst>
          </p:cNvPr>
          <p:cNvCxnSpPr>
            <a:cxnSpLocks/>
          </p:cNvCxnSpPr>
          <p:nvPr/>
        </p:nvCxnSpPr>
        <p:spPr>
          <a:xfrm rot="16200000" flipH="1">
            <a:off x="4654091" y="5967084"/>
            <a:ext cx="531036" cy="500370"/>
          </a:xfrm>
          <a:prstGeom prst="bentConnector3">
            <a:avLst>
              <a:gd name="adj1" fmla="val 99705"/>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309FA663-21BC-B67E-7D9F-3581CD626386}"/>
              </a:ext>
            </a:extLst>
          </p:cNvPr>
          <p:cNvCxnSpPr/>
          <p:nvPr/>
        </p:nvCxnSpPr>
        <p:spPr>
          <a:xfrm>
            <a:off x="4659997" y="3713370"/>
            <a:ext cx="444076"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
        <p:nvSpPr>
          <p:cNvPr id="2" name="Rectángulo: esquinas redondeadas 1">
            <a:extLst>
              <a:ext uri="{FF2B5EF4-FFF2-40B4-BE49-F238E27FC236}">
                <a16:creationId xmlns:a16="http://schemas.microsoft.com/office/drawing/2014/main" id="{F90D3388-11CC-6B4F-BAA1-30315E8F4425}"/>
              </a:ext>
            </a:extLst>
          </p:cNvPr>
          <p:cNvSpPr/>
          <p:nvPr/>
        </p:nvSpPr>
        <p:spPr>
          <a:xfrm>
            <a:off x="9159125" y="215692"/>
            <a:ext cx="2369532" cy="253189"/>
          </a:xfrm>
          <a:prstGeom prst="roundRect">
            <a:avLst/>
          </a:prstGeom>
          <a:solidFill>
            <a:srgbClr val="C7DE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a:latin typeface="Arial" panose="020B0604020202020204" pitchFamily="34" charset="0"/>
                <a:cs typeface="Arial" panose="020B0604020202020204" pitchFamily="34" charset="0"/>
              </a:rPr>
              <a:t>Actividades de Servicios</a:t>
            </a:r>
          </a:p>
        </p:txBody>
      </p:sp>
      <p:cxnSp>
        <p:nvCxnSpPr>
          <p:cNvPr id="8" name="Conector recto de flecha 7">
            <a:extLst>
              <a:ext uri="{FF2B5EF4-FFF2-40B4-BE49-F238E27FC236}">
                <a16:creationId xmlns:a16="http://schemas.microsoft.com/office/drawing/2014/main" id="{F634F27A-FD49-78CC-D7B5-65FE30598D0B}"/>
              </a:ext>
            </a:extLst>
          </p:cNvPr>
          <p:cNvCxnSpPr/>
          <p:nvPr/>
        </p:nvCxnSpPr>
        <p:spPr>
          <a:xfrm>
            <a:off x="4685712" y="2602197"/>
            <a:ext cx="444076"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05AAAE90-986B-8677-F40C-503C000981D4}"/>
              </a:ext>
            </a:extLst>
          </p:cNvPr>
          <p:cNvSpPr txBox="1"/>
          <p:nvPr/>
        </p:nvSpPr>
        <p:spPr>
          <a:xfrm>
            <a:off x="5158605" y="3911899"/>
            <a:ext cx="6387497" cy="600164"/>
          </a:xfrm>
          <a:prstGeom prst="rect">
            <a:avLst/>
          </a:prstGeom>
          <a:solidFill>
            <a:srgbClr val="EDF4B6"/>
          </a:solidFill>
          <a:ln>
            <a:noFill/>
          </a:ln>
        </p:spPr>
        <p:txBody>
          <a:bodyPr wrap="square" lIns="91440" tIns="45720" rIns="91440" bIns="45720" rtlCol="0" anchor="t">
            <a:spAutoFit/>
          </a:bodyPr>
          <a:lstStyle/>
          <a:p>
            <a:pPr algn="just" fontAlgn="base"/>
            <a:r>
              <a:rPr lang="es-ES" sz="1100" b="1" dirty="0">
                <a:latin typeface="Arial"/>
                <a:cs typeface="Arial"/>
              </a:rPr>
              <a:t>Desarrollo </a:t>
            </a:r>
            <a:r>
              <a:rPr lang="es-ES" sz="1100" dirty="0">
                <a:latin typeface="Arial"/>
                <a:cs typeface="Arial"/>
              </a:rPr>
              <a:t>de listas de verificación a la práctica de Sistema de Aislamiento Seguro SAES en estaciones de ODC, identificando brechas pendientes de cierre e implementación de acciones para su aseguramiento. </a:t>
            </a:r>
          </a:p>
        </p:txBody>
      </p:sp>
      <p:sp>
        <p:nvSpPr>
          <p:cNvPr id="11" name="CuadroTexto 10">
            <a:extLst>
              <a:ext uri="{FF2B5EF4-FFF2-40B4-BE49-F238E27FC236}">
                <a16:creationId xmlns:a16="http://schemas.microsoft.com/office/drawing/2014/main" id="{4A5FD5F5-70BD-5396-6879-BFBD2EC02B2F}"/>
              </a:ext>
            </a:extLst>
          </p:cNvPr>
          <p:cNvSpPr txBox="1"/>
          <p:nvPr/>
        </p:nvSpPr>
        <p:spPr>
          <a:xfrm>
            <a:off x="5155022" y="6339340"/>
            <a:ext cx="6387497" cy="261610"/>
          </a:xfrm>
          <a:prstGeom prst="rect">
            <a:avLst/>
          </a:prstGeom>
          <a:solidFill>
            <a:srgbClr val="EDF4B6"/>
          </a:solidFill>
          <a:ln>
            <a:noFill/>
          </a:ln>
        </p:spPr>
        <p:txBody>
          <a:bodyPr wrap="square" lIns="91440" tIns="45720" rIns="91440" bIns="45720" rtlCol="0" anchor="t">
            <a:spAutoFit/>
          </a:bodyPr>
          <a:lstStyle/>
          <a:p>
            <a:pPr algn="just" fontAlgn="base"/>
            <a:r>
              <a:rPr lang="es-CO" sz="1100" b="1" dirty="0">
                <a:latin typeface="Arial"/>
                <a:cs typeface="Arial"/>
              </a:rPr>
              <a:t>Gestión </a:t>
            </a:r>
            <a:r>
              <a:rPr lang="es-CO" sz="1100" dirty="0">
                <a:latin typeface="Arial"/>
                <a:cs typeface="Arial"/>
              </a:rPr>
              <a:t>de disposición final de tubería y chatarra propiedad de las filiales en la Estación Vasconia.</a:t>
            </a:r>
            <a:endParaRPr lang="es-ES" sz="1100" dirty="0">
              <a:latin typeface="Arial"/>
              <a:cs typeface="Arial"/>
            </a:endParaRPr>
          </a:p>
        </p:txBody>
      </p:sp>
      <p:cxnSp>
        <p:nvCxnSpPr>
          <p:cNvPr id="30" name="Conector recto de flecha 29">
            <a:extLst>
              <a:ext uri="{FF2B5EF4-FFF2-40B4-BE49-F238E27FC236}">
                <a16:creationId xmlns:a16="http://schemas.microsoft.com/office/drawing/2014/main" id="{055715F8-8826-3CC4-304E-38440DE27C4E}"/>
              </a:ext>
            </a:extLst>
          </p:cNvPr>
          <p:cNvCxnSpPr/>
          <p:nvPr/>
        </p:nvCxnSpPr>
        <p:spPr>
          <a:xfrm>
            <a:off x="4659997" y="4780247"/>
            <a:ext cx="444076"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163C31A2-8F9C-371A-D229-4287935172AA}"/>
              </a:ext>
            </a:extLst>
          </p:cNvPr>
          <p:cNvCxnSpPr/>
          <p:nvPr/>
        </p:nvCxnSpPr>
        <p:spPr>
          <a:xfrm>
            <a:off x="4669957" y="3713369"/>
            <a:ext cx="0" cy="2268000"/>
          </a:xfrm>
          <a:prstGeom prst="line">
            <a:avLst/>
          </a:prstGeom>
          <a:ln w="19050">
            <a:solidFill>
              <a:srgbClr val="C7DE27"/>
            </a:solidFill>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65CE7EDE-A43E-CFAF-6E8C-D338C3880789}"/>
              </a:ext>
            </a:extLst>
          </p:cNvPr>
          <p:cNvCxnSpPr/>
          <p:nvPr/>
        </p:nvCxnSpPr>
        <p:spPr>
          <a:xfrm>
            <a:off x="4667777" y="5465470"/>
            <a:ext cx="444076"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2D98EA1B-6B88-0BAC-3CB6-4440EFC5CDE1}"/>
              </a:ext>
            </a:extLst>
          </p:cNvPr>
          <p:cNvSpPr txBox="1"/>
          <p:nvPr/>
        </p:nvSpPr>
        <p:spPr>
          <a:xfrm>
            <a:off x="5168346" y="3443804"/>
            <a:ext cx="6368016" cy="430887"/>
          </a:xfrm>
          <a:prstGeom prst="rect">
            <a:avLst/>
          </a:prstGeom>
          <a:solidFill>
            <a:srgbClr val="EDF4B6"/>
          </a:solidFill>
          <a:ln>
            <a:noFill/>
          </a:ln>
        </p:spPr>
        <p:txBody>
          <a:bodyPr wrap="square" lIns="91440" tIns="45720" rIns="91440" bIns="45720" rtlCol="0" anchor="t">
            <a:spAutoFit/>
          </a:bodyPr>
          <a:lstStyle/>
          <a:p>
            <a:pPr algn="just" fontAlgn="base"/>
            <a:r>
              <a:rPr lang="es-CO" sz="1100" b="1" dirty="0">
                <a:latin typeface="Arial"/>
                <a:cs typeface="Arial"/>
              </a:rPr>
              <a:t>Sinergia </a:t>
            </a:r>
            <a:r>
              <a:rPr lang="es-CO" sz="1100" dirty="0">
                <a:latin typeface="Arial"/>
                <a:cs typeface="Arial"/>
              </a:rPr>
              <a:t>entre las empresas del Segmento de transporte de hidrocarburo ODC, OCENSA, ODL y CENIT para desarrollar la tercera edición de la semana  </a:t>
            </a:r>
            <a:r>
              <a:rPr lang="es-CO" sz="1100" b="1" dirty="0">
                <a:latin typeface="Arial"/>
                <a:cs typeface="Arial"/>
              </a:rPr>
              <a:t>SEVIVIR </a:t>
            </a:r>
            <a:r>
              <a:rPr lang="es-CO" sz="1100" dirty="0">
                <a:latin typeface="Arial"/>
                <a:cs typeface="Arial"/>
              </a:rPr>
              <a:t>con </a:t>
            </a:r>
            <a:r>
              <a:rPr lang="es-CO" sz="1100" dirty="0" err="1">
                <a:latin typeface="Arial"/>
                <a:cs typeface="Arial"/>
              </a:rPr>
              <a:t>SosTECnibilidad</a:t>
            </a:r>
            <a:r>
              <a:rPr lang="es-CO" sz="1100" dirty="0">
                <a:latin typeface="Arial"/>
                <a:cs typeface="Arial"/>
              </a:rPr>
              <a:t>.</a:t>
            </a:r>
            <a:endParaRPr lang="es-ES" sz="1100" dirty="0">
              <a:latin typeface="Arial"/>
              <a:cs typeface="Arial"/>
            </a:endParaRPr>
          </a:p>
        </p:txBody>
      </p:sp>
      <p:sp>
        <p:nvSpPr>
          <p:cNvPr id="26" name="CuadroTexto 25">
            <a:extLst>
              <a:ext uri="{FF2B5EF4-FFF2-40B4-BE49-F238E27FC236}">
                <a16:creationId xmlns:a16="http://schemas.microsoft.com/office/drawing/2014/main" id="{6F81A100-F0C9-0E08-63F9-6B13280AD5D6}"/>
              </a:ext>
            </a:extLst>
          </p:cNvPr>
          <p:cNvSpPr txBox="1"/>
          <p:nvPr/>
        </p:nvSpPr>
        <p:spPr>
          <a:xfrm>
            <a:off x="5173344" y="1813049"/>
            <a:ext cx="6387497" cy="261610"/>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CO" sz="1100" b="1" dirty="0">
                <a:latin typeface="Arial"/>
                <a:cs typeface="Arial"/>
              </a:rPr>
              <a:t>Inicio </a:t>
            </a:r>
            <a:r>
              <a:rPr lang="es-CO" sz="1100" dirty="0">
                <a:latin typeface="Arial"/>
                <a:cs typeface="Arial"/>
              </a:rPr>
              <a:t>de operación de la turbina RECVA en Vasconia para lograr una eficiencia energética.</a:t>
            </a:r>
          </a:p>
        </p:txBody>
      </p:sp>
      <p:cxnSp>
        <p:nvCxnSpPr>
          <p:cNvPr id="27" name="Conector recto de flecha 26">
            <a:extLst>
              <a:ext uri="{FF2B5EF4-FFF2-40B4-BE49-F238E27FC236}">
                <a16:creationId xmlns:a16="http://schemas.microsoft.com/office/drawing/2014/main" id="{0CCA9577-C664-7D3C-E8F4-7173368B29C7}"/>
              </a:ext>
            </a:extLst>
          </p:cNvPr>
          <p:cNvCxnSpPr/>
          <p:nvPr/>
        </p:nvCxnSpPr>
        <p:spPr>
          <a:xfrm>
            <a:off x="4685712" y="2286023"/>
            <a:ext cx="444076"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09EB092E-5C98-1F30-5887-CC716E48C7B9}"/>
              </a:ext>
            </a:extLst>
          </p:cNvPr>
          <p:cNvSpPr txBox="1"/>
          <p:nvPr/>
        </p:nvSpPr>
        <p:spPr>
          <a:xfrm>
            <a:off x="5148865" y="5225203"/>
            <a:ext cx="6387497" cy="600164"/>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MX" sz="1100" dirty="0">
                <a:latin typeface="Arial"/>
                <a:cs typeface="Arial"/>
              </a:rPr>
              <a:t>Visita </a:t>
            </a:r>
            <a:r>
              <a:rPr lang="es-MX" sz="1100" b="0" dirty="0">
                <a:latin typeface="Arial"/>
                <a:cs typeface="Arial"/>
              </a:rPr>
              <a:t>de Liderazgo por parte de la Presidencia de ODC y equipo de Cenit en las Estaciones Vasconia, Caucasia y Coveñas, realizando inspección en áreas de proceso para promover las prácticas seguras en HSE. </a:t>
            </a:r>
            <a:endParaRPr lang="es-ES" sz="1100" b="0" dirty="0">
              <a:latin typeface="Arial"/>
              <a:cs typeface="Arial"/>
            </a:endParaRPr>
          </a:p>
        </p:txBody>
      </p:sp>
      <p:sp>
        <p:nvSpPr>
          <p:cNvPr id="36" name="CuadroTexto 35">
            <a:extLst>
              <a:ext uri="{FF2B5EF4-FFF2-40B4-BE49-F238E27FC236}">
                <a16:creationId xmlns:a16="http://schemas.microsoft.com/office/drawing/2014/main" id="{417A682D-8126-87E7-CAC5-49F4EC25C540}"/>
              </a:ext>
            </a:extLst>
          </p:cNvPr>
          <p:cNvSpPr txBox="1"/>
          <p:nvPr/>
        </p:nvSpPr>
        <p:spPr>
          <a:xfrm>
            <a:off x="5147086" y="5864338"/>
            <a:ext cx="6387497" cy="430887"/>
          </a:xfrm>
          <a:prstGeom prst="rect">
            <a:avLst/>
          </a:prstGeom>
          <a:solidFill>
            <a:srgbClr val="EDF4B6"/>
          </a:solidFill>
          <a:ln>
            <a:noFill/>
          </a:ln>
        </p:spPr>
        <p:txBody>
          <a:bodyPr wrap="square" lIns="91440" tIns="45720" rIns="91440" bIns="45720" rtlCol="0" anchor="t">
            <a:spAutoFit/>
          </a:bodyPr>
          <a:lstStyle/>
          <a:p>
            <a:pPr algn="just" fontAlgn="base"/>
            <a:r>
              <a:rPr lang="es-ES" sz="1100">
                <a:latin typeface="Arial" panose="020B0604020202020204" pitchFamily="34" charset="0"/>
                <a:cs typeface="Arial" panose="020B0604020202020204" pitchFamily="34" charset="0"/>
              </a:rPr>
              <a:t>Firma de acta de los límites de batería entre las empresas Cenit – Ecopetrol, asociado al sistema del oleoducto Jazmín-Vasconia, con el fin de gestionar el riesgo operativo.</a:t>
            </a:r>
          </a:p>
        </p:txBody>
      </p:sp>
      <p:cxnSp>
        <p:nvCxnSpPr>
          <p:cNvPr id="39" name="Conector recto de flecha 38">
            <a:extLst>
              <a:ext uri="{FF2B5EF4-FFF2-40B4-BE49-F238E27FC236}">
                <a16:creationId xmlns:a16="http://schemas.microsoft.com/office/drawing/2014/main" id="{D08CA75D-3EE0-C21C-241E-886A63A2274F}"/>
              </a:ext>
            </a:extLst>
          </p:cNvPr>
          <p:cNvCxnSpPr/>
          <p:nvPr/>
        </p:nvCxnSpPr>
        <p:spPr>
          <a:xfrm>
            <a:off x="4677930" y="6079781"/>
            <a:ext cx="444076"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1367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6DFD4F62-27A7-46CA-4BBE-C460ED630414}"/>
              </a:ext>
            </a:extLst>
          </p:cNvPr>
          <p:cNvSpPr txBox="1"/>
          <p:nvPr/>
        </p:nvSpPr>
        <p:spPr>
          <a:xfrm>
            <a:off x="4798951" y="1959591"/>
            <a:ext cx="6439638"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Temas tratados</a:t>
            </a:r>
          </a:p>
          <a:p>
            <a:pPr algn="ctr"/>
            <a:endParaRPr lang="es-ES_tradnl" sz="500" b="1">
              <a:solidFill>
                <a:schemeClr val="bg1"/>
              </a:solidFill>
              <a:latin typeface="Arial"/>
              <a:cs typeface="Arial"/>
            </a:endParaRPr>
          </a:p>
        </p:txBody>
      </p:sp>
      <p:sp>
        <p:nvSpPr>
          <p:cNvPr id="18" name="Temas 3">
            <a:extLst>
              <a:ext uri="{FF2B5EF4-FFF2-40B4-BE49-F238E27FC236}">
                <a16:creationId xmlns:a16="http://schemas.microsoft.com/office/drawing/2014/main" id="{2DEDD8C7-BCE8-2C1B-E2B3-C10CF6B9C04C}"/>
              </a:ext>
            </a:extLst>
          </p:cNvPr>
          <p:cNvSpPr/>
          <p:nvPr/>
        </p:nvSpPr>
        <p:spPr>
          <a:xfrm>
            <a:off x="7574281" y="3986172"/>
            <a:ext cx="3654273" cy="3306168"/>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algn="just" fontAlgn="base"/>
            <a:endParaRPr lang="es-CO" sz="950" b="1">
              <a:latin typeface="Century Gothic"/>
            </a:endParaRPr>
          </a:p>
        </p:txBody>
      </p:sp>
      <p:sp>
        <p:nvSpPr>
          <p:cNvPr id="20" name="Fecha 1">
            <a:extLst>
              <a:ext uri="{FF2B5EF4-FFF2-40B4-BE49-F238E27FC236}">
                <a16:creationId xmlns:a16="http://schemas.microsoft.com/office/drawing/2014/main" id="{486652B0-437A-DA22-5D39-1BB2C2967C8E}"/>
              </a:ext>
            </a:extLst>
          </p:cNvPr>
          <p:cNvSpPr/>
          <p:nvPr/>
        </p:nvSpPr>
        <p:spPr>
          <a:xfrm>
            <a:off x="445464" y="3428729"/>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632476" y="2385009"/>
            <a:ext cx="3208570" cy="1763168"/>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60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920270"/>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a:solidFill>
                  <a:schemeClr val="bg1"/>
                </a:solidFill>
                <a:latin typeface="Arial"/>
                <a:cs typeface="Arial"/>
              </a:rPr>
              <a:t>Sesiones de </a:t>
            </a:r>
          </a:p>
          <a:p>
            <a:pPr algn="ctr"/>
            <a:r>
              <a:rPr lang="es-ES_tradnl" b="1">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4410981" y="2609507"/>
            <a:ext cx="6827610" cy="3591357"/>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just"/>
            <a:r>
              <a:rPr lang="es-ES" sz="1100" b="1" dirty="0">
                <a:latin typeface="Arial"/>
                <a:cs typeface="Arial"/>
              </a:rPr>
              <a:t>Hacer seguimiento a los procesos jurídico tributarios y revisar la correcta aplicación de los lineamentos en relación con la gestión tributaria, a través de las siguientes actividades:</a:t>
            </a:r>
          </a:p>
          <a:p>
            <a:pPr marL="357188" indent="-171450" algn="just">
              <a:buFont typeface="Arial" panose="020B0604020202020204" pitchFamily="34" charset="0"/>
              <a:buChar char="•"/>
            </a:pPr>
            <a:r>
              <a:rPr lang="es-ES" sz="1100" dirty="0">
                <a:latin typeface="Arial"/>
                <a:cs typeface="Arial"/>
              </a:rPr>
              <a:t>Revisión tasa efectiva de tributación para cada una de las filiales del Segmento </a:t>
            </a:r>
            <a:r>
              <a:rPr lang="es-ES" sz="1100" dirty="0" err="1">
                <a:latin typeface="Arial"/>
                <a:cs typeface="Arial"/>
              </a:rPr>
              <a:t>Midstream</a:t>
            </a:r>
            <a:r>
              <a:rPr lang="es-ES" sz="1100" dirty="0">
                <a:latin typeface="Arial"/>
                <a:cs typeface="Arial"/>
              </a:rPr>
              <a:t> (MID) con corte a 3Q.</a:t>
            </a:r>
          </a:p>
          <a:p>
            <a:pPr marL="357188" indent="-171450" algn="just">
              <a:buFont typeface="Arial" panose="020B0604020202020204" pitchFamily="34" charset="0"/>
              <a:buChar char="•"/>
            </a:pPr>
            <a:r>
              <a:rPr lang="es-ES" sz="1100" dirty="0">
                <a:latin typeface="Arial"/>
                <a:cs typeface="Arial"/>
              </a:rPr>
              <a:t>Revisión e implementación del memorando de planeación tributaria para cada una de las filiales de Segmento MID.</a:t>
            </a:r>
          </a:p>
          <a:p>
            <a:pPr marL="357188" indent="-171450" algn="just">
              <a:buFont typeface="Arial" panose="020B0604020202020204" pitchFamily="34" charset="0"/>
              <a:buChar char="•"/>
            </a:pPr>
            <a:r>
              <a:rPr lang="es-ES" sz="1100" dirty="0">
                <a:latin typeface="Arial"/>
                <a:cs typeface="Arial"/>
              </a:rPr>
              <a:t>Revisión litigios tributarios con corte a 3Q del 2024.</a:t>
            </a:r>
          </a:p>
          <a:p>
            <a:pPr marL="357188" indent="-171450" algn="just">
              <a:buFont typeface="Arial" panose="020B0604020202020204" pitchFamily="34" charset="0"/>
              <a:buChar char="•"/>
            </a:pPr>
            <a:r>
              <a:rPr lang="es-ES" sz="1100" dirty="0">
                <a:latin typeface="Arial"/>
                <a:cs typeface="Arial"/>
              </a:rPr>
              <a:t>Revisión de temas de actualidad tributaria como: Reforma tributaria, Sondeo dificultades Renta - Medios - Facturación electrónica, Implementación de Presencia Económica Significativa, Mejoras tecnológicas y Calendario Tributario.</a:t>
            </a:r>
          </a:p>
          <a:p>
            <a:pPr algn="just"/>
            <a:endParaRPr lang="es-ES" sz="1100" b="1" dirty="0">
              <a:highlight>
                <a:srgbClr val="FFFF00"/>
              </a:highlight>
              <a:latin typeface="Arial"/>
              <a:cs typeface="Arial"/>
            </a:endParaRPr>
          </a:p>
          <a:p>
            <a:pPr algn="just"/>
            <a:r>
              <a:rPr lang="es-MX" sz="1100" b="1" dirty="0">
                <a:latin typeface="Arial"/>
                <a:cs typeface="Arial"/>
              </a:rPr>
              <a:t>Seguimiento a los flujos de caja y estrategias de optimización de recursos, y compartir información para manejo de excedentes de liquidez:</a:t>
            </a:r>
          </a:p>
          <a:p>
            <a:pPr marL="361950" indent="-171450" algn="just">
              <a:spcAft>
                <a:spcPts val="800"/>
              </a:spcAft>
              <a:buFont typeface="Arial" panose="020B0604020202020204" pitchFamily="34" charset="0"/>
              <a:buChar char="•"/>
            </a:pPr>
            <a:r>
              <a:rPr lang="es-ES" sz="1100" dirty="0">
                <a:latin typeface="Arial" panose="020B0604020202020204" pitchFamily="34" charset="0"/>
                <a:cs typeface="Arial" panose="020B0604020202020204" pitchFamily="34" charset="0"/>
              </a:rPr>
              <a:t>Teniendo en cuenta el contexto de mercado expuesto en la reunión, Cenit y las filiales comparten información acerca de beneficios ofrecidos por las diferentes entidades financieras: Tasa de remuneración, Tasa de Títulos de Devolución de Impuestos (TIDIS), Tasa de  Fideicomisos (</a:t>
            </a:r>
            <a:r>
              <a:rPr lang="es-ES" sz="1100" dirty="0" err="1">
                <a:latin typeface="Arial" panose="020B0604020202020204" pitchFamily="34" charset="0"/>
                <a:cs typeface="Arial" panose="020B0604020202020204" pitchFamily="34" charset="0"/>
              </a:rPr>
              <a:t>FIC´s</a:t>
            </a:r>
            <a:r>
              <a:rPr lang="es-ES" sz="1100" dirty="0">
                <a:latin typeface="Arial" panose="020B0604020202020204" pitchFamily="34" charset="0"/>
                <a:cs typeface="Arial" panose="020B0604020202020204" pitchFamily="34" charset="0"/>
              </a:rPr>
              <a:t>), cambios en lineamiento corporativos y revisión estrategia de coberturas.</a:t>
            </a:r>
          </a:p>
          <a:p>
            <a:pPr marL="361950" indent="-171450" algn="just">
              <a:spcAft>
                <a:spcPts val="800"/>
              </a:spcAft>
              <a:buFont typeface="Arial" panose="020B0604020202020204" pitchFamily="34" charset="0"/>
              <a:buChar char="•"/>
            </a:pPr>
            <a:r>
              <a:rPr lang="es-ES" sz="1100" dirty="0">
                <a:latin typeface="Arial" panose="020B0604020202020204" pitchFamily="34" charset="0"/>
                <a:cs typeface="Arial" panose="020B0604020202020204" pitchFamily="34" charset="0"/>
              </a:rPr>
              <a:t>Por la mejora significativa en la posición de caja de CENIT, solicita inversión en Capital AG. Se destaca la importancia de proyecciones y mayores ingresos en poliductos y oleoductos.</a:t>
            </a:r>
          </a:p>
          <a:p>
            <a:pPr marL="361950" indent="-171450" algn="just">
              <a:spcAft>
                <a:spcPts val="800"/>
              </a:spcAft>
              <a:buFont typeface="Arial" panose="020B0604020202020204" pitchFamily="34" charset="0"/>
              <a:buChar char="•"/>
            </a:pPr>
            <a:r>
              <a:rPr lang="es-ES" sz="1100" dirty="0">
                <a:latin typeface="Arial" panose="020B0604020202020204" pitchFamily="34" charset="0"/>
                <a:cs typeface="Arial" panose="020B0604020202020204" pitchFamily="34" charset="0"/>
              </a:rPr>
              <a:t>Se obtuvo aprobación para realizar un primer depósito de Ocensa al fondo de Ecopetrol Capital AG. </a:t>
            </a:r>
            <a:endParaRPr lang="es-ES" sz="1100" kern="100" dirty="0">
              <a:latin typeface="Arial" panose="020B0604020202020204" pitchFamily="34" charset="0"/>
              <a:cs typeface="Arial" panose="020B0604020202020204" pitchFamily="34" charset="0"/>
            </a:endParaRPr>
          </a:p>
          <a:p>
            <a:pPr marL="361950" indent="-171450" algn="just">
              <a:spcAft>
                <a:spcPts val="800"/>
              </a:spcAft>
              <a:buFont typeface="Arial" panose="020B0604020202020204" pitchFamily="34" charset="0"/>
              <a:buChar char="•"/>
            </a:pPr>
            <a:r>
              <a:rPr lang="es-ES" sz="1100" dirty="0">
                <a:latin typeface="Arial" panose="020B0604020202020204" pitchFamily="34" charset="0"/>
                <a:cs typeface="Arial" panose="020B0604020202020204" pitchFamily="34" charset="0"/>
              </a:rPr>
              <a:t>Se comparten métodos de estimación en dólares y pesos, subrayando la necesidad de un proceso consistente para cierres mensuales.</a:t>
            </a:r>
            <a:endParaRPr lang="es-MX" sz="1100" b="1" kern="100" dirty="0">
              <a:effectLst/>
              <a:latin typeface="Arial"/>
              <a:ea typeface="Aptos" panose="020B0004020202020204" pitchFamily="34" charset="0"/>
              <a:cs typeface="Arial"/>
            </a:endParaRPr>
          </a:p>
        </p:txBody>
      </p:sp>
      <p:sp>
        <p:nvSpPr>
          <p:cNvPr id="8" name="Elipse 7">
            <a:extLst>
              <a:ext uri="{FF2B5EF4-FFF2-40B4-BE49-F238E27FC236}">
                <a16:creationId xmlns:a16="http://schemas.microsoft.com/office/drawing/2014/main" id="{1B1E84FA-A1C6-6FA7-428F-09B41CE745D7}"/>
              </a:ext>
            </a:extLst>
          </p:cNvPr>
          <p:cNvSpPr/>
          <p:nvPr/>
        </p:nvSpPr>
        <p:spPr>
          <a:xfrm>
            <a:off x="464752" y="1868067"/>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1600" b="1" dirty="0">
                <a:solidFill>
                  <a:schemeClr val="accent1">
                    <a:lumMod val="50000"/>
                  </a:schemeClr>
                </a:solidFill>
                <a:latin typeface="Arial"/>
                <a:cs typeface="Arial"/>
              </a:rPr>
              <a:t>&gt;5</a:t>
            </a:r>
          </a:p>
        </p:txBody>
      </p:sp>
      <p:sp>
        <p:nvSpPr>
          <p:cNvPr id="9" name="Botón 1 fechas">
            <a:extLst>
              <a:ext uri="{FF2B5EF4-FFF2-40B4-BE49-F238E27FC236}">
                <a16:creationId xmlns:a16="http://schemas.microsoft.com/office/drawing/2014/main" id="{0AB04B62-EECE-9987-F424-1049BAD885DE}"/>
              </a:ext>
            </a:extLst>
          </p:cNvPr>
          <p:cNvSpPr/>
          <p:nvPr/>
        </p:nvSpPr>
        <p:spPr>
          <a:xfrm>
            <a:off x="632476" y="4641577"/>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60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43887" y="4390016"/>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Participantes</a:t>
            </a:r>
          </a:p>
          <a:p>
            <a:pPr algn="ctr"/>
            <a:endParaRPr lang="es-ES_tradnl" sz="500" b="1">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45193" y="4271553"/>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1600" b="1" dirty="0">
                <a:solidFill>
                  <a:schemeClr val="accent1">
                    <a:lumMod val="75000"/>
                  </a:schemeClr>
                </a:solidFill>
                <a:latin typeface="Arial"/>
                <a:cs typeface="Arial"/>
              </a:rPr>
              <a:t>&gt;36</a:t>
            </a: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4238" y="4390016"/>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2000505"/>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81" y="6130167"/>
            <a:ext cx="986189" cy="273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uplos - Soluciones integrales de compra">
            <a:extLst>
              <a:ext uri="{FF2B5EF4-FFF2-40B4-BE49-F238E27FC236}">
                <a16:creationId xmlns:a16="http://schemas.microsoft.com/office/drawing/2014/main" id="{60BE7834-BD92-E8FD-9FCF-CE7E2BE5EA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26" t="20173" r="52416" b="16895"/>
          <a:stretch/>
        </p:blipFill>
        <p:spPr bwMode="auto">
          <a:xfrm>
            <a:off x="2679939" y="5498747"/>
            <a:ext cx="868540" cy="439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499" b="13457"/>
          <a:stretch/>
        </p:blipFill>
        <p:spPr bwMode="auto">
          <a:xfrm>
            <a:off x="856669" y="5557880"/>
            <a:ext cx="1020363" cy="520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10"/>
          <a:srcRect l="10114" t="22231" r="11141" b="18252"/>
          <a:stretch/>
        </p:blipFill>
        <p:spPr>
          <a:xfrm>
            <a:off x="2759231" y="5888297"/>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30373" y="4977500"/>
            <a:ext cx="2656903" cy="923330"/>
          </a:xfrm>
          <a:prstGeom prst="rect">
            <a:avLst/>
          </a:prstGeom>
          <a:noFill/>
        </p:spPr>
        <p:txBody>
          <a:bodyPr wrap="square" lIns="91440" tIns="45720" rIns="91440" bIns="45720" rtlCol="0" anchor="t">
            <a:spAutoFit/>
          </a:bodyPr>
          <a:lstStyle/>
          <a:p>
            <a:pPr algn="ctr"/>
            <a:r>
              <a:rPr lang="es-ES" sz="1800" b="1">
                <a:solidFill>
                  <a:schemeClr val="accent1">
                    <a:lumMod val="50000"/>
                  </a:schemeClr>
                </a:solidFill>
                <a:latin typeface="Arial"/>
                <a:cs typeface="Arial"/>
              </a:rPr>
              <a:t>De las compañías del MID</a:t>
            </a:r>
          </a:p>
          <a:p>
            <a:pPr algn="ctr"/>
            <a:endParaRPr lang="es-CO"/>
          </a:p>
        </p:txBody>
      </p:sp>
      <p:sp>
        <p:nvSpPr>
          <p:cNvPr id="33" name="CuadroTexto 32">
            <a:extLst>
              <a:ext uri="{FF2B5EF4-FFF2-40B4-BE49-F238E27FC236}">
                <a16:creationId xmlns:a16="http://schemas.microsoft.com/office/drawing/2014/main" id="{7A64C8AF-576E-6859-E694-25AD5C4CDBE1}"/>
              </a:ext>
            </a:extLst>
          </p:cNvPr>
          <p:cNvSpPr txBox="1"/>
          <p:nvPr/>
        </p:nvSpPr>
        <p:spPr>
          <a:xfrm>
            <a:off x="585931" y="2961676"/>
            <a:ext cx="2864280" cy="1077218"/>
          </a:xfrm>
          <a:prstGeom prst="rect">
            <a:avLst/>
          </a:prstGeom>
          <a:noFill/>
        </p:spPr>
        <p:txBody>
          <a:bodyPr wrap="square">
            <a:spAutoFit/>
          </a:bodyPr>
          <a:lstStyle/>
          <a:p>
            <a:pPr marL="28575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15.07.2024 - 24.09.2024</a:t>
            </a:r>
          </a:p>
          <a:p>
            <a:pPr marL="28575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20.08.2024 - 20.09.2024</a:t>
            </a:r>
          </a:p>
          <a:p>
            <a:pPr marL="28575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10.09.2024 - 30.09.2024</a:t>
            </a:r>
          </a:p>
          <a:p>
            <a:pPr marL="285750" indent="-285750">
              <a:buFont typeface="Arial" panose="020B0604020202020204" pitchFamily="34" charset="0"/>
              <a:buChar char="•"/>
            </a:pPr>
            <a:endParaRPr lang="es-CO" sz="1600" dirty="0">
              <a:latin typeface="Arial" panose="020B0604020202020204" pitchFamily="34" charset="0"/>
              <a:cs typeface="Arial" panose="020B0604020202020204" pitchFamily="34" charset="0"/>
            </a:endParaRPr>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2578286"/>
            <a:ext cx="1771109" cy="369332"/>
          </a:xfrm>
          <a:prstGeom prst="rect">
            <a:avLst/>
          </a:prstGeom>
          <a:noFill/>
        </p:spPr>
        <p:txBody>
          <a:bodyPr wrap="square" lIns="91440" tIns="45720" rIns="91440" bIns="45720" rtlCol="0" anchor="t">
            <a:spAutoFit/>
          </a:bodyPr>
          <a:lstStyle/>
          <a:p>
            <a:r>
              <a:rPr lang="es-CO" b="1">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80668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5">
                    <a:lumMod val="50000"/>
                  </a:schemeClr>
                </a:solidFill>
                <a:latin typeface="Arial" panose="020B0604020202020204" pitchFamily="34" charset="0"/>
                <a:cs typeface="Arial" panose="020B0604020202020204" pitchFamily="34" charset="0"/>
              </a:rPr>
              <a:t>15</a:t>
            </a: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00759" y="1937553"/>
            <a:ext cx="523221" cy="523221"/>
          </a:xfrm>
          <a:prstGeom prst="rect">
            <a:avLst/>
          </a:prstGeom>
        </p:spPr>
      </p:pic>
      <p:sp>
        <p:nvSpPr>
          <p:cNvPr id="2" name="Rectángulo: esquinas redondeadas 1">
            <a:extLst>
              <a:ext uri="{FF2B5EF4-FFF2-40B4-BE49-F238E27FC236}">
                <a16:creationId xmlns:a16="http://schemas.microsoft.com/office/drawing/2014/main" id="{96E2F0EA-DA64-55DC-18B5-44B8C5797B34}"/>
              </a:ext>
            </a:extLst>
          </p:cNvPr>
          <p:cNvSpPr/>
          <p:nvPr/>
        </p:nvSpPr>
        <p:spPr>
          <a:xfrm>
            <a:off x="418995" y="1073163"/>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Macroproceso de Finanzas</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2" name="CuadroTexto 11">
            <a:extLst>
              <a:ext uri="{FF2B5EF4-FFF2-40B4-BE49-F238E27FC236}">
                <a16:creationId xmlns:a16="http://schemas.microsoft.com/office/drawing/2014/main" id="{172986D4-EABC-3563-8EA3-E60FE8784F34}"/>
              </a:ext>
            </a:extLst>
          </p:cNvPr>
          <p:cNvSpPr txBox="1"/>
          <p:nvPr/>
        </p:nvSpPr>
        <p:spPr>
          <a:xfrm>
            <a:off x="387203" y="85662"/>
            <a:ext cx="10688445" cy="769441"/>
          </a:xfrm>
          <a:prstGeom prst="rect">
            <a:avLst/>
          </a:prstGeom>
          <a:noFill/>
        </p:spPr>
        <p:txBody>
          <a:bodyPr wrap="squar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fontAlgn="base"/>
            <a:r>
              <a:rPr lang="es-ES" sz="2000" b="1" i="0" u="none" strike="noStrike" dirty="0">
                <a:solidFill>
                  <a:schemeClr val="bg1">
                    <a:lumMod val="50000"/>
                  </a:schemeClr>
                </a:solidFill>
                <a:effectLst/>
                <a:latin typeface="Arial"/>
                <a:cs typeface="Arial"/>
              </a:rPr>
              <a:t>Macroproceso Finanzas</a:t>
            </a:r>
            <a:endParaRPr lang="en-US" sz="2000" b="1" i="0" dirty="0">
              <a:solidFill>
                <a:schemeClr val="bg1">
                  <a:lumMod val="50000"/>
                </a:schemeClr>
              </a:solidFill>
              <a:effectLst/>
              <a:highlight>
                <a:srgbClr val="FFFF00"/>
              </a:highlight>
              <a:latin typeface="Segoe UI" panose="020B0502040204020203" pitchFamily="34" charset="0"/>
            </a:endParaRPr>
          </a:p>
        </p:txBody>
      </p:sp>
    </p:spTree>
    <p:extLst>
      <p:ext uri="{BB962C8B-B14F-4D97-AF65-F5344CB8AC3E}">
        <p14:creationId xmlns:p14="http://schemas.microsoft.com/office/powerpoint/2010/main" val="33966424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42" presetClass="exit" presetSubtype="0" fill="hold" grpId="1" nodeType="withEffect" nodePh="1">
                                  <p:stCondLst>
                                    <p:cond delay="0"/>
                                  </p:stCondLst>
                                  <p:endCondLst>
                                    <p:cond evt="begin" delay="0">
                                      <p:tn val="10"/>
                                    </p:cond>
                                  </p:endCondLst>
                                  <p:childTnLst>
                                    <p:animEffect transition="out" filter="fade">
                                      <p:cBhvr>
                                        <p:cTn id="11" dur="250"/>
                                        <p:tgtEl>
                                          <p:spTgt spid="18"/>
                                        </p:tgtEl>
                                      </p:cBhvr>
                                    </p:animEffect>
                                    <p:anim calcmode="lin" valueType="num">
                                      <p:cBhvr>
                                        <p:cTn id="12" dur="250"/>
                                        <p:tgtEl>
                                          <p:spTgt spid="18"/>
                                        </p:tgtEl>
                                        <p:attrNameLst>
                                          <p:attrName>ppt_x</p:attrName>
                                        </p:attrNameLst>
                                      </p:cBhvr>
                                      <p:tavLst>
                                        <p:tav tm="0">
                                          <p:val>
                                            <p:strVal val="ppt_x"/>
                                          </p:val>
                                        </p:tav>
                                        <p:tav tm="100000">
                                          <p:val>
                                            <p:strVal val="ppt_x"/>
                                          </p:val>
                                        </p:tav>
                                      </p:tavLst>
                                    </p:anim>
                                    <p:anim calcmode="lin" valueType="num">
                                      <p:cBhvr>
                                        <p:cTn id="13" dur="250"/>
                                        <p:tgtEl>
                                          <p:spTgt spid="18"/>
                                        </p:tgtEl>
                                        <p:attrNameLst>
                                          <p:attrName>ppt_y</p:attrName>
                                        </p:attrNameLst>
                                      </p:cBhvr>
                                      <p:tavLst>
                                        <p:tav tm="0">
                                          <p:val>
                                            <p:strVal val="ppt_y"/>
                                          </p:val>
                                        </p:tav>
                                        <p:tav tm="100000">
                                          <p:val>
                                            <p:strVal val="ppt_y+.1"/>
                                          </p:val>
                                        </p:tav>
                                      </p:tavLst>
                                    </p:anim>
                                    <p:set>
                                      <p:cBhvr>
                                        <p:cTn id="14" dur="1" fill="hold">
                                          <p:stCondLst>
                                            <p:cond delay="24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6DFD4F62-27A7-46CA-4BBE-C460ED630414}"/>
              </a:ext>
            </a:extLst>
          </p:cNvPr>
          <p:cNvSpPr txBox="1"/>
          <p:nvPr/>
        </p:nvSpPr>
        <p:spPr>
          <a:xfrm>
            <a:off x="4798951" y="1959591"/>
            <a:ext cx="6439638"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Temas tratados</a:t>
            </a:r>
          </a:p>
          <a:p>
            <a:pPr algn="ctr"/>
            <a:endParaRPr lang="es-ES_tradnl" sz="500" b="1">
              <a:solidFill>
                <a:schemeClr val="bg1"/>
              </a:solidFill>
              <a:latin typeface="Arial"/>
              <a:cs typeface="Arial"/>
            </a:endParaRPr>
          </a:p>
        </p:txBody>
      </p:sp>
      <p:sp>
        <p:nvSpPr>
          <p:cNvPr id="18" name="Temas 3">
            <a:extLst>
              <a:ext uri="{FF2B5EF4-FFF2-40B4-BE49-F238E27FC236}">
                <a16:creationId xmlns:a16="http://schemas.microsoft.com/office/drawing/2014/main" id="{2DEDD8C7-BCE8-2C1B-E2B3-C10CF6B9C04C}"/>
              </a:ext>
            </a:extLst>
          </p:cNvPr>
          <p:cNvSpPr/>
          <p:nvPr/>
        </p:nvSpPr>
        <p:spPr>
          <a:xfrm>
            <a:off x="7574281" y="3986172"/>
            <a:ext cx="3654273" cy="3306168"/>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algn="just" fontAlgn="base"/>
            <a:endParaRPr lang="es-CO" sz="950" b="1">
              <a:latin typeface="Century Gothic"/>
            </a:endParaRPr>
          </a:p>
        </p:txBody>
      </p:sp>
      <p:sp>
        <p:nvSpPr>
          <p:cNvPr id="20" name="Fecha 1">
            <a:extLst>
              <a:ext uri="{FF2B5EF4-FFF2-40B4-BE49-F238E27FC236}">
                <a16:creationId xmlns:a16="http://schemas.microsoft.com/office/drawing/2014/main" id="{486652B0-437A-DA22-5D39-1BB2C2967C8E}"/>
              </a:ext>
            </a:extLst>
          </p:cNvPr>
          <p:cNvSpPr/>
          <p:nvPr/>
        </p:nvSpPr>
        <p:spPr>
          <a:xfrm>
            <a:off x="445464" y="3428729"/>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632476" y="2385009"/>
            <a:ext cx="3208570" cy="1763168"/>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60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920270"/>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a:solidFill>
                  <a:schemeClr val="bg1"/>
                </a:solidFill>
                <a:latin typeface="Arial"/>
                <a:cs typeface="Arial"/>
              </a:rPr>
              <a:t>Sesiones de </a:t>
            </a:r>
          </a:p>
          <a:p>
            <a:pPr algn="ctr"/>
            <a:r>
              <a:rPr lang="es-ES_tradnl" b="1">
                <a:solidFill>
                  <a:schemeClr val="bg1"/>
                </a:solidFill>
                <a:latin typeface="Arial"/>
                <a:cs typeface="Arial"/>
              </a:rPr>
              <a:t>trabajo</a:t>
            </a:r>
          </a:p>
        </p:txBody>
      </p:sp>
      <p:sp>
        <p:nvSpPr>
          <p:cNvPr id="31" name="Temas 3">
            <a:extLst>
              <a:ext uri="{FF2B5EF4-FFF2-40B4-BE49-F238E27FC236}">
                <a16:creationId xmlns:a16="http://schemas.microsoft.com/office/drawing/2014/main" id="{F5FAC009-D0B8-8890-5210-67F7FCA62330}"/>
              </a:ext>
            </a:extLst>
          </p:cNvPr>
          <p:cNvSpPr/>
          <p:nvPr/>
        </p:nvSpPr>
        <p:spPr>
          <a:xfrm>
            <a:off x="4410981" y="2609507"/>
            <a:ext cx="6827610" cy="3591357"/>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just"/>
            <a:r>
              <a:rPr lang="es-MX" sz="1100" b="1" dirty="0">
                <a:latin typeface="Arial"/>
                <a:cs typeface="Arial"/>
              </a:rPr>
              <a:t>Seguimiento al programa de Seguros </a:t>
            </a:r>
            <a:r>
              <a:rPr lang="es-MX" sz="1100" b="1" dirty="0" err="1">
                <a:latin typeface="Arial"/>
                <a:cs typeface="Arial"/>
              </a:rPr>
              <a:t>Midstream</a:t>
            </a:r>
            <a:r>
              <a:rPr lang="es-MX" sz="1100" b="1" dirty="0">
                <a:latin typeface="Arial"/>
                <a:cs typeface="Arial"/>
              </a:rPr>
              <a:t>:</a:t>
            </a:r>
          </a:p>
          <a:p>
            <a:pPr marL="357188" indent="-171450" algn="just">
              <a:buFont typeface="Arial" panose="020B0604020202020204" pitchFamily="34" charset="0"/>
              <a:buChar char="•"/>
            </a:pPr>
            <a:r>
              <a:rPr lang="es-ES" sz="1100" dirty="0">
                <a:latin typeface="Arial"/>
                <a:cs typeface="Arial"/>
              </a:rPr>
              <a:t>En las reuniones de alineación, se destacó la necesidad de confirmar la programación del taller de las pólizas de Derechos y Obligaciones (D&amp;O) y de actualizar la información sobre siniestros, incluyendo detalles sobre fechas de prescripción y deducibles.</a:t>
            </a:r>
          </a:p>
          <a:p>
            <a:pPr marL="357188" indent="-171450" algn="just">
              <a:buFont typeface="Arial" panose="020B0604020202020204" pitchFamily="34" charset="0"/>
              <a:buChar char="•"/>
            </a:pPr>
            <a:r>
              <a:rPr lang="es-ES" sz="1100" dirty="0">
                <a:latin typeface="Arial"/>
                <a:cs typeface="Arial"/>
              </a:rPr>
              <a:t>Se agendaron reuniones para discutir coberturas de daños y responsabilidades en los </a:t>
            </a:r>
            <a:r>
              <a:rPr lang="es-ES" sz="1100" dirty="0" err="1">
                <a:latin typeface="Arial"/>
                <a:cs typeface="Arial"/>
              </a:rPr>
              <a:t>Roadshow</a:t>
            </a:r>
            <a:r>
              <a:rPr lang="es-ES" sz="1100" dirty="0">
                <a:latin typeface="Arial"/>
                <a:cs typeface="Arial"/>
              </a:rPr>
              <a:t> de actualización de términos de las pólizas de Todo Riesgo y Daño Material.</a:t>
            </a:r>
          </a:p>
          <a:p>
            <a:pPr marL="357188" indent="-171450" algn="just">
              <a:buFont typeface="Arial" panose="020B0604020202020204" pitchFamily="34" charset="0"/>
              <a:buChar char="•"/>
            </a:pPr>
            <a:r>
              <a:rPr lang="es-ES" sz="1100" dirty="0">
                <a:latin typeface="Arial"/>
                <a:cs typeface="Arial"/>
              </a:rPr>
              <a:t>Se solicitó a las filiales enviar formularios firmados para la renovación de pólizas cobertura de ciberseguridad.</a:t>
            </a:r>
          </a:p>
          <a:p>
            <a:pPr marL="357188" indent="-171450" algn="just">
              <a:buFont typeface="Arial" panose="020B0604020202020204" pitchFamily="34" charset="0"/>
              <a:buChar char="•"/>
            </a:pPr>
            <a:r>
              <a:rPr lang="es-ES" sz="1100" dirty="0">
                <a:latin typeface="Arial"/>
                <a:cs typeface="Arial"/>
              </a:rPr>
              <a:t>Mejora del modelo de gobierno corporativo: Se abordaron ajustes necesarios en lineamientos y formatos de presentación.</a:t>
            </a:r>
          </a:p>
          <a:p>
            <a:pPr algn="just"/>
            <a:endParaRPr lang="es-MX" sz="1100" b="1" dirty="0">
              <a:highlight>
                <a:srgbClr val="FFFF00"/>
              </a:highlight>
              <a:latin typeface="Arial"/>
              <a:cs typeface="Arial"/>
            </a:endParaRPr>
          </a:p>
          <a:p>
            <a:pPr algn="just"/>
            <a:r>
              <a:rPr lang="es-MX" sz="1100" b="1" dirty="0">
                <a:latin typeface="Arial"/>
                <a:cs typeface="Arial"/>
              </a:rPr>
              <a:t>Análisis y reporte de información contable y financiera, y aseguramiento del cierre contable y mejora continua.</a:t>
            </a:r>
          </a:p>
          <a:p>
            <a:pPr marL="357188" indent="-171450" algn="just">
              <a:buFont typeface="Arial" panose="020B0604020202020204" pitchFamily="34" charset="0"/>
              <a:buChar char="•"/>
            </a:pPr>
            <a:r>
              <a:rPr lang="es-ES" sz="1100" dirty="0">
                <a:latin typeface="Arial"/>
                <a:cs typeface="Arial"/>
              </a:rPr>
              <a:t>Seguimiento al cumplimiento del calendario de cierre y reporte de información financiera para propósitos de consolidación.</a:t>
            </a:r>
          </a:p>
          <a:p>
            <a:pPr marL="357188" indent="-171450" algn="just">
              <a:buFont typeface="Arial" panose="020B0604020202020204" pitchFamily="34" charset="0"/>
              <a:buChar char="•"/>
            </a:pPr>
            <a:r>
              <a:rPr lang="es-ES" sz="1100" dirty="0">
                <a:latin typeface="Arial"/>
                <a:cs typeface="Arial"/>
              </a:rPr>
              <a:t>Revisar la información financiera reportada por las compañías filiales para la elaboración de los EEFF Consolidados de Cenit y GE.</a:t>
            </a:r>
          </a:p>
          <a:p>
            <a:pPr marL="357188" indent="-171450" algn="just">
              <a:buFont typeface="Arial" panose="020B0604020202020204" pitchFamily="34" charset="0"/>
              <a:buChar char="•"/>
            </a:pPr>
            <a:r>
              <a:rPr lang="es-ES" sz="1100" dirty="0">
                <a:latin typeface="Arial"/>
                <a:cs typeface="Arial"/>
              </a:rPr>
              <a:t>Análisis de información financiera para la elaboración de mensajes clave del segmento.</a:t>
            </a:r>
          </a:p>
          <a:p>
            <a:pPr marL="185738" algn="just"/>
            <a:endParaRPr lang="es-ES" sz="1100" dirty="0">
              <a:latin typeface="Arial"/>
              <a:cs typeface="Arial"/>
            </a:endParaRPr>
          </a:p>
        </p:txBody>
      </p:sp>
      <p:sp>
        <p:nvSpPr>
          <p:cNvPr id="8" name="Elipse 7">
            <a:extLst>
              <a:ext uri="{FF2B5EF4-FFF2-40B4-BE49-F238E27FC236}">
                <a16:creationId xmlns:a16="http://schemas.microsoft.com/office/drawing/2014/main" id="{1B1E84FA-A1C6-6FA7-428F-09B41CE745D7}"/>
              </a:ext>
            </a:extLst>
          </p:cNvPr>
          <p:cNvSpPr/>
          <p:nvPr/>
        </p:nvSpPr>
        <p:spPr>
          <a:xfrm>
            <a:off x="464752" y="1868067"/>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1600" b="1" dirty="0">
                <a:solidFill>
                  <a:schemeClr val="accent1">
                    <a:lumMod val="50000"/>
                  </a:schemeClr>
                </a:solidFill>
                <a:latin typeface="Arial"/>
                <a:cs typeface="Arial"/>
              </a:rPr>
              <a:t>&gt;5</a:t>
            </a:r>
          </a:p>
        </p:txBody>
      </p:sp>
      <p:sp>
        <p:nvSpPr>
          <p:cNvPr id="9" name="Botón 1 fechas">
            <a:extLst>
              <a:ext uri="{FF2B5EF4-FFF2-40B4-BE49-F238E27FC236}">
                <a16:creationId xmlns:a16="http://schemas.microsoft.com/office/drawing/2014/main" id="{0AB04B62-EECE-9987-F424-1049BAD885DE}"/>
              </a:ext>
            </a:extLst>
          </p:cNvPr>
          <p:cNvSpPr/>
          <p:nvPr/>
        </p:nvSpPr>
        <p:spPr>
          <a:xfrm>
            <a:off x="632476" y="4641577"/>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60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43887" y="4390016"/>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Participantes</a:t>
            </a:r>
          </a:p>
          <a:p>
            <a:pPr algn="ctr"/>
            <a:endParaRPr lang="es-ES_tradnl" sz="500" b="1">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45193" y="4271553"/>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1600" b="1" dirty="0">
                <a:solidFill>
                  <a:schemeClr val="accent1">
                    <a:lumMod val="75000"/>
                  </a:schemeClr>
                </a:solidFill>
                <a:latin typeface="Arial"/>
                <a:cs typeface="Arial"/>
              </a:rPr>
              <a:t>&gt;36</a:t>
            </a: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4238" y="4390016"/>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2000505"/>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81" y="6130167"/>
            <a:ext cx="986189" cy="273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uplos - Soluciones integrales de compra">
            <a:extLst>
              <a:ext uri="{FF2B5EF4-FFF2-40B4-BE49-F238E27FC236}">
                <a16:creationId xmlns:a16="http://schemas.microsoft.com/office/drawing/2014/main" id="{60BE7834-BD92-E8FD-9FCF-CE7E2BE5EA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26" t="20173" r="52416" b="16895"/>
          <a:stretch/>
        </p:blipFill>
        <p:spPr bwMode="auto">
          <a:xfrm>
            <a:off x="2679939" y="5498747"/>
            <a:ext cx="868540" cy="439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499" b="13457"/>
          <a:stretch/>
        </p:blipFill>
        <p:spPr bwMode="auto">
          <a:xfrm>
            <a:off x="856669" y="5557880"/>
            <a:ext cx="1020363" cy="520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10"/>
          <a:srcRect l="10114" t="22231" r="11141" b="18252"/>
          <a:stretch/>
        </p:blipFill>
        <p:spPr>
          <a:xfrm>
            <a:off x="2759231" y="5888297"/>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30373" y="4977500"/>
            <a:ext cx="2656903" cy="923330"/>
          </a:xfrm>
          <a:prstGeom prst="rect">
            <a:avLst/>
          </a:prstGeom>
          <a:noFill/>
        </p:spPr>
        <p:txBody>
          <a:bodyPr wrap="square" lIns="91440" tIns="45720" rIns="91440" bIns="45720" rtlCol="0" anchor="t">
            <a:spAutoFit/>
          </a:bodyPr>
          <a:lstStyle/>
          <a:p>
            <a:pPr algn="ctr"/>
            <a:r>
              <a:rPr lang="es-ES" sz="1800" b="1">
                <a:solidFill>
                  <a:schemeClr val="accent1">
                    <a:lumMod val="50000"/>
                  </a:schemeClr>
                </a:solidFill>
                <a:latin typeface="Arial"/>
                <a:cs typeface="Arial"/>
              </a:rPr>
              <a:t>De las compañías del MID</a:t>
            </a:r>
          </a:p>
          <a:p>
            <a:pPr algn="ctr"/>
            <a:endParaRPr lang="es-CO"/>
          </a:p>
        </p:txBody>
      </p:sp>
      <p:sp>
        <p:nvSpPr>
          <p:cNvPr id="33" name="CuadroTexto 32">
            <a:extLst>
              <a:ext uri="{FF2B5EF4-FFF2-40B4-BE49-F238E27FC236}">
                <a16:creationId xmlns:a16="http://schemas.microsoft.com/office/drawing/2014/main" id="{7A64C8AF-576E-6859-E694-25AD5C4CDBE1}"/>
              </a:ext>
            </a:extLst>
          </p:cNvPr>
          <p:cNvSpPr txBox="1"/>
          <p:nvPr/>
        </p:nvSpPr>
        <p:spPr>
          <a:xfrm>
            <a:off x="585931" y="2961676"/>
            <a:ext cx="2864280" cy="1077218"/>
          </a:xfrm>
          <a:prstGeom prst="rect">
            <a:avLst/>
          </a:prstGeom>
          <a:noFill/>
        </p:spPr>
        <p:txBody>
          <a:bodyPr wrap="square">
            <a:spAutoFit/>
          </a:bodyPr>
          <a:lstStyle/>
          <a:p>
            <a:pPr marL="28575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15.07.2024 - 24.09.2024</a:t>
            </a:r>
          </a:p>
          <a:p>
            <a:pPr marL="28575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20.08.2024 - 20.09.2024</a:t>
            </a:r>
          </a:p>
          <a:p>
            <a:pPr marL="28575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10.09.2024 - 30.09.2024</a:t>
            </a:r>
          </a:p>
          <a:p>
            <a:pPr marL="285750" indent="-285750">
              <a:buFont typeface="Arial" panose="020B0604020202020204" pitchFamily="34" charset="0"/>
              <a:buChar char="•"/>
            </a:pPr>
            <a:endParaRPr lang="es-CO" sz="1600" dirty="0">
              <a:latin typeface="Arial" panose="020B0604020202020204" pitchFamily="34" charset="0"/>
              <a:cs typeface="Arial" panose="020B0604020202020204" pitchFamily="34" charset="0"/>
            </a:endParaRPr>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2578286"/>
            <a:ext cx="1771109" cy="369332"/>
          </a:xfrm>
          <a:prstGeom prst="rect">
            <a:avLst/>
          </a:prstGeom>
          <a:noFill/>
        </p:spPr>
        <p:txBody>
          <a:bodyPr wrap="square" lIns="91440" tIns="45720" rIns="91440" bIns="45720" rtlCol="0" anchor="t">
            <a:spAutoFit/>
          </a:bodyPr>
          <a:lstStyle/>
          <a:p>
            <a:r>
              <a:rPr lang="es-CO" b="1">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80668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5">
                    <a:lumMod val="50000"/>
                  </a:schemeClr>
                </a:solidFill>
                <a:latin typeface="Arial" panose="020B0604020202020204" pitchFamily="34" charset="0"/>
                <a:cs typeface="Arial" panose="020B0604020202020204" pitchFamily="34" charset="0"/>
              </a:rPr>
              <a:t>15</a:t>
            </a: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00759" y="1937553"/>
            <a:ext cx="523221" cy="523221"/>
          </a:xfrm>
          <a:prstGeom prst="rect">
            <a:avLst/>
          </a:prstGeom>
        </p:spPr>
      </p:pic>
      <p:sp>
        <p:nvSpPr>
          <p:cNvPr id="2" name="Rectángulo: esquinas redondeadas 1">
            <a:extLst>
              <a:ext uri="{FF2B5EF4-FFF2-40B4-BE49-F238E27FC236}">
                <a16:creationId xmlns:a16="http://schemas.microsoft.com/office/drawing/2014/main" id="{96E2F0EA-DA64-55DC-18B5-44B8C5797B34}"/>
              </a:ext>
            </a:extLst>
          </p:cNvPr>
          <p:cNvSpPr/>
          <p:nvPr/>
        </p:nvSpPr>
        <p:spPr>
          <a:xfrm>
            <a:off x="418995" y="1073163"/>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de </a:t>
            </a:r>
            <a:r>
              <a:rPr lang="es-ES" sz="1600" dirty="0">
                <a:solidFill>
                  <a:srgbClr val="0D0D0D"/>
                </a:solidFill>
                <a:latin typeface="Arial"/>
                <a:cs typeface="Arial"/>
              </a:rPr>
              <a:t>Macroproceso de Finanzas</a:t>
            </a:r>
            <a:r>
              <a:rPr lang="es-ES" sz="1600" dirty="0">
                <a:solidFill>
                  <a:schemeClr val="tx1">
                    <a:lumMod val="95000"/>
                    <a:lumOff val="5000"/>
                  </a:schemeClr>
                </a:solidFill>
                <a:latin typeface="Arial"/>
                <a:cs typeface="Arial"/>
              </a:rPr>
              <a:t>,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2" name="CuadroTexto 11">
            <a:extLst>
              <a:ext uri="{FF2B5EF4-FFF2-40B4-BE49-F238E27FC236}">
                <a16:creationId xmlns:a16="http://schemas.microsoft.com/office/drawing/2014/main" id="{172986D4-EABC-3563-8EA3-E60FE8784F34}"/>
              </a:ext>
            </a:extLst>
          </p:cNvPr>
          <p:cNvSpPr txBox="1"/>
          <p:nvPr/>
        </p:nvSpPr>
        <p:spPr>
          <a:xfrm>
            <a:off x="387203" y="85662"/>
            <a:ext cx="10688445" cy="769441"/>
          </a:xfrm>
          <a:prstGeom prst="rect">
            <a:avLst/>
          </a:prstGeom>
          <a:noFill/>
        </p:spPr>
        <p:txBody>
          <a:bodyPr wrap="squar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fontAlgn="base"/>
            <a:r>
              <a:rPr lang="es-ES" sz="2000" b="1" i="0" u="none" strike="noStrike" dirty="0">
                <a:solidFill>
                  <a:schemeClr val="bg1">
                    <a:lumMod val="50000"/>
                  </a:schemeClr>
                </a:solidFill>
                <a:effectLst/>
                <a:latin typeface="Arial"/>
                <a:cs typeface="Arial"/>
              </a:rPr>
              <a:t>Macroproceso Finanzas</a:t>
            </a:r>
            <a:endParaRPr lang="en-US" sz="2000" b="1" i="0" dirty="0">
              <a:solidFill>
                <a:schemeClr val="bg1">
                  <a:lumMod val="50000"/>
                </a:schemeClr>
              </a:solidFill>
              <a:effectLst/>
              <a:highlight>
                <a:srgbClr val="FFFF00"/>
              </a:highlight>
              <a:latin typeface="Segoe UI" panose="020B0502040204020203" pitchFamily="34" charset="0"/>
            </a:endParaRPr>
          </a:p>
        </p:txBody>
      </p:sp>
    </p:spTree>
    <p:extLst>
      <p:ext uri="{BB962C8B-B14F-4D97-AF65-F5344CB8AC3E}">
        <p14:creationId xmlns:p14="http://schemas.microsoft.com/office/powerpoint/2010/main" val="19777765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42" presetClass="exit" presetSubtype="0" fill="hold" grpId="1" nodeType="withEffect" nodePh="1">
                                  <p:stCondLst>
                                    <p:cond delay="0"/>
                                  </p:stCondLst>
                                  <p:endCondLst>
                                    <p:cond evt="begin" delay="0">
                                      <p:tn val="10"/>
                                    </p:cond>
                                  </p:endCondLst>
                                  <p:childTnLst>
                                    <p:animEffect transition="out" filter="fade">
                                      <p:cBhvr>
                                        <p:cTn id="11" dur="250"/>
                                        <p:tgtEl>
                                          <p:spTgt spid="18"/>
                                        </p:tgtEl>
                                      </p:cBhvr>
                                    </p:animEffect>
                                    <p:anim calcmode="lin" valueType="num">
                                      <p:cBhvr>
                                        <p:cTn id="12" dur="250"/>
                                        <p:tgtEl>
                                          <p:spTgt spid="18"/>
                                        </p:tgtEl>
                                        <p:attrNameLst>
                                          <p:attrName>ppt_x</p:attrName>
                                        </p:attrNameLst>
                                      </p:cBhvr>
                                      <p:tavLst>
                                        <p:tav tm="0">
                                          <p:val>
                                            <p:strVal val="ppt_x"/>
                                          </p:val>
                                        </p:tav>
                                        <p:tav tm="100000">
                                          <p:val>
                                            <p:strVal val="ppt_x"/>
                                          </p:val>
                                        </p:tav>
                                      </p:tavLst>
                                    </p:anim>
                                    <p:anim calcmode="lin" valueType="num">
                                      <p:cBhvr>
                                        <p:cTn id="13" dur="250"/>
                                        <p:tgtEl>
                                          <p:spTgt spid="18"/>
                                        </p:tgtEl>
                                        <p:attrNameLst>
                                          <p:attrName>ppt_y</p:attrName>
                                        </p:attrNameLst>
                                      </p:cBhvr>
                                      <p:tavLst>
                                        <p:tav tm="0">
                                          <p:val>
                                            <p:strVal val="ppt_y"/>
                                          </p:val>
                                        </p:tav>
                                        <p:tav tm="100000">
                                          <p:val>
                                            <p:strVal val="ppt_y+.1"/>
                                          </p:val>
                                        </p:tav>
                                      </p:tavLst>
                                    </p:anim>
                                    <p:set>
                                      <p:cBhvr>
                                        <p:cTn id="14" dur="1" fill="hold">
                                          <p:stCondLst>
                                            <p:cond delay="24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26864C-4227-9A11-3855-DE6C46567C9F}"/>
              </a:ext>
            </a:extLst>
          </p:cNvPr>
          <p:cNvSpPr txBox="1"/>
          <p:nvPr/>
        </p:nvSpPr>
        <p:spPr>
          <a:xfrm>
            <a:off x="5232069" y="3230429"/>
            <a:ext cx="6264000" cy="523220"/>
          </a:xfrm>
          <a:prstGeom prst="rect">
            <a:avLst/>
          </a:prstGeom>
          <a:solidFill>
            <a:schemeClr val="accent1">
              <a:lumMod val="20000"/>
              <a:lumOff val="80000"/>
            </a:schemeClr>
          </a:solidFill>
        </p:spPr>
        <p:txBody>
          <a:bodyPr wrap="square" lIns="91440" tIns="45720" rIns="91440" bIns="45720" anchor="t">
            <a:spAutoFit/>
          </a:bodyPr>
          <a:lstStyle>
            <a:defPPr>
              <a:defRPr lang="es-ES"/>
            </a:defPPr>
            <a:lvl1pPr algn="just" fontAlgn="base">
              <a:defRPr sz="1400">
                <a:latin typeface="Arial" panose="020B0604020202020204" pitchFamily="34" charset="0"/>
                <a:cs typeface="Arial" panose="020B0604020202020204" pitchFamily="34" charset="0"/>
              </a:defRPr>
            </a:lvl1pPr>
          </a:lstStyle>
          <a:p>
            <a:r>
              <a:rPr lang="es-ES" sz="1400" b="1" dirty="0">
                <a:latin typeface="Arial"/>
                <a:cs typeface="Arial"/>
              </a:rPr>
              <a:t>Revisar </a:t>
            </a:r>
            <a:r>
              <a:rPr lang="es-ES" sz="1400" dirty="0">
                <a:latin typeface="Arial"/>
                <a:cs typeface="Arial"/>
              </a:rPr>
              <a:t>los litigios tributarios de cada filial junto con sus valores y avances, así mismo la estrategia de defensa que se está manejando.</a:t>
            </a:r>
            <a:endParaRPr lang="es-ES" dirty="0">
              <a:highlight>
                <a:srgbClr val="FFFF00"/>
              </a:highlight>
            </a:endParaRPr>
          </a:p>
        </p:txBody>
      </p:sp>
      <p:sp>
        <p:nvSpPr>
          <p:cNvPr id="10" name="CuadroTexto 9">
            <a:extLst>
              <a:ext uri="{FF2B5EF4-FFF2-40B4-BE49-F238E27FC236}">
                <a16:creationId xmlns:a16="http://schemas.microsoft.com/office/drawing/2014/main" id="{F0EB8AC5-211B-7F63-5EB3-B30E8B342C3B}"/>
              </a:ext>
            </a:extLst>
          </p:cNvPr>
          <p:cNvSpPr txBox="1"/>
          <p:nvPr/>
        </p:nvSpPr>
        <p:spPr>
          <a:xfrm>
            <a:off x="5232069" y="1766919"/>
            <a:ext cx="6264000" cy="523220"/>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ES" sz="1400" b="1" dirty="0">
                <a:latin typeface="Arial"/>
                <a:cs typeface="Arial"/>
              </a:rPr>
              <a:t>Realizar </a:t>
            </a:r>
            <a:r>
              <a:rPr lang="es-ES" sz="1400" dirty="0">
                <a:latin typeface="Arial"/>
                <a:cs typeface="Arial"/>
              </a:rPr>
              <a:t>el Comité del </a:t>
            </a:r>
            <a:r>
              <a:rPr lang="es-ES" sz="1400" dirty="0" err="1">
                <a:latin typeface="Arial"/>
                <a:cs typeface="Arial"/>
              </a:rPr>
              <a:t>Midstream</a:t>
            </a:r>
            <a:r>
              <a:rPr lang="es-ES" sz="1400" dirty="0">
                <a:latin typeface="Arial"/>
                <a:cs typeface="Arial"/>
              </a:rPr>
              <a:t>, así mismo hacer seguimiento a las eficiencias tributarias para cada una de las compañías del MID.</a:t>
            </a:r>
          </a:p>
        </p:txBody>
      </p:sp>
      <p:sp>
        <p:nvSpPr>
          <p:cNvPr id="11" name="CuadroTexto 10">
            <a:extLst>
              <a:ext uri="{FF2B5EF4-FFF2-40B4-BE49-F238E27FC236}">
                <a16:creationId xmlns:a16="http://schemas.microsoft.com/office/drawing/2014/main" id="{CF27B61C-D7CF-44EB-1C26-4D71D3C6CB6B}"/>
              </a:ext>
            </a:extLst>
          </p:cNvPr>
          <p:cNvSpPr txBox="1"/>
          <p:nvPr/>
        </p:nvSpPr>
        <p:spPr>
          <a:xfrm>
            <a:off x="5232069" y="2390952"/>
            <a:ext cx="6264000" cy="738664"/>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ES" sz="1400" b="1" dirty="0">
                <a:latin typeface="Arial"/>
                <a:cs typeface="Arial"/>
              </a:rPr>
              <a:t>Dar continuidad </a:t>
            </a:r>
            <a:r>
              <a:rPr lang="es-ES" sz="1400" dirty="0">
                <a:latin typeface="Arial"/>
                <a:cs typeface="Arial"/>
              </a:rPr>
              <a:t>a las reuniones periódicas para el aseguramiento del cumplimiento del memorando de planeación tributaria, así mismo, seguimiento a las variaciones que impactan tributariamente.</a:t>
            </a:r>
          </a:p>
        </p:txBody>
      </p:sp>
      <p:sp>
        <p:nvSpPr>
          <p:cNvPr id="12" name="CuadroTexto 11">
            <a:extLst>
              <a:ext uri="{FF2B5EF4-FFF2-40B4-BE49-F238E27FC236}">
                <a16:creationId xmlns:a16="http://schemas.microsoft.com/office/drawing/2014/main" id="{F6EBA925-1B0A-6BAA-593E-A52FABD79306}"/>
              </a:ext>
            </a:extLst>
          </p:cNvPr>
          <p:cNvSpPr txBox="1"/>
          <p:nvPr/>
        </p:nvSpPr>
        <p:spPr>
          <a:xfrm>
            <a:off x="5232069" y="3854462"/>
            <a:ext cx="6264000" cy="536622"/>
          </a:xfrm>
          <a:prstGeom prst="rect">
            <a:avLst/>
          </a:prstGeom>
          <a:solidFill>
            <a:schemeClr val="accent1">
              <a:lumMod val="20000"/>
              <a:lumOff val="80000"/>
            </a:schemeClr>
          </a:solidFill>
        </p:spPr>
        <p:txBody>
          <a:bodyPr wrap="square" lIns="91440" tIns="45720" rIns="91440" bIns="45720" anchor="t">
            <a:spAutoFit/>
          </a:bodyPr>
          <a:lstStyle>
            <a:defPPr>
              <a:defRPr lang="es-ES"/>
            </a:defPPr>
            <a:lvl1pPr algn="just" fontAlgn="base">
              <a:defRPr sz="1400">
                <a:latin typeface="Arial" panose="020B0604020202020204" pitchFamily="34" charset="0"/>
                <a:cs typeface="Arial" panose="020B0604020202020204" pitchFamily="34" charset="0"/>
              </a:defRPr>
            </a:lvl1pPr>
          </a:lstStyle>
          <a:p>
            <a:pPr>
              <a:lnSpc>
                <a:spcPct val="107000"/>
              </a:lnSpc>
              <a:spcAft>
                <a:spcPts val="800"/>
              </a:spcAft>
            </a:pPr>
            <a:r>
              <a:rPr lang="es-ES" sz="1400" b="1" dirty="0">
                <a:latin typeface="Arial"/>
                <a:cs typeface="Arial"/>
              </a:rPr>
              <a:t>Ejecución </a:t>
            </a:r>
            <a:r>
              <a:rPr lang="es-ES" sz="1400" dirty="0">
                <a:latin typeface="Arial"/>
                <a:cs typeface="Arial"/>
              </a:rPr>
              <a:t>por parte de OCENSA del primer depósito de inversión en Capital AG.</a:t>
            </a:r>
            <a:endParaRPr lang="es-ES" dirty="0">
              <a:highlight>
                <a:srgbClr val="FFFF00"/>
              </a:highlight>
            </a:endParaRPr>
          </a:p>
        </p:txBody>
      </p:sp>
      <p:sp>
        <p:nvSpPr>
          <p:cNvPr id="13" name="CuadroTexto 12">
            <a:extLst>
              <a:ext uri="{FF2B5EF4-FFF2-40B4-BE49-F238E27FC236}">
                <a16:creationId xmlns:a16="http://schemas.microsoft.com/office/drawing/2014/main" id="{F1D985AD-17C4-C881-1F21-A71BF1B0B5A2}"/>
              </a:ext>
            </a:extLst>
          </p:cNvPr>
          <p:cNvSpPr txBox="1"/>
          <p:nvPr/>
        </p:nvSpPr>
        <p:spPr>
          <a:xfrm>
            <a:off x="5232069" y="4491897"/>
            <a:ext cx="6264000" cy="767133"/>
          </a:xfrm>
          <a:prstGeom prst="rect">
            <a:avLst/>
          </a:prstGeom>
          <a:solidFill>
            <a:schemeClr val="accent1">
              <a:lumMod val="20000"/>
              <a:lumOff val="80000"/>
            </a:schemeClr>
          </a:solidFill>
        </p:spPr>
        <p:txBody>
          <a:bodyPr wrap="square" lIns="91440" tIns="45720" rIns="91440" bIns="45720" anchor="t">
            <a:spAutoFit/>
          </a:bodyPr>
          <a:lstStyle>
            <a:defPPr>
              <a:defRPr lang="es-ES"/>
            </a:defPPr>
            <a:lvl1pPr algn="just" fontAlgn="base">
              <a:defRPr sz="1400">
                <a:latin typeface="Arial" panose="020B0604020202020204" pitchFamily="34" charset="0"/>
                <a:cs typeface="Arial" panose="020B0604020202020204" pitchFamily="34" charset="0"/>
              </a:defRPr>
            </a:lvl1pPr>
          </a:lstStyle>
          <a:p>
            <a:pPr>
              <a:lnSpc>
                <a:spcPct val="107000"/>
              </a:lnSpc>
              <a:spcAft>
                <a:spcPts val="800"/>
              </a:spcAft>
            </a:pPr>
            <a:r>
              <a:rPr lang="es-ES" sz="1400" b="1" kern="100" dirty="0">
                <a:effectLst/>
                <a:latin typeface="Arial"/>
                <a:ea typeface="Aptos" panose="020B0004020202020204" pitchFamily="34" charset="0"/>
                <a:cs typeface="Arial"/>
              </a:rPr>
              <a:t>Consolidar </a:t>
            </a:r>
            <a:r>
              <a:rPr lang="es-ES" sz="1400" kern="100" dirty="0">
                <a:effectLst/>
                <a:latin typeface="Arial"/>
                <a:ea typeface="Aptos" panose="020B0004020202020204" pitchFamily="34" charset="0"/>
                <a:cs typeface="Arial"/>
              </a:rPr>
              <a:t>el método de estimación de rendimientos financieros entre todas las </a:t>
            </a:r>
            <a:r>
              <a:rPr lang="es-ES" kern="100" dirty="0">
                <a:latin typeface="Arial"/>
                <a:ea typeface="Aptos" panose="020B0004020202020204" pitchFamily="34" charset="0"/>
                <a:cs typeface="Arial"/>
              </a:rPr>
              <a:t>Compañías del </a:t>
            </a:r>
            <a:r>
              <a:rPr lang="es-ES" kern="100" dirty="0" err="1">
                <a:latin typeface="Arial"/>
                <a:ea typeface="Aptos" panose="020B0004020202020204" pitchFamily="34" charset="0"/>
                <a:cs typeface="Arial"/>
              </a:rPr>
              <a:t>Mid</a:t>
            </a:r>
            <a:r>
              <a:rPr lang="es-ES" kern="100" dirty="0">
                <a:latin typeface="Arial"/>
                <a:ea typeface="Aptos" panose="020B0004020202020204" pitchFamily="34" charset="0"/>
                <a:cs typeface="Arial"/>
              </a:rPr>
              <a:t> para</a:t>
            </a:r>
            <a:r>
              <a:rPr lang="es-ES" sz="1400" kern="100" dirty="0">
                <a:effectLst/>
                <a:latin typeface="Arial"/>
                <a:ea typeface="Aptos" panose="020B0004020202020204" pitchFamily="34" charset="0"/>
                <a:cs typeface="Arial"/>
              </a:rPr>
              <a:t> asegurar un proceso uniforme en los cierres financieros mensuales.</a:t>
            </a:r>
            <a:endParaRPr lang="es-ES" dirty="0">
              <a:highlight>
                <a:srgbClr val="FFFF00"/>
              </a:highlight>
              <a:latin typeface="Arial"/>
              <a:cs typeface="Arial"/>
            </a:endParaRPr>
          </a:p>
        </p:txBody>
      </p:sp>
      <p:sp>
        <p:nvSpPr>
          <p:cNvPr id="21" name="CuadroTexto 20">
            <a:extLst>
              <a:ext uri="{FF2B5EF4-FFF2-40B4-BE49-F238E27FC236}">
                <a16:creationId xmlns:a16="http://schemas.microsoft.com/office/drawing/2014/main" id="{30E74996-6C96-E6B2-EB20-8815E07A466A}"/>
              </a:ext>
            </a:extLst>
          </p:cNvPr>
          <p:cNvSpPr txBox="1"/>
          <p:nvPr/>
        </p:nvSpPr>
        <p:spPr>
          <a:xfrm>
            <a:off x="5232069" y="5359843"/>
            <a:ext cx="6264000" cy="536622"/>
          </a:xfrm>
          <a:prstGeom prst="rect">
            <a:avLst/>
          </a:prstGeom>
          <a:solidFill>
            <a:schemeClr val="accent1">
              <a:lumMod val="20000"/>
              <a:lumOff val="80000"/>
            </a:schemeClr>
          </a:solidFill>
        </p:spPr>
        <p:txBody>
          <a:bodyPr wrap="square" lIns="91440" tIns="45720" rIns="91440" bIns="45720" anchor="t">
            <a:spAutoFit/>
          </a:bodyPr>
          <a:lstStyle>
            <a:defPPr>
              <a:defRPr lang="es-ES"/>
            </a:defPPr>
            <a:lvl1pPr algn="just" fontAlgn="base">
              <a:defRPr sz="1400">
                <a:latin typeface="Arial" panose="020B0604020202020204" pitchFamily="34" charset="0"/>
                <a:cs typeface="Arial" panose="020B0604020202020204" pitchFamily="34" charset="0"/>
              </a:defRPr>
            </a:lvl1pPr>
          </a:lstStyle>
          <a:p>
            <a:pPr>
              <a:lnSpc>
                <a:spcPct val="107000"/>
              </a:lnSpc>
              <a:spcAft>
                <a:spcPts val="800"/>
              </a:spcAft>
            </a:pPr>
            <a:r>
              <a:rPr lang="es-ES" sz="1400" b="1" kern="100" dirty="0">
                <a:effectLst/>
                <a:latin typeface="Arial"/>
                <a:ea typeface="Aptos" panose="020B0004020202020204" pitchFamily="34" charset="0"/>
                <a:cs typeface="Arial"/>
              </a:rPr>
              <a:t>Llevar </a:t>
            </a:r>
            <a:r>
              <a:rPr lang="es-ES" sz="1400" kern="100" dirty="0">
                <a:effectLst/>
                <a:latin typeface="Arial"/>
                <a:ea typeface="Aptos" panose="020B0004020202020204" pitchFamily="34" charset="0"/>
                <a:cs typeface="Arial"/>
              </a:rPr>
              <a:t>a cabo el taller de D&amp;O, una vez confirmadas las fechas de los comités directivos.</a:t>
            </a:r>
          </a:p>
        </p:txBody>
      </p:sp>
      <p:sp>
        <p:nvSpPr>
          <p:cNvPr id="23" name="CuadroTexto 22">
            <a:extLst>
              <a:ext uri="{FF2B5EF4-FFF2-40B4-BE49-F238E27FC236}">
                <a16:creationId xmlns:a16="http://schemas.microsoft.com/office/drawing/2014/main" id="{3C9C6D34-0A91-E63D-6788-7D9555D8AA59}"/>
              </a:ext>
            </a:extLst>
          </p:cNvPr>
          <p:cNvSpPr txBox="1"/>
          <p:nvPr/>
        </p:nvSpPr>
        <p:spPr>
          <a:xfrm>
            <a:off x="5232069" y="5997279"/>
            <a:ext cx="6264000" cy="536622"/>
          </a:xfrm>
          <a:prstGeom prst="rect">
            <a:avLst/>
          </a:prstGeom>
          <a:solidFill>
            <a:schemeClr val="accent1">
              <a:lumMod val="20000"/>
              <a:lumOff val="80000"/>
            </a:schemeClr>
          </a:solidFill>
        </p:spPr>
        <p:txBody>
          <a:bodyPr wrap="square" lIns="91440" tIns="45720" rIns="91440" bIns="45720" anchor="t">
            <a:spAutoFit/>
          </a:bodyPr>
          <a:lstStyle>
            <a:defPPr>
              <a:defRPr lang="es-ES"/>
            </a:defPPr>
            <a:lvl1pPr algn="just" fontAlgn="base">
              <a:defRPr sz="1400">
                <a:latin typeface="Arial" panose="020B0604020202020204" pitchFamily="34" charset="0"/>
                <a:cs typeface="Arial" panose="020B0604020202020204" pitchFamily="34" charset="0"/>
              </a:defRPr>
            </a:lvl1pPr>
          </a:lstStyle>
          <a:p>
            <a:pPr>
              <a:lnSpc>
                <a:spcPct val="107000"/>
              </a:lnSpc>
              <a:spcAft>
                <a:spcPts val="800"/>
              </a:spcAft>
            </a:pPr>
            <a:r>
              <a:rPr lang="es-ES" sz="1400" b="1" kern="100" dirty="0">
                <a:effectLst/>
                <a:latin typeface="Arial"/>
                <a:ea typeface="Aptos" panose="020B0004020202020204" pitchFamily="34" charset="0"/>
                <a:cs typeface="Arial"/>
              </a:rPr>
              <a:t>Se continuará</a:t>
            </a:r>
            <a:r>
              <a:rPr lang="es-ES" sz="1400" kern="100" dirty="0">
                <a:effectLst/>
                <a:latin typeface="Arial"/>
                <a:ea typeface="Aptos" panose="020B0004020202020204" pitchFamily="34" charset="0"/>
                <a:cs typeface="Arial"/>
              </a:rPr>
              <a:t> trabajando en la revisión y ajuste de las reservas con los reaseguradores para garantizar que las cifras sean precisas.</a:t>
            </a:r>
          </a:p>
        </p:txBody>
      </p:sp>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02873" y="2579837"/>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algn="ctr" defTabSz="914217">
              <a:defRPr/>
            </a:pPr>
            <a:endParaRPr lang="en-US" b="1">
              <a:solidFill>
                <a:schemeClr val="bg1"/>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D3AA15B-FABB-BE65-6948-A3D71DC303B0}"/>
              </a:ext>
            </a:extLst>
          </p:cNvPr>
          <p:cNvSpPr txBox="1"/>
          <p:nvPr/>
        </p:nvSpPr>
        <p:spPr>
          <a:xfrm>
            <a:off x="130498" y="-31715"/>
            <a:ext cx="8019952" cy="769441"/>
          </a:xfrm>
          <a:prstGeom prst="rect">
            <a:avLst/>
          </a:prstGeom>
          <a:noFill/>
        </p:spPr>
        <p:txBody>
          <a:bodyPr wrap="non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algn="l" rtl="0" fontAlgn="base"/>
            <a:r>
              <a:rPr lang="es-ES" sz="2000" b="1" i="0" u="none" strike="noStrike" dirty="0">
                <a:solidFill>
                  <a:schemeClr val="bg1">
                    <a:lumMod val="50000"/>
                  </a:schemeClr>
                </a:solidFill>
                <a:effectLst/>
                <a:latin typeface="Arial"/>
                <a:cs typeface="Arial"/>
              </a:rPr>
              <a:t>Macroproceso de Finanzas </a:t>
            </a: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58518" y="778217"/>
            <a:ext cx="11281765" cy="840201"/>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 Macroproceso de Finanzas,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hemos adelantado las siguientes acciones:</a:t>
            </a:r>
            <a:endParaRPr lang="es-CO" sz="1600" dirty="0">
              <a:solidFill>
                <a:schemeClr val="tx1">
                  <a:lumMod val="95000"/>
                  <a:lumOff val="5000"/>
                </a:schemeClr>
              </a:solidFill>
              <a:latin typeface="Arial"/>
              <a:cs typeface="Arial"/>
            </a:endParaRPr>
          </a:p>
        </p:txBody>
      </p:sp>
      <p:sp>
        <p:nvSpPr>
          <p:cNvPr id="7" name="Elipse 6">
            <a:extLst>
              <a:ext uri="{FF2B5EF4-FFF2-40B4-BE49-F238E27FC236}">
                <a16:creationId xmlns:a16="http://schemas.microsoft.com/office/drawing/2014/main" id="{6FE16F3F-E937-9211-C630-596AD295E00D}"/>
              </a:ext>
            </a:extLst>
          </p:cNvPr>
          <p:cNvSpPr/>
          <p:nvPr/>
        </p:nvSpPr>
        <p:spPr>
          <a:xfrm>
            <a:off x="330662" y="2509771"/>
            <a:ext cx="1272209" cy="1254705"/>
          </a:xfrm>
          <a:prstGeom prst="ellipse">
            <a:avLst/>
          </a:prstGeom>
          <a:solidFill>
            <a:schemeClr val="bg1"/>
          </a:solidFill>
          <a:ln w="57150">
            <a:solidFill>
              <a:schemeClr val="accent1">
                <a:lumMod val="50000"/>
              </a:schemeClr>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3"/>
          <a:stretch>
            <a:fillRect/>
          </a:stretch>
        </p:blipFill>
        <p:spPr>
          <a:xfrm>
            <a:off x="572147" y="2704524"/>
            <a:ext cx="870491" cy="870491"/>
          </a:xfrm>
          <a:prstGeom prst="rect">
            <a:avLst/>
          </a:prstGeom>
        </p:spPr>
      </p:pic>
      <p:cxnSp>
        <p:nvCxnSpPr>
          <p:cNvPr id="32" name="Conector: angular 31">
            <a:extLst>
              <a:ext uri="{FF2B5EF4-FFF2-40B4-BE49-F238E27FC236}">
                <a16:creationId xmlns:a16="http://schemas.microsoft.com/office/drawing/2014/main" id="{DD0CA449-8787-3346-DA7B-1DD7CAB11D6F}"/>
              </a:ext>
            </a:extLst>
          </p:cNvPr>
          <p:cNvCxnSpPr>
            <a:cxnSpLocks/>
            <a:stCxn id="35" idx="3"/>
            <a:endCxn id="10" idx="1"/>
          </p:cNvCxnSpPr>
          <p:nvPr/>
        </p:nvCxnSpPr>
        <p:spPr>
          <a:xfrm flipV="1">
            <a:off x="4216444" y="2028529"/>
            <a:ext cx="1015625" cy="1048435"/>
          </a:xfrm>
          <a:prstGeom prst="bentConnector3">
            <a:avLst>
              <a:gd name="adj1" fmla="val 47906"/>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4F1E7F24-0FC8-D2CA-C2F0-B82D05FB97C6}"/>
              </a:ext>
            </a:extLst>
          </p:cNvPr>
          <p:cNvSpPr txBox="1"/>
          <p:nvPr/>
        </p:nvSpPr>
        <p:spPr>
          <a:xfrm>
            <a:off x="1751129" y="2753798"/>
            <a:ext cx="2465315" cy="646331"/>
          </a:xfrm>
          <a:prstGeom prst="rect">
            <a:avLst/>
          </a:prstGeom>
          <a:noFill/>
        </p:spPr>
        <p:txBody>
          <a:bodyPr wrap="square">
            <a:spAutoFit/>
          </a:bodyPr>
          <a:lstStyle/>
          <a:p>
            <a:pPr algn="ctr" defTabSz="914217">
              <a:defRPr/>
            </a:pPr>
            <a:r>
              <a:rPr lang="es-ES_tradnl" sz="1800" b="1" dirty="0">
                <a:solidFill>
                  <a:schemeClr val="bg1"/>
                </a:solidFill>
                <a:latin typeface="Arial" panose="020B0604020202020204" pitchFamily="34" charset="0"/>
                <a:cs typeface="Arial" panose="020B0604020202020204" pitchFamily="34" charset="0"/>
              </a:rPr>
              <a:t>Para el siguiente Q </a:t>
            </a:r>
          </a:p>
          <a:p>
            <a:pPr algn="ctr" defTabSz="914217">
              <a:defRPr/>
            </a:pPr>
            <a:r>
              <a:rPr lang="es-ES_tradnl" sz="1800" b="1" dirty="0">
                <a:solidFill>
                  <a:schemeClr val="bg1"/>
                </a:solidFill>
                <a:latin typeface="Arial" panose="020B0604020202020204" pitchFamily="34" charset="0"/>
                <a:cs typeface="Arial" panose="020B0604020202020204" pitchFamily="34" charset="0"/>
              </a:rPr>
              <a:t>Esperamos:</a:t>
            </a:r>
            <a:endParaRPr lang="en-US" b="1" dirty="0">
              <a:solidFill>
                <a:schemeClr val="bg1"/>
              </a:solidFill>
              <a:latin typeface="Arial" panose="020B0604020202020204" pitchFamily="34" charset="0"/>
              <a:cs typeface="Arial" panose="020B0604020202020204" pitchFamily="34" charset="0"/>
            </a:endParaRPr>
          </a:p>
        </p:txBody>
      </p:sp>
      <p:cxnSp>
        <p:nvCxnSpPr>
          <p:cNvPr id="38" name="Conector: angular 37">
            <a:extLst>
              <a:ext uri="{FF2B5EF4-FFF2-40B4-BE49-F238E27FC236}">
                <a16:creationId xmlns:a16="http://schemas.microsoft.com/office/drawing/2014/main" id="{81141818-11CB-6140-26F9-ABAAC1840BD0}"/>
              </a:ext>
            </a:extLst>
          </p:cNvPr>
          <p:cNvCxnSpPr>
            <a:cxnSpLocks/>
            <a:stCxn id="35" idx="3"/>
            <a:endCxn id="23" idx="1"/>
          </p:cNvCxnSpPr>
          <p:nvPr/>
        </p:nvCxnSpPr>
        <p:spPr>
          <a:xfrm>
            <a:off x="4216444" y="3076964"/>
            <a:ext cx="1015625" cy="3188626"/>
          </a:xfrm>
          <a:prstGeom prst="bentConnector3">
            <a:avLst>
              <a:gd name="adj1" fmla="val 47906"/>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76A289D2-7D27-088A-1F14-EE597C1A988B}"/>
              </a:ext>
            </a:extLst>
          </p:cNvPr>
          <p:cNvCxnSpPr>
            <a:cxnSpLocks/>
          </p:cNvCxnSpPr>
          <p:nvPr/>
        </p:nvCxnSpPr>
        <p:spPr>
          <a:xfrm>
            <a:off x="4700579" y="2746253"/>
            <a:ext cx="531490"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78FAE349-E9C9-0B79-8D7F-FF62B3587CFC}"/>
              </a:ext>
            </a:extLst>
          </p:cNvPr>
          <p:cNvCxnSpPr>
            <a:cxnSpLocks/>
          </p:cNvCxnSpPr>
          <p:nvPr/>
        </p:nvCxnSpPr>
        <p:spPr>
          <a:xfrm>
            <a:off x="4700579" y="3482165"/>
            <a:ext cx="531490"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CDA3B90D-C0E0-21C3-7EFC-FD06DCF95851}"/>
              </a:ext>
            </a:extLst>
          </p:cNvPr>
          <p:cNvCxnSpPr>
            <a:cxnSpLocks/>
          </p:cNvCxnSpPr>
          <p:nvPr/>
        </p:nvCxnSpPr>
        <p:spPr>
          <a:xfrm>
            <a:off x="4700579" y="4144928"/>
            <a:ext cx="531490"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DD2674EF-3887-F410-341A-E1952E71409F}"/>
              </a:ext>
            </a:extLst>
          </p:cNvPr>
          <p:cNvCxnSpPr>
            <a:cxnSpLocks/>
          </p:cNvCxnSpPr>
          <p:nvPr/>
        </p:nvCxnSpPr>
        <p:spPr>
          <a:xfrm>
            <a:off x="4700579" y="4860854"/>
            <a:ext cx="531490"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4DD7DCC9-7CB7-CA6A-8E61-2225622AFE55}"/>
              </a:ext>
            </a:extLst>
          </p:cNvPr>
          <p:cNvCxnSpPr>
            <a:cxnSpLocks/>
          </p:cNvCxnSpPr>
          <p:nvPr/>
        </p:nvCxnSpPr>
        <p:spPr>
          <a:xfrm>
            <a:off x="4700579" y="5619310"/>
            <a:ext cx="531490"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428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0">
            <a:extLst>
              <a:ext uri="{FF2B5EF4-FFF2-40B4-BE49-F238E27FC236}">
                <a16:creationId xmlns:a16="http://schemas.microsoft.com/office/drawing/2014/main" id="{36BA668B-6824-5341-91E2-8BAE0E5049A8}"/>
              </a:ext>
            </a:extLst>
          </p:cNvPr>
          <p:cNvSpPr>
            <a:spLocks noChangeArrowheads="1"/>
          </p:cNvSpPr>
          <p:nvPr/>
        </p:nvSpPr>
        <p:spPr bwMode="auto">
          <a:xfrm>
            <a:off x="1602873" y="2579837"/>
            <a:ext cx="2613571" cy="995179"/>
          </a:xfrm>
          <a:custGeom>
            <a:avLst/>
            <a:gdLst>
              <a:gd name="T0" fmla="*/ 9177 w 10253"/>
              <a:gd name="T1" fmla="*/ 0 h 2150"/>
              <a:gd name="T2" fmla="*/ 1362 w 10253"/>
              <a:gd name="T3" fmla="*/ 0 h 2150"/>
              <a:gd name="T4" fmla="*/ 1362 w 10253"/>
              <a:gd name="T5" fmla="*/ 0 h 2150"/>
              <a:gd name="T6" fmla="*/ 1198 w 10253"/>
              <a:gd name="T7" fmla="*/ 165 h 2150"/>
              <a:gd name="T8" fmla="*/ 1198 w 10253"/>
              <a:gd name="T9" fmla="*/ 930 h 2150"/>
              <a:gd name="T10" fmla="*/ 0 w 10253"/>
              <a:gd name="T11" fmla="*/ 1458 h 2150"/>
              <a:gd name="T12" fmla="*/ 1198 w 10253"/>
              <a:gd name="T13" fmla="*/ 1458 h 2150"/>
              <a:gd name="T14" fmla="*/ 1198 w 10253"/>
              <a:gd name="T15" fmla="*/ 1985 h 2150"/>
              <a:gd name="T16" fmla="*/ 1198 w 10253"/>
              <a:gd name="T17" fmla="*/ 1985 h 2150"/>
              <a:gd name="T18" fmla="*/ 1362 w 10253"/>
              <a:gd name="T19" fmla="*/ 2149 h 2150"/>
              <a:gd name="T20" fmla="*/ 9177 w 10253"/>
              <a:gd name="T21" fmla="*/ 2149 h 2150"/>
              <a:gd name="T22" fmla="*/ 9177 w 10253"/>
              <a:gd name="T23" fmla="*/ 2149 h 2150"/>
              <a:gd name="T24" fmla="*/ 10252 w 10253"/>
              <a:gd name="T25" fmla="*/ 1074 h 2150"/>
              <a:gd name="T26" fmla="*/ 10252 w 10253"/>
              <a:gd name="T27" fmla="*/ 1074 h 2150"/>
              <a:gd name="T28" fmla="*/ 10252 w 10253"/>
              <a:gd name="T29" fmla="*/ 1074 h 2150"/>
              <a:gd name="T30" fmla="*/ 9177 w 10253"/>
              <a:gd name="T31"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3" h="2150">
                <a:moveTo>
                  <a:pt x="9177" y="0"/>
                </a:moveTo>
                <a:lnTo>
                  <a:pt x="1362" y="0"/>
                </a:lnTo>
                <a:lnTo>
                  <a:pt x="1362" y="0"/>
                </a:lnTo>
                <a:cubicBezTo>
                  <a:pt x="1272" y="0"/>
                  <a:pt x="1198" y="74"/>
                  <a:pt x="1198" y="165"/>
                </a:cubicBezTo>
                <a:lnTo>
                  <a:pt x="1198" y="930"/>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5"/>
                  <a:pt x="10252" y="1074"/>
                </a:cubicBezTo>
                <a:lnTo>
                  <a:pt x="10252" y="1074"/>
                </a:lnTo>
                <a:lnTo>
                  <a:pt x="10252" y="1074"/>
                </a:lnTo>
                <a:cubicBezTo>
                  <a:pt x="10252" y="484"/>
                  <a:pt x="9769" y="0"/>
                  <a:pt x="9177" y="0"/>
                </a:cubicBezTo>
              </a:path>
            </a:pathLst>
          </a:custGeom>
          <a:solidFill>
            <a:schemeClr val="accent1">
              <a:lumMod val="50000"/>
            </a:schemeClr>
          </a:solidFill>
          <a:ln>
            <a:noFill/>
          </a:ln>
          <a:effectLst/>
        </p:spPr>
        <p:txBody>
          <a:bodyPr wrap="none" anchor="ctr"/>
          <a:lstStyle/>
          <a:p>
            <a:pPr algn="ctr" defTabSz="914217">
              <a:defRPr/>
            </a:pPr>
            <a:endParaRPr lang="en-US" b="1">
              <a:solidFill>
                <a:schemeClr val="bg1"/>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D3AA15B-FABB-BE65-6948-A3D71DC303B0}"/>
              </a:ext>
            </a:extLst>
          </p:cNvPr>
          <p:cNvSpPr txBox="1"/>
          <p:nvPr/>
        </p:nvSpPr>
        <p:spPr>
          <a:xfrm>
            <a:off x="130498" y="-31715"/>
            <a:ext cx="8019952" cy="769441"/>
          </a:xfrm>
          <a:prstGeom prst="rect">
            <a:avLst/>
          </a:prstGeom>
          <a:noFill/>
        </p:spPr>
        <p:txBody>
          <a:bodyPr wrap="non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algn="l" rtl="0" fontAlgn="base"/>
            <a:r>
              <a:rPr lang="es-ES" sz="2000" b="1" i="0" u="none" strike="noStrike" dirty="0">
                <a:solidFill>
                  <a:schemeClr val="bg1">
                    <a:lumMod val="50000"/>
                  </a:schemeClr>
                </a:solidFill>
                <a:effectLst/>
                <a:latin typeface="Arial"/>
                <a:cs typeface="Arial"/>
              </a:rPr>
              <a:t>Macroproceso de Finanzas </a:t>
            </a: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58518" y="778217"/>
            <a:ext cx="11281765" cy="840201"/>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 Macroproceso de Finanzas,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hemos adelantado las siguientes acciones:</a:t>
            </a:r>
            <a:endParaRPr lang="es-CO" sz="1600" dirty="0">
              <a:solidFill>
                <a:schemeClr val="tx1">
                  <a:lumMod val="95000"/>
                  <a:lumOff val="5000"/>
                </a:schemeClr>
              </a:solidFill>
              <a:latin typeface="Arial"/>
              <a:cs typeface="Arial"/>
            </a:endParaRPr>
          </a:p>
        </p:txBody>
      </p:sp>
      <p:sp>
        <p:nvSpPr>
          <p:cNvPr id="7" name="Elipse 6">
            <a:extLst>
              <a:ext uri="{FF2B5EF4-FFF2-40B4-BE49-F238E27FC236}">
                <a16:creationId xmlns:a16="http://schemas.microsoft.com/office/drawing/2014/main" id="{6FE16F3F-E937-9211-C630-596AD295E00D}"/>
              </a:ext>
            </a:extLst>
          </p:cNvPr>
          <p:cNvSpPr/>
          <p:nvPr/>
        </p:nvSpPr>
        <p:spPr>
          <a:xfrm>
            <a:off x="330662" y="2509771"/>
            <a:ext cx="1272209" cy="1254705"/>
          </a:xfrm>
          <a:prstGeom prst="ellipse">
            <a:avLst/>
          </a:prstGeom>
          <a:solidFill>
            <a:schemeClr val="bg1"/>
          </a:solidFill>
          <a:ln w="57150">
            <a:solidFill>
              <a:schemeClr val="accent1">
                <a:lumMod val="50000"/>
              </a:schemeClr>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pic>
        <p:nvPicPr>
          <p:cNvPr id="19" name="Imagen 18">
            <a:extLst>
              <a:ext uri="{FF2B5EF4-FFF2-40B4-BE49-F238E27FC236}">
                <a16:creationId xmlns:a16="http://schemas.microsoft.com/office/drawing/2014/main" id="{2029F8F5-A1A2-0072-75B2-FEA935D12387}"/>
              </a:ext>
            </a:extLst>
          </p:cNvPr>
          <p:cNvPicPr>
            <a:picLocks noChangeAspect="1"/>
          </p:cNvPicPr>
          <p:nvPr/>
        </p:nvPicPr>
        <p:blipFill>
          <a:blip r:embed="rId3"/>
          <a:stretch>
            <a:fillRect/>
          </a:stretch>
        </p:blipFill>
        <p:spPr>
          <a:xfrm>
            <a:off x="572147" y="2704524"/>
            <a:ext cx="870491" cy="870491"/>
          </a:xfrm>
          <a:prstGeom prst="rect">
            <a:avLst/>
          </a:prstGeom>
        </p:spPr>
      </p:pic>
      <p:sp>
        <p:nvSpPr>
          <p:cNvPr id="22" name="CuadroTexto 21">
            <a:extLst>
              <a:ext uri="{FF2B5EF4-FFF2-40B4-BE49-F238E27FC236}">
                <a16:creationId xmlns:a16="http://schemas.microsoft.com/office/drawing/2014/main" id="{CC2DD932-1475-4612-B09D-DFCDCAC6105C}"/>
              </a:ext>
            </a:extLst>
          </p:cNvPr>
          <p:cNvSpPr txBox="1"/>
          <p:nvPr/>
        </p:nvSpPr>
        <p:spPr>
          <a:xfrm>
            <a:off x="5184971" y="1723387"/>
            <a:ext cx="6387497" cy="523220"/>
          </a:xfrm>
          <a:prstGeom prst="rect">
            <a:avLst/>
          </a:prstGeom>
          <a:solidFill>
            <a:schemeClr val="accent1">
              <a:lumMod val="20000"/>
              <a:lumOff val="80000"/>
            </a:schemeClr>
          </a:solidFill>
        </p:spPr>
        <p:txBody>
          <a:bodyPr wrap="square" lIns="91440" tIns="45720" rIns="91440" bIns="45720" rtlCol="0" anchor="t">
            <a:spAutoFit/>
          </a:bodyPr>
          <a:lstStyle/>
          <a:p>
            <a:pPr algn="just" fontAlgn="base"/>
            <a:r>
              <a:rPr lang="es-ES" sz="1400" b="1" dirty="0">
                <a:latin typeface="Arial"/>
                <a:cs typeface="Arial"/>
              </a:rPr>
              <a:t>Dar continuidad</a:t>
            </a:r>
            <a:r>
              <a:rPr lang="es-ES" sz="1400" dirty="0">
                <a:latin typeface="Arial"/>
                <a:cs typeface="Arial"/>
              </a:rPr>
              <a:t> a las reuniones periódicas para el aseguramiento de cumplimiento de políticas y seguimiento a las variaciones financieras.</a:t>
            </a:r>
          </a:p>
        </p:txBody>
      </p:sp>
      <p:sp>
        <p:nvSpPr>
          <p:cNvPr id="24" name="CuadroTexto 23">
            <a:extLst>
              <a:ext uri="{FF2B5EF4-FFF2-40B4-BE49-F238E27FC236}">
                <a16:creationId xmlns:a16="http://schemas.microsoft.com/office/drawing/2014/main" id="{2BE3B88A-DEC7-1208-8E2F-E1AA069AEBEA}"/>
              </a:ext>
            </a:extLst>
          </p:cNvPr>
          <p:cNvSpPr txBox="1"/>
          <p:nvPr/>
        </p:nvSpPr>
        <p:spPr>
          <a:xfrm>
            <a:off x="5184971" y="3861900"/>
            <a:ext cx="6387498" cy="523220"/>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ES" sz="1400" b="1" dirty="0">
                <a:latin typeface="Arial"/>
                <a:cs typeface="Arial"/>
              </a:rPr>
              <a:t>Seguimiento </a:t>
            </a:r>
            <a:r>
              <a:rPr lang="es-ES" sz="1400" dirty="0">
                <a:latin typeface="Arial"/>
                <a:cs typeface="Arial"/>
              </a:rPr>
              <a:t>al cumplimiento de los calendarios de reporte 4Q y revisión de la información financiera reportada. </a:t>
            </a:r>
          </a:p>
        </p:txBody>
      </p:sp>
      <p:sp>
        <p:nvSpPr>
          <p:cNvPr id="28" name="CuadroTexto 27">
            <a:extLst>
              <a:ext uri="{FF2B5EF4-FFF2-40B4-BE49-F238E27FC236}">
                <a16:creationId xmlns:a16="http://schemas.microsoft.com/office/drawing/2014/main" id="{8FA66521-40AC-C500-9EF2-C885EB088193}"/>
              </a:ext>
            </a:extLst>
          </p:cNvPr>
          <p:cNvSpPr txBox="1"/>
          <p:nvPr/>
        </p:nvSpPr>
        <p:spPr>
          <a:xfrm>
            <a:off x="5184971" y="2295272"/>
            <a:ext cx="6387497" cy="954107"/>
          </a:xfrm>
          <a:prstGeom prst="rect">
            <a:avLst/>
          </a:prstGeom>
          <a:solidFill>
            <a:schemeClr val="accent1">
              <a:lumMod val="20000"/>
              <a:lumOff val="80000"/>
            </a:schemeClr>
          </a:solidFill>
        </p:spPr>
        <p:txBody>
          <a:bodyPr wrap="square" lIns="91440" tIns="45720" rIns="91440" bIns="45720" anchor="t">
            <a:spAutoFit/>
          </a:bodyPr>
          <a:lstStyle/>
          <a:p>
            <a:pPr algn="just" fontAlgn="base"/>
            <a:r>
              <a:rPr lang="es-ES" sz="1400" b="1" dirty="0">
                <a:latin typeface="Arial"/>
                <a:cs typeface="Arial"/>
              </a:rPr>
              <a:t>Realizar </a:t>
            </a:r>
            <a:r>
              <a:rPr lang="es-ES" sz="1400" dirty="0">
                <a:latin typeface="Arial"/>
                <a:cs typeface="Arial"/>
              </a:rPr>
              <a:t>mesas de trabajo conjuntas con las compañías filiales a fin de compartir las novedades en políticas contables (si aplica) presentadas en el primer semestre del año, a fin de establecer buenas prácticas en su aplicación, posibles impactos y casuísticas a nivel de segmento. </a:t>
            </a:r>
          </a:p>
        </p:txBody>
      </p:sp>
      <p:cxnSp>
        <p:nvCxnSpPr>
          <p:cNvPr id="32" name="Conector: angular 31">
            <a:extLst>
              <a:ext uri="{FF2B5EF4-FFF2-40B4-BE49-F238E27FC236}">
                <a16:creationId xmlns:a16="http://schemas.microsoft.com/office/drawing/2014/main" id="{DD0CA449-8787-3346-DA7B-1DD7CAB11D6F}"/>
              </a:ext>
            </a:extLst>
          </p:cNvPr>
          <p:cNvCxnSpPr>
            <a:cxnSpLocks/>
            <a:stCxn id="35" idx="3"/>
            <a:endCxn id="22" idx="1"/>
          </p:cNvCxnSpPr>
          <p:nvPr/>
        </p:nvCxnSpPr>
        <p:spPr>
          <a:xfrm flipV="1">
            <a:off x="4216444" y="1984997"/>
            <a:ext cx="968527" cy="1091967"/>
          </a:xfrm>
          <a:prstGeom prst="bentConnector3">
            <a:avLst>
              <a:gd name="adj1" fmla="val 5000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4F1E7F24-0FC8-D2CA-C2F0-B82D05FB97C6}"/>
              </a:ext>
            </a:extLst>
          </p:cNvPr>
          <p:cNvSpPr txBox="1"/>
          <p:nvPr/>
        </p:nvSpPr>
        <p:spPr>
          <a:xfrm>
            <a:off x="1751129" y="2753798"/>
            <a:ext cx="2465315" cy="646331"/>
          </a:xfrm>
          <a:prstGeom prst="rect">
            <a:avLst/>
          </a:prstGeom>
          <a:noFill/>
        </p:spPr>
        <p:txBody>
          <a:bodyPr wrap="square">
            <a:spAutoFit/>
          </a:bodyPr>
          <a:lstStyle/>
          <a:p>
            <a:pPr algn="ctr" defTabSz="914217">
              <a:defRPr/>
            </a:pPr>
            <a:r>
              <a:rPr lang="es-ES_tradnl" sz="1800" b="1" dirty="0">
                <a:solidFill>
                  <a:schemeClr val="bg1"/>
                </a:solidFill>
                <a:latin typeface="Arial" panose="020B0604020202020204" pitchFamily="34" charset="0"/>
                <a:cs typeface="Arial" panose="020B0604020202020204" pitchFamily="34" charset="0"/>
              </a:rPr>
              <a:t>Para el siguiente Q </a:t>
            </a:r>
          </a:p>
          <a:p>
            <a:pPr algn="ctr" defTabSz="914217">
              <a:defRPr/>
            </a:pPr>
            <a:r>
              <a:rPr lang="es-ES_tradnl" sz="1800" b="1" dirty="0">
                <a:solidFill>
                  <a:schemeClr val="bg1"/>
                </a:solidFill>
                <a:latin typeface="Arial" panose="020B0604020202020204" pitchFamily="34" charset="0"/>
                <a:cs typeface="Arial" panose="020B0604020202020204" pitchFamily="34" charset="0"/>
              </a:rPr>
              <a:t>Esperamos:</a:t>
            </a:r>
            <a:endParaRPr lang="en-US" b="1" dirty="0">
              <a:solidFill>
                <a:schemeClr val="bg1"/>
              </a:solidFill>
              <a:latin typeface="Arial" panose="020B0604020202020204" pitchFamily="34" charset="0"/>
              <a:cs typeface="Arial" panose="020B0604020202020204" pitchFamily="34" charset="0"/>
            </a:endParaRPr>
          </a:p>
        </p:txBody>
      </p:sp>
      <p:cxnSp>
        <p:nvCxnSpPr>
          <p:cNvPr id="38" name="Conector: angular 37">
            <a:extLst>
              <a:ext uri="{FF2B5EF4-FFF2-40B4-BE49-F238E27FC236}">
                <a16:creationId xmlns:a16="http://schemas.microsoft.com/office/drawing/2014/main" id="{81141818-11CB-6140-26F9-ABAAC1840BD0}"/>
              </a:ext>
            </a:extLst>
          </p:cNvPr>
          <p:cNvCxnSpPr>
            <a:cxnSpLocks/>
            <a:stCxn id="35" idx="3"/>
            <a:endCxn id="24" idx="1"/>
          </p:cNvCxnSpPr>
          <p:nvPr/>
        </p:nvCxnSpPr>
        <p:spPr>
          <a:xfrm>
            <a:off x="4216444" y="3076964"/>
            <a:ext cx="968527" cy="1046546"/>
          </a:xfrm>
          <a:prstGeom prst="bentConnector3">
            <a:avLst>
              <a:gd name="adj1" fmla="val 50000"/>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F9AA912F-9CCB-A2F8-117E-6490A343BC81}"/>
              </a:ext>
            </a:extLst>
          </p:cNvPr>
          <p:cNvCxnSpPr>
            <a:cxnSpLocks/>
          </p:cNvCxnSpPr>
          <p:nvPr/>
        </p:nvCxnSpPr>
        <p:spPr>
          <a:xfrm>
            <a:off x="4700579" y="2743475"/>
            <a:ext cx="478800"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950EEAC3-6259-E9A3-3492-FC3F152F72A5}"/>
              </a:ext>
            </a:extLst>
          </p:cNvPr>
          <p:cNvSpPr txBox="1"/>
          <p:nvPr/>
        </p:nvSpPr>
        <p:spPr>
          <a:xfrm>
            <a:off x="5184971" y="3289701"/>
            <a:ext cx="6387497" cy="523220"/>
          </a:xfrm>
          <a:prstGeom prst="rect">
            <a:avLst/>
          </a:prstGeom>
          <a:solidFill>
            <a:schemeClr val="accent1">
              <a:lumMod val="20000"/>
              <a:lumOff val="80000"/>
            </a:schemeClr>
          </a:solidFill>
        </p:spPr>
        <p:txBody>
          <a:bodyPr wrap="square" lIns="91440" tIns="45720" rIns="91440" bIns="45720" rtlCol="0" anchor="t">
            <a:spAutoFit/>
          </a:bodyPr>
          <a:lstStyle/>
          <a:p>
            <a:pPr algn="just" fontAlgn="base"/>
            <a:r>
              <a:rPr lang="es-ES" sz="1400" b="1" dirty="0">
                <a:latin typeface="Arial"/>
                <a:cs typeface="Arial"/>
              </a:rPr>
              <a:t>Definir </a:t>
            </a:r>
            <a:r>
              <a:rPr lang="es-ES" sz="1400" dirty="0">
                <a:latin typeface="Arial"/>
                <a:cs typeface="Arial"/>
              </a:rPr>
              <a:t>las instrucciones y calendario de reporte de información financiera 2024.</a:t>
            </a:r>
          </a:p>
        </p:txBody>
      </p:sp>
      <p:cxnSp>
        <p:nvCxnSpPr>
          <p:cNvPr id="15" name="Conector recto de flecha 14">
            <a:extLst>
              <a:ext uri="{FF2B5EF4-FFF2-40B4-BE49-F238E27FC236}">
                <a16:creationId xmlns:a16="http://schemas.microsoft.com/office/drawing/2014/main" id="{448E9578-E08D-D5DD-9315-3008C76DD572}"/>
              </a:ext>
            </a:extLst>
          </p:cNvPr>
          <p:cNvCxnSpPr>
            <a:cxnSpLocks/>
          </p:cNvCxnSpPr>
          <p:nvPr/>
        </p:nvCxnSpPr>
        <p:spPr>
          <a:xfrm>
            <a:off x="4700579" y="3530742"/>
            <a:ext cx="478800" cy="0"/>
          </a:xfrm>
          <a:prstGeom prst="straightConnector1">
            <a:avLst/>
          </a:prstGeom>
          <a:ln w="1905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2944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A117E7-448D-0CF7-6F68-4AF42901B36F}"/>
              </a:ext>
            </a:extLst>
          </p:cNvPr>
          <p:cNvSpPr txBox="1"/>
          <p:nvPr/>
        </p:nvSpPr>
        <p:spPr>
          <a:xfrm>
            <a:off x="5195119" y="1736184"/>
            <a:ext cx="6336000" cy="292388"/>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200">
                <a:latin typeface="Arial" panose="020B0604020202020204" pitchFamily="34" charset="0"/>
                <a:cs typeface="Arial" panose="020B0604020202020204" pitchFamily="34" charset="0"/>
              </a:defRPr>
            </a:lvl1pPr>
          </a:lstStyle>
          <a:p>
            <a:r>
              <a:rPr lang="es-ES" sz="1300" b="1" dirty="0">
                <a:latin typeface="Arial"/>
                <a:cs typeface="Arial"/>
              </a:rPr>
              <a:t>Desarrollo </a:t>
            </a:r>
            <a:r>
              <a:rPr lang="es-ES" sz="1300" dirty="0">
                <a:latin typeface="Arial"/>
                <a:cs typeface="Arial"/>
              </a:rPr>
              <a:t>del Comité Tributario </a:t>
            </a:r>
            <a:r>
              <a:rPr lang="es-ES" sz="1300" dirty="0" err="1">
                <a:latin typeface="Arial"/>
                <a:cs typeface="Arial"/>
              </a:rPr>
              <a:t>Midstream</a:t>
            </a:r>
            <a:r>
              <a:rPr lang="es-ES" sz="1300" dirty="0">
                <a:latin typeface="Arial"/>
                <a:cs typeface="Arial"/>
              </a:rPr>
              <a:t>.</a:t>
            </a:r>
          </a:p>
        </p:txBody>
      </p:sp>
      <p:sp>
        <p:nvSpPr>
          <p:cNvPr id="8" name="CuadroTexto 7">
            <a:extLst>
              <a:ext uri="{FF2B5EF4-FFF2-40B4-BE49-F238E27FC236}">
                <a16:creationId xmlns:a16="http://schemas.microsoft.com/office/drawing/2014/main" id="{B1EA434C-2A99-45F0-EF10-6D37BFF08073}"/>
              </a:ext>
            </a:extLst>
          </p:cNvPr>
          <p:cNvSpPr txBox="1"/>
          <p:nvPr/>
        </p:nvSpPr>
        <p:spPr>
          <a:xfrm>
            <a:off x="5195119" y="2126176"/>
            <a:ext cx="6336000" cy="292388"/>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200">
                <a:latin typeface="Arial" panose="020B0604020202020204" pitchFamily="34" charset="0"/>
                <a:cs typeface="Arial" panose="020B0604020202020204" pitchFamily="34" charset="0"/>
              </a:defRPr>
            </a:lvl1pPr>
          </a:lstStyle>
          <a:p>
            <a:r>
              <a:rPr lang="es-ES" sz="1300" b="1" dirty="0">
                <a:latin typeface="Arial"/>
                <a:cs typeface="Arial"/>
              </a:rPr>
              <a:t>Implementación </a:t>
            </a:r>
            <a:r>
              <a:rPr lang="es-ES" sz="1300" dirty="0">
                <a:latin typeface="Arial"/>
                <a:cs typeface="Arial"/>
              </a:rPr>
              <a:t>del Memorando de Planeación Tributaria.</a:t>
            </a:r>
          </a:p>
        </p:txBody>
      </p:sp>
      <p:sp>
        <p:nvSpPr>
          <p:cNvPr id="10" name="CuadroTexto 9">
            <a:extLst>
              <a:ext uri="{FF2B5EF4-FFF2-40B4-BE49-F238E27FC236}">
                <a16:creationId xmlns:a16="http://schemas.microsoft.com/office/drawing/2014/main" id="{0AE71C5C-E6B3-D21B-301D-465AE4F21A48}"/>
              </a:ext>
            </a:extLst>
          </p:cNvPr>
          <p:cNvSpPr txBox="1"/>
          <p:nvPr/>
        </p:nvSpPr>
        <p:spPr>
          <a:xfrm>
            <a:off x="5195119" y="2516168"/>
            <a:ext cx="6336000" cy="292388"/>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200">
                <a:latin typeface="Arial" panose="020B0604020202020204" pitchFamily="34" charset="0"/>
                <a:cs typeface="Arial" panose="020B0604020202020204" pitchFamily="34" charset="0"/>
              </a:defRPr>
            </a:lvl1pPr>
          </a:lstStyle>
          <a:p>
            <a:r>
              <a:rPr lang="es-ES" sz="1300" b="1" dirty="0">
                <a:latin typeface="Arial"/>
                <a:cs typeface="Arial"/>
              </a:rPr>
              <a:t>Análisis </a:t>
            </a:r>
            <a:r>
              <a:rPr lang="es-ES" sz="1300" dirty="0">
                <a:latin typeface="Arial"/>
                <a:cs typeface="Arial"/>
              </a:rPr>
              <a:t>para el tratamiento de partidas relevantes en la Declaración de Renta.</a:t>
            </a:r>
          </a:p>
        </p:txBody>
      </p:sp>
      <p:sp>
        <p:nvSpPr>
          <p:cNvPr id="11" name="CuadroTexto 10">
            <a:extLst>
              <a:ext uri="{FF2B5EF4-FFF2-40B4-BE49-F238E27FC236}">
                <a16:creationId xmlns:a16="http://schemas.microsoft.com/office/drawing/2014/main" id="{53219D95-0BD3-4CA6-6CCC-084DDE2C9203}"/>
              </a:ext>
            </a:extLst>
          </p:cNvPr>
          <p:cNvSpPr txBox="1"/>
          <p:nvPr/>
        </p:nvSpPr>
        <p:spPr>
          <a:xfrm>
            <a:off x="5195119" y="2906160"/>
            <a:ext cx="6336000" cy="292388"/>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200">
                <a:latin typeface="Arial" panose="020B0604020202020204" pitchFamily="34" charset="0"/>
                <a:cs typeface="Arial" panose="020B0604020202020204" pitchFamily="34" charset="0"/>
              </a:defRPr>
            </a:lvl1pPr>
          </a:lstStyle>
          <a:p>
            <a:r>
              <a:rPr lang="es-ES" sz="1300" b="1" dirty="0">
                <a:latin typeface="Arial"/>
                <a:cs typeface="Arial"/>
              </a:rPr>
              <a:t>Acuerdos </a:t>
            </a:r>
            <a:r>
              <a:rPr lang="es-ES" sz="1300" dirty="0">
                <a:latin typeface="Arial"/>
                <a:cs typeface="Arial"/>
              </a:rPr>
              <a:t>para el tratamiento de temas tributarios especiales.</a:t>
            </a:r>
          </a:p>
        </p:txBody>
      </p:sp>
      <p:sp>
        <p:nvSpPr>
          <p:cNvPr id="12" name="CuadroTexto 11">
            <a:extLst>
              <a:ext uri="{FF2B5EF4-FFF2-40B4-BE49-F238E27FC236}">
                <a16:creationId xmlns:a16="http://schemas.microsoft.com/office/drawing/2014/main" id="{38EE74D0-61C9-C1DB-2270-E03807049BB0}"/>
              </a:ext>
            </a:extLst>
          </p:cNvPr>
          <p:cNvSpPr txBox="1"/>
          <p:nvPr/>
        </p:nvSpPr>
        <p:spPr>
          <a:xfrm>
            <a:off x="5195119" y="3296152"/>
            <a:ext cx="6336000" cy="492443"/>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200">
                <a:latin typeface="Arial" panose="020B0604020202020204" pitchFamily="34" charset="0"/>
                <a:cs typeface="Arial" panose="020B0604020202020204" pitchFamily="34" charset="0"/>
              </a:defRPr>
            </a:lvl1pPr>
          </a:lstStyle>
          <a:p>
            <a:r>
              <a:rPr lang="es-ES" sz="1300" dirty="0"/>
              <a:t>Por medio de contexto del mercado impartido en las sistemáticas se identifican sinergias que impactan el manejo de liquidez en las tesorerías..</a:t>
            </a:r>
          </a:p>
        </p:txBody>
      </p:sp>
      <p:sp>
        <p:nvSpPr>
          <p:cNvPr id="13" name="CuadroTexto 12">
            <a:extLst>
              <a:ext uri="{FF2B5EF4-FFF2-40B4-BE49-F238E27FC236}">
                <a16:creationId xmlns:a16="http://schemas.microsoft.com/office/drawing/2014/main" id="{0A002E99-B285-96A4-1E97-FFCEC9225336}"/>
              </a:ext>
            </a:extLst>
          </p:cNvPr>
          <p:cNvSpPr txBox="1"/>
          <p:nvPr/>
        </p:nvSpPr>
        <p:spPr>
          <a:xfrm>
            <a:off x="5195119" y="3870810"/>
            <a:ext cx="6336000" cy="292388"/>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200">
                <a:latin typeface="Arial" panose="020B0604020202020204" pitchFamily="34" charset="0"/>
                <a:cs typeface="Arial" panose="020B0604020202020204" pitchFamily="34" charset="0"/>
              </a:defRPr>
            </a:lvl1pPr>
          </a:lstStyle>
          <a:p>
            <a:r>
              <a:rPr lang="es-ES" sz="1300" b="1" dirty="0">
                <a:latin typeface="Arial"/>
                <a:cs typeface="Arial"/>
              </a:rPr>
              <a:t>Coordinación </a:t>
            </a:r>
            <a:r>
              <a:rPr lang="es-ES" sz="1300" dirty="0">
                <a:latin typeface="Arial"/>
                <a:cs typeface="Arial"/>
              </a:rPr>
              <a:t>en la estimación de rendimientos financieros.</a:t>
            </a:r>
          </a:p>
        </p:txBody>
      </p:sp>
      <p:sp>
        <p:nvSpPr>
          <p:cNvPr id="16" name="CuadroTexto 15">
            <a:extLst>
              <a:ext uri="{FF2B5EF4-FFF2-40B4-BE49-F238E27FC236}">
                <a16:creationId xmlns:a16="http://schemas.microsoft.com/office/drawing/2014/main" id="{24C4E3DB-1D17-A7B5-F7B5-E35E4522FF3A}"/>
              </a:ext>
            </a:extLst>
          </p:cNvPr>
          <p:cNvSpPr txBox="1"/>
          <p:nvPr/>
        </p:nvSpPr>
        <p:spPr>
          <a:xfrm>
            <a:off x="5195119" y="4260802"/>
            <a:ext cx="6336000" cy="290849"/>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200">
                <a:latin typeface="Arial" panose="020B0604020202020204" pitchFamily="34" charset="0"/>
                <a:cs typeface="Arial" panose="020B0604020202020204" pitchFamily="34" charset="0"/>
              </a:defRPr>
            </a:lvl1pPr>
          </a:lstStyle>
          <a:p>
            <a:pPr>
              <a:lnSpc>
                <a:spcPct val="107000"/>
              </a:lnSpc>
              <a:spcAft>
                <a:spcPts val="800"/>
              </a:spcAft>
            </a:pPr>
            <a:r>
              <a:rPr lang="es-ES" sz="1300" b="1" dirty="0">
                <a:latin typeface="Arial"/>
                <a:cs typeface="Arial"/>
              </a:rPr>
              <a:t>Aprobación </a:t>
            </a:r>
            <a:r>
              <a:rPr lang="es-ES" sz="1300" dirty="0">
                <a:latin typeface="Arial"/>
                <a:cs typeface="Arial"/>
              </a:rPr>
              <a:t>de la inversión en Capital AG por parte de OCENSA.</a:t>
            </a:r>
          </a:p>
        </p:txBody>
      </p:sp>
      <p:sp>
        <p:nvSpPr>
          <p:cNvPr id="18" name="CuadroTexto 17">
            <a:extLst>
              <a:ext uri="{FF2B5EF4-FFF2-40B4-BE49-F238E27FC236}">
                <a16:creationId xmlns:a16="http://schemas.microsoft.com/office/drawing/2014/main" id="{24B88D10-ADF7-AFA6-6645-A4AC1C40041B}"/>
              </a:ext>
            </a:extLst>
          </p:cNvPr>
          <p:cNvSpPr txBox="1"/>
          <p:nvPr/>
        </p:nvSpPr>
        <p:spPr>
          <a:xfrm>
            <a:off x="5195119" y="4649448"/>
            <a:ext cx="6336000" cy="504882"/>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200">
                <a:latin typeface="Arial" panose="020B0604020202020204" pitchFamily="34" charset="0"/>
                <a:cs typeface="Arial" panose="020B0604020202020204" pitchFamily="34" charset="0"/>
              </a:defRPr>
            </a:lvl1pPr>
          </a:lstStyle>
          <a:p>
            <a:pPr>
              <a:lnSpc>
                <a:spcPct val="107000"/>
              </a:lnSpc>
              <a:spcAft>
                <a:spcPts val="800"/>
              </a:spcAft>
            </a:pPr>
            <a:r>
              <a:rPr lang="es-ES" sz="1300" b="1" kern="100" dirty="0">
                <a:effectLst/>
                <a:latin typeface="Arial"/>
                <a:ea typeface="Aptos" panose="020B0004020202020204" pitchFamily="34" charset="0"/>
                <a:cs typeface="Arial"/>
              </a:rPr>
              <a:t>Se ha completado</a:t>
            </a:r>
            <a:r>
              <a:rPr lang="es-ES" sz="1300" kern="100" dirty="0">
                <a:effectLst/>
                <a:latin typeface="Arial"/>
                <a:ea typeface="Aptos" panose="020B0004020202020204" pitchFamily="34" charset="0"/>
                <a:cs typeface="Arial"/>
              </a:rPr>
              <a:t> el 81% de los pagos de dividendos a Ecopetrol, mostrando una gestión eficiente y coordinada con el equipo de tesorería</a:t>
            </a:r>
            <a:r>
              <a:rPr lang="es-ES" sz="1300" dirty="0">
                <a:latin typeface="Arial"/>
                <a:cs typeface="Arial"/>
              </a:rPr>
              <a:t>.</a:t>
            </a:r>
          </a:p>
        </p:txBody>
      </p:sp>
      <p:sp>
        <p:nvSpPr>
          <p:cNvPr id="19" name="CuadroTexto 18">
            <a:extLst>
              <a:ext uri="{FF2B5EF4-FFF2-40B4-BE49-F238E27FC236}">
                <a16:creationId xmlns:a16="http://schemas.microsoft.com/office/drawing/2014/main" id="{1CB8E831-DBCF-9B18-5BA3-3E320F4DCEFE}"/>
              </a:ext>
            </a:extLst>
          </p:cNvPr>
          <p:cNvSpPr txBox="1"/>
          <p:nvPr/>
        </p:nvSpPr>
        <p:spPr>
          <a:xfrm>
            <a:off x="5195119" y="5235712"/>
            <a:ext cx="6336000" cy="504882"/>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200">
                <a:latin typeface="Arial" panose="020B0604020202020204" pitchFamily="34" charset="0"/>
                <a:cs typeface="Arial" panose="020B0604020202020204" pitchFamily="34" charset="0"/>
              </a:defRPr>
            </a:lvl1pPr>
          </a:lstStyle>
          <a:p>
            <a:pPr>
              <a:lnSpc>
                <a:spcPct val="107000"/>
              </a:lnSpc>
              <a:spcAft>
                <a:spcPts val="800"/>
              </a:spcAft>
            </a:pPr>
            <a:r>
              <a:rPr lang="es-ES" sz="1300" b="1" kern="100" dirty="0">
                <a:effectLst/>
                <a:latin typeface="Arial"/>
                <a:ea typeface="Aptos" panose="020B0004020202020204" pitchFamily="34" charset="0"/>
                <a:cs typeface="Arial"/>
              </a:rPr>
              <a:t>Eficiencias </a:t>
            </a:r>
            <a:r>
              <a:rPr lang="es-ES" sz="1300" kern="100" dirty="0">
                <a:effectLst/>
                <a:latin typeface="Arial"/>
                <a:ea typeface="Aptos" panose="020B0004020202020204" pitchFamily="34" charset="0"/>
                <a:cs typeface="Arial"/>
              </a:rPr>
              <a:t>en la suscripción y términos de cobertura de las pólizas del programa de seguros del Segmento MID.</a:t>
            </a:r>
            <a:endParaRPr lang="es-ES" sz="1300" dirty="0">
              <a:latin typeface="Arial"/>
              <a:cs typeface="Arial"/>
            </a:endParaRPr>
          </a:p>
        </p:txBody>
      </p:sp>
      <p:sp>
        <p:nvSpPr>
          <p:cNvPr id="22" name="CuadroTexto 21">
            <a:extLst>
              <a:ext uri="{FF2B5EF4-FFF2-40B4-BE49-F238E27FC236}">
                <a16:creationId xmlns:a16="http://schemas.microsoft.com/office/drawing/2014/main" id="{19F8F384-3D41-C3E5-9A8F-FDE00D7B42AD}"/>
              </a:ext>
            </a:extLst>
          </p:cNvPr>
          <p:cNvSpPr txBox="1"/>
          <p:nvPr/>
        </p:nvSpPr>
        <p:spPr>
          <a:xfrm>
            <a:off x="5195119" y="5821976"/>
            <a:ext cx="6336000" cy="290849"/>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lnSpc>
                <a:spcPct val="107000"/>
              </a:lnSpc>
              <a:spcAft>
                <a:spcPts val="800"/>
              </a:spcAft>
              <a:defRPr sz="1200">
                <a:latin typeface="Arial" panose="020B0604020202020204" pitchFamily="34" charset="0"/>
                <a:cs typeface="Arial" panose="020B0604020202020204" pitchFamily="34" charset="0"/>
              </a:defRPr>
            </a:lvl1pPr>
          </a:lstStyle>
          <a:p>
            <a:r>
              <a:rPr lang="es-ES" sz="1300" b="1" dirty="0">
                <a:latin typeface="Arial"/>
                <a:cs typeface="Arial"/>
              </a:rPr>
              <a:t>Elaboración </a:t>
            </a:r>
            <a:r>
              <a:rPr lang="es-ES" sz="1300" dirty="0">
                <a:latin typeface="Arial"/>
                <a:cs typeface="Arial"/>
              </a:rPr>
              <a:t>de los EEFF Consolidados de Cenit.</a:t>
            </a:r>
          </a:p>
        </p:txBody>
      </p:sp>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66879" y="2771823"/>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algn="ctr"/>
            <a:endParaRPr lang="es-ES_tradnl" sz="1800" b="1">
              <a:solidFill>
                <a:schemeClr val="accent1">
                  <a:lumMod val="50000"/>
                </a:schemeClr>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D3AA15B-FABB-BE65-6948-A3D71DC303B0}"/>
              </a:ext>
            </a:extLst>
          </p:cNvPr>
          <p:cNvSpPr txBox="1"/>
          <p:nvPr/>
        </p:nvSpPr>
        <p:spPr>
          <a:xfrm>
            <a:off x="130498" y="-31715"/>
            <a:ext cx="8019952" cy="769441"/>
          </a:xfrm>
          <a:prstGeom prst="rect">
            <a:avLst/>
          </a:prstGeom>
          <a:noFill/>
        </p:spPr>
        <p:txBody>
          <a:bodyPr wrap="non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algn="l" rtl="0" fontAlgn="base"/>
            <a:r>
              <a:rPr lang="es-ES" sz="2000" b="1" i="0" u="none" strike="noStrike" dirty="0">
                <a:solidFill>
                  <a:schemeClr val="bg1">
                    <a:lumMod val="50000"/>
                  </a:schemeClr>
                </a:solidFill>
                <a:effectLst/>
                <a:latin typeface="Arial"/>
                <a:cs typeface="Arial"/>
              </a:rPr>
              <a:t>Macroproceso de Finanzas</a:t>
            </a:r>
          </a:p>
        </p:txBody>
      </p:sp>
      <p:sp>
        <p:nvSpPr>
          <p:cNvPr id="5" name="Rectángulo: esquinas redondeadas 4">
            <a:extLst>
              <a:ext uri="{FF2B5EF4-FFF2-40B4-BE49-F238E27FC236}">
                <a16:creationId xmlns:a16="http://schemas.microsoft.com/office/drawing/2014/main" id="{B5977732-DBC8-DF3C-CE67-93D55FE057EA}"/>
              </a:ext>
            </a:extLst>
          </p:cNvPr>
          <p:cNvSpPr/>
          <p:nvPr/>
        </p:nvSpPr>
        <p:spPr>
          <a:xfrm>
            <a:off x="258518" y="807714"/>
            <a:ext cx="11281765" cy="840201"/>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 Macroproceso de Finanzas,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hemos adelantado las siguientes acciones:</a:t>
            </a:r>
            <a:endParaRPr lang="es-CO" sz="1600" dirty="0">
              <a:solidFill>
                <a:schemeClr val="tx1">
                  <a:lumMod val="95000"/>
                  <a:lumOff val="5000"/>
                </a:schemeClr>
              </a:solidFill>
              <a:latin typeface="Arial"/>
              <a:cs typeface="Arial"/>
            </a:endParaRPr>
          </a:p>
        </p:txBody>
      </p:sp>
      <p:sp>
        <p:nvSpPr>
          <p:cNvPr id="15" name="Elipse 14">
            <a:extLst>
              <a:ext uri="{FF2B5EF4-FFF2-40B4-BE49-F238E27FC236}">
                <a16:creationId xmlns:a16="http://schemas.microsoft.com/office/drawing/2014/main" id="{72F1B9A6-10FD-C969-C079-A461656B6FB1}"/>
              </a:ext>
            </a:extLst>
          </p:cNvPr>
          <p:cNvSpPr/>
          <p:nvPr/>
        </p:nvSpPr>
        <p:spPr>
          <a:xfrm>
            <a:off x="394671" y="2642062"/>
            <a:ext cx="1272209" cy="1254705"/>
          </a:xfrm>
          <a:prstGeom prst="ellipse">
            <a:avLst/>
          </a:prstGeom>
          <a:solidFill>
            <a:schemeClr val="bg1"/>
          </a:solidFill>
          <a:ln w="57150">
            <a:solidFill>
              <a:srgbClr val="C7DE27"/>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3"/>
          <a:stretch>
            <a:fillRect/>
          </a:stretch>
        </p:blipFill>
        <p:spPr>
          <a:xfrm>
            <a:off x="679592" y="2918231"/>
            <a:ext cx="702365" cy="702365"/>
          </a:xfrm>
          <a:prstGeom prst="rect">
            <a:avLst/>
          </a:prstGeom>
        </p:spPr>
      </p:pic>
      <p:sp>
        <p:nvSpPr>
          <p:cNvPr id="37" name="CuadroTexto 36">
            <a:extLst>
              <a:ext uri="{FF2B5EF4-FFF2-40B4-BE49-F238E27FC236}">
                <a16:creationId xmlns:a16="http://schemas.microsoft.com/office/drawing/2014/main" id="{1CFB37C9-5A65-FBB0-B32C-90FB67065009}"/>
              </a:ext>
            </a:extLst>
          </p:cNvPr>
          <p:cNvSpPr txBox="1"/>
          <p:nvPr/>
        </p:nvSpPr>
        <p:spPr>
          <a:xfrm>
            <a:off x="2103371" y="2960644"/>
            <a:ext cx="2037102" cy="646331"/>
          </a:xfrm>
          <a:prstGeom prst="rect">
            <a:avLst/>
          </a:prstGeom>
          <a:noFill/>
        </p:spPr>
        <p:txBody>
          <a:bodyPr wrap="square">
            <a:spAutoFit/>
          </a:bodyPr>
          <a:lstStyle/>
          <a:p>
            <a:pPr algn="ctr"/>
            <a:r>
              <a:rPr lang="es-ES_tradnl" sz="1800" b="1">
                <a:solidFill>
                  <a:schemeClr val="accent1">
                    <a:lumMod val="50000"/>
                  </a:schemeClr>
                </a:solidFill>
                <a:latin typeface="Arial" panose="020B0604020202020204" pitchFamily="34" charset="0"/>
                <a:cs typeface="Arial" panose="020B0604020202020204" pitchFamily="34" charset="0"/>
              </a:rPr>
              <a:t>Sinergias</a:t>
            </a:r>
          </a:p>
          <a:p>
            <a:pPr algn="ctr"/>
            <a:r>
              <a:rPr lang="es-ES_tradnl" sz="1800" b="1">
                <a:solidFill>
                  <a:schemeClr val="accent1">
                    <a:lumMod val="50000"/>
                  </a:schemeClr>
                </a:solidFill>
                <a:latin typeface="Arial" panose="020B0604020202020204" pitchFamily="34" charset="0"/>
                <a:cs typeface="Arial" panose="020B0604020202020204" pitchFamily="34" charset="0"/>
              </a:rPr>
              <a:t> logradas:</a:t>
            </a:r>
          </a:p>
        </p:txBody>
      </p:sp>
      <p:cxnSp>
        <p:nvCxnSpPr>
          <p:cNvPr id="55" name="Conector: angular 54">
            <a:extLst>
              <a:ext uri="{FF2B5EF4-FFF2-40B4-BE49-F238E27FC236}">
                <a16:creationId xmlns:a16="http://schemas.microsoft.com/office/drawing/2014/main" id="{74184E8E-6500-5C8A-BA39-45E064E42D33}"/>
              </a:ext>
            </a:extLst>
          </p:cNvPr>
          <p:cNvCxnSpPr>
            <a:cxnSpLocks/>
            <a:stCxn id="21" idx="12"/>
            <a:endCxn id="3" idx="1"/>
          </p:cNvCxnSpPr>
          <p:nvPr/>
        </p:nvCxnSpPr>
        <p:spPr>
          <a:xfrm flipV="1">
            <a:off x="4279942" y="1882378"/>
            <a:ext cx="915177" cy="1386803"/>
          </a:xfrm>
          <a:prstGeom prst="bentConnector3">
            <a:avLst>
              <a:gd name="adj1" fmla="val 50000"/>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6B8B9F7F-90A2-895D-6C0F-1C678BE9EED1}"/>
              </a:ext>
            </a:extLst>
          </p:cNvPr>
          <p:cNvSpPr txBox="1"/>
          <p:nvPr/>
        </p:nvSpPr>
        <p:spPr>
          <a:xfrm>
            <a:off x="5195119" y="6210625"/>
            <a:ext cx="6336000" cy="290849"/>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lnSpc>
                <a:spcPct val="107000"/>
              </a:lnSpc>
              <a:spcAft>
                <a:spcPts val="800"/>
              </a:spcAft>
              <a:defRPr sz="1200">
                <a:latin typeface="Arial" panose="020B0604020202020204" pitchFamily="34" charset="0"/>
                <a:cs typeface="Arial" panose="020B0604020202020204" pitchFamily="34" charset="0"/>
              </a:defRPr>
            </a:lvl1pPr>
          </a:lstStyle>
          <a:p>
            <a:r>
              <a:rPr lang="es-ES" sz="1300" b="1" dirty="0">
                <a:latin typeface="Arial"/>
                <a:cs typeface="Arial"/>
              </a:rPr>
              <a:t>Apoyo </a:t>
            </a:r>
            <a:r>
              <a:rPr lang="es-ES" sz="1300" dirty="0">
                <a:latin typeface="Arial"/>
                <a:cs typeface="Arial"/>
              </a:rPr>
              <a:t>en la ejecución de nuevos proyectos de adquisición.</a:t>
            </a:r>
          </a:p>
        </p:txBody>
      </p:sp>
      <p:cxnSp>
        <p:nvCxnSpPr>
          <p:cNvPr id="56" name="Conector: angular 55">
            <a:extLst>
              <a:ext uri="{FF2B5EF4-FFF2-40B4-BE49-F238E27FC236}">
                <a16:creationId xmlns:a16="http://schemas.microsoft.com/office/drawing/2014/main" id="{787FDE83-722B-F809-82F9-8E2AD2C4F8AF}"/>
              </a:ext>
            </a:extLst>
          </p:cNvPr>
          <p:cNvCxnSpPr>
            <a:cxnSpLocks/>
            <a:stCxn id="21" idx="12"/>
            <a:endCxn id="20" idx="1"/>
          </p:cNvCxnSpPr>
          <p:nvPr/>
        </p:nvCxnSpPr>
        <p:spPr>
          <a:xfrm>
            <a:off x="4279942" y="3269181"/>
            <a:ext cx="915177" cy="3086869"/>
          </a:xfrm>
          <a:prstGeom prst="bentConnector3">
            <a:avLst>
              <a:gd name="adj1" fmla="val 50000"/>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CA663770-7253-91EC-2C34-F986E4A823BD}"/>
              </a:ext>
            </a:extLst>
          </p:cNvPr>
          <p:cNvCxnSpPr>
            <a:cxnSpLocks/>
          </p:cNvCxnSpPr>
          <p:nvPr/>
        </p:nvCxnSpPr>
        <p:spPr>
          <a:xfrm>
            <a:off x="4603898" y="2274588"/>
            <a:ext cx="565751"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146F8933-69F7-F515-4516-9BB5B6E8D983}"/>
              </a:ext>
            </a:extLst>
          </p:cNvPr>
          <p:cNvCxnSpPr>
            <a:cxnSpLocks/>
          </p:cNvCxnSpPr>
          <p:nvPr/>
        </p:nvCxnSpPr>
        <p:spPr>
          <a:xfrm>
            <a:off x="4603898" y="2642062"/>
            <a:ext cx="565751"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48A80335-AEC0-FFB6-B485-7B5D2A4BF3B6}"/>
              </a:ext>
            </a:extLst>
          </p:cNvPr>
          <p:cNvCxnSpPr>
            <a:cxnSpLocks/>
          </p:cNvCxnSpPr>
          <p:nvPr/>
        </p:nvCxnSpPr>
        <p:spPr>
          <a:xfrm>
            <a:off x="4618735" y="3017744"/>
            <a:ext cx="565751"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24712A51-59E6-B53A-7BFF-8EAFE7C3E80C}"/>
              </a:ext>
            </a:extLst>
          </p:cNvPr>
          <p:cNvCxnSpPr>
            <a:cxnSpLocks/>
          </p:cNvCxnSpPr>
          <p:nvPr/>
        </p:nvCxnSpPr>
        <p:spPr>
          <a:xfrm>
            <a:off x="4603898" y="3502288"/>
            <a:ext cx="565751"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811F8BE5-BDE2-484F-4826-3690F2685457}"/>
              </a:ext>
            </a:extLst>
          </p:cNvPr>
          <p:cNvCxnSpPr>
            <a:cxnSpLocks/>
          </p:cNvCxnSpPr>
          <p:nvPr/>
        </p:nvCxnSpPr>
        <p:spPr>
          <a:xfrm>
            <a:off x="4603898" y="4026827"/>
            <a:ext cx="565751"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2CC57578-A898-17FC-0298-64CD14DE4E8A}"/>
              </a:ext>
            </a:extLst>
          </p:cNvPr>
          <p:cNvCxnSpPr>
            <a:cxnSpLocks/>
          </p:cNvCxnSpPr>
          <p:nvPr/>
        </p:nvCxnSpPr>
        <p:spPr>
          <a:xfrm>
            <a:off x="4629368" y="4413144"/>
            <a:ext cx="565751"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5B2D9504-1970-15D7-7974-1F202001C052}"/>
              </a:ext>
            </a:extLst>
          </p:cNvPr>
          <p:cNvCxnSpPr>
            <a:cxnSpLocks/>
          </p:cNvCxnSpPr>
          <p:nvPr/>
        </p:nvCxnSpPr>
        <p:spPr>
          <a:xfrm>
            <a:off x="4603898" y="4905786"/>
            <a:ext cx="565751"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7E61A22E-C890-8903-6D96-1281C4E567FA}"/>
              </a:ext>
            </a:extLst>
          </p:cNvPr>
          <p:cNvCxnSpPr>
            <a:cxnSpLocks/>
          </p:cNvCxnSpPr>
          <p:nvPr/>
        </p:nvCxnSpPr>
        <p:spPr>
          <a:xfrm>
            <a:off x="4603898" y="5483489"/>
            <a:ext cx="565751"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7FB2B09F-317A-7BE4-DBE1-05608E7A387F}"/>
              </a:ext>
            </a:extLst>
          </p:cNvPr>
          <p:cNvCxnSpPr>
            <a:cxnSpLocks/>
          </p:cNvCxnSpPr>
          <p:nvPr/>
        </p:nvCxnSpPr>
        <p:spPr>
          <a:xfrm>
            <a:off x="4629368" y="5944233"/>
            <a:ext cx="565751"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6755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Shape 98">
            <a:extLst>
              <a:ext uri="{FF2B5EF4-FFF2-40B4-BE49-F238E27FC236}">
                <a16:creationId xmlns:a16="http://schemas.microsoft.com/office/drawing/2014/main" id="{4B15826D-983E-4A97-8296-3B185925396E}"/>
              </a:ext>
            </a:extLst>
          </p:cNvPr>
          <p:cNvSpPr/>
          <p:nvPr/>
        </p:nvSpPr>
        <p:spPr>
          <a:xfrm>
            <a:off x="4072638" y="1862107"/>
            <a:ext cx="850876" cy="880150"/>
          </a:xfrm>
          <a:custGeom>
            <a:avLst/>
            <a:gdLst/>
            <a:ahLst/>
            <a:cxnLst>
              <a:cxn ang="3cd4">
                <a:pos x="hc" y="t"/>
              </a:cxn>
              <a:cxn ang="cd2">
                <a:pos x="l" y="vc"/>
              </a:cxn>
              <a:cxn ang="cd4">
                <a:pos x="hc" y="b"/>
              </a:cxn>
              <a:cxn ang="0">
                <a:pos x="r" y="vc"/>
              </a:cxn>
            </a:cxnLst>
            <a:rect l="l" t="t" r="r" b="b"/>
            <a:pathLst>
              <a:path w="1367" h="1414">
                <a:moveTo>
                  <a:pt x="959" y="0"/>
                </a:moveTo>
                <a:lnTo>
                  <a:pt x="578" y="0"/>
                </a:lnTo>
                <a:lnTo>
                  <a:pt x="143" y="0"/>
                </a:lnTo>
                <a:lnTo>
                  <a:pt x="0" y="0"/>
                </a:lnTo>
                <a:lnTo>
                  <a:pt x="0" y="1414"/>
                </a:lnTo>
                <a:lnTo>
                  <a:pt x="143" y="1414"/>
                </a:lnTo>
                <a:lnTo>
                  <a:pt x="578" y="1414"/>
                </a:lnTo>
                <a:lnTo>
                  <a:pt x="959" y="1414"/>
                </a:lnTo>
                <a:lnTo>
                  <a:pt x="1367" y="707"/>
                </a:ln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100" name="Freeform: Shape 99">
            <a:extLst>
              <a:ext uri="{FF2B5EF4-FFF2-40B4-BE49-F238E27FC236}">
                <a16:creationId xmlns:a16="http://schemas.microsoft.com/office/drawing/2014/main" id="{0620A91D-E923-40E1-800C-37DEA77079AE}"/>
              </a:ext>
            </a:extLst>
          </p:cNvPr>
          <p:cNvSpPr/>
          <p:nvPr/>
        </p:nvSpPr>
        <p:spPr>
          <a:xfrm>
            <a:off x="1091460" y="1696415"/>
            <a:ext cx="3460187" cy="1211533"/>
          </a:xfrm>
          <a:custGeom>
            <a:avLst/>
            <a:gdLst/>
            <a:ahLst/>
            <a:cxnLst>
              <a:cxn ang="3cd4">
                <a:pos x="hc" y="t"/>
              </a:cxn>
              <a:cxn ang="cd2">
                <a:pos x="l" y="vc"/>
              </a:cxn>
              <a:cxn ang="cd4">
                <a:pos x="hc" y="b"/>
              </a:cxn>
              <a:cxn ang="0">
                <a:pos x="r" y="vc"/>
              </a:cxn>
            </a:cxnLst>
            <a:rect l="l" t="t" r="r" b="b"/>
            <a:pathLst>
              <a:path w="5556" h="1946">
                <a:moveTo>
                  <a:pt x="4994" y="0"/>
                </a:moveTo>
                <a:lnTo>
                  <a:pt x="4469" y="0"/>
                </a:lnTo>
                <a:lnTo>
                  <a:pt x="3870" y="0"/>
                </a:lnTo>
                <a:lnTo>
                  <a:pt x="0" y="0"/>
                </a:lnTo>
                <a:lnTo>
                  <a:pt x="0" y="1946"/>
                </a:lnTo>
                <a:lnTo>
                  <a:pt x="3870" y="1946"/>
                </a:lnTo>
                <a:lnTo>
                  <a:pt x="4469" y="1946"/>
                </a:lnTo>
                <a:lnTo>
                  <a:pt x="4994" y="1946"/>
                </a:lnTo>
                <a:lnTo>
                  <a:pt x="5556" y="973"/>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172" name="Freeform: Shape 171">
            <a:extLst>
              <a:ext uri="{FF2B5EF4-FFF2-40B4-BE49-F238E27FC236}">
                <a16:creationId xmlns:a16="http://schemas.microsoft.com/office/drawing/2014/main" id="{759387F8-979D-4612-838E-447ABC9625D0}"/>
              </a:ext>
            </a:extLst>
          </p:cNvPr>
          <p:cNvSpPr/>
          <p:nvPr/>
        </p:nvSpPr>
        <p:spPr>
          <a:xfrm>
            <a:off x="311594" y="1627275"/>
            <a:ext cx="1558484" cy="1349193"/>
          </a:xfrm>
          <a:custGeom>
            <a:avLst/>
            <a:gdLst/>
            <a:ahLst/>
            <a:cxnLst>
              <a:cxn ang="3cd4">
                <a:pos x="hc" y="t"/>
              </a:cxn>
              <a:cxn ang="cd2">
                <a:pos x="l" y="vc"/>
              </a:cxn>
              <a:cxn ang="cd4">
                <a:pos x="hc" y="b"/>
              </a:cxn>
              <a:cxn ang="0">
                <a:pos x="r" y="vc"/>
              </a:cxn>
            </a:cxnLst>
            <a:rect l="l" t="t" r="r" b="b"/>
            <a:pathLst>
              <a:path w="2503" h="2167">
                <a:moveTo>
                  <a:pt x="1877" y="0"/>
                </a:moveTo>
                <a:lnTo>
                  <a:pt x="626" y="0"/>
                </a:lnTo>
                <a:lnTo>
                  <a:pt x="0" y="1084"/>
                </a:lnTo>
                <a:lnTo>
                  <a:pt x="626" y="2167"/>
                </a:lnTo>
                <a:lnTo>
                  <a:pt x="1877" y="2167"/>
                </a:lnTo>
                <a:lnTo>
                  <a:pt x="2503" y="1084"/>
                </a:ln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174" name="Freeform: Shape 173">
            <a:extLst>
              <a:ext uri="{FF2B5EF4-FFF2-40B4-BE49-F238E27FC236}">
                <a16:creationId xmlns:a16="http://schemas.microsoft.com/office/drawing/2014/main" id="{32FAEFA4-4823-4A53-B2C7-90724084E00C}"/>
              </a:ext>
            </a:extLst>
          </p:cNvPr>
          <p:cNvSpPr/>
          <p:nvPr/>
        </p:nvSpPr>
        <p:spPr>
          <a:xfrm>
            <a:off x="6825414" y="2213109"/>
            <a:ext cx="850253" cy="1224352"/>
          </a:xfrm>
          <a:custGeom>
            <a:avLst/>
            <a:gdLst/>
            <a:ahLst/>
            <a:cxnLst>
              <a:cxn ang="3cd4">
                <a:pos x="hc" y="t"/>
              </a:cxn>
              <a:cxn ang="cd2">
                <a:pos x="l" y="vc"/>
              </a:cxn>
              <a:cxn ang="cd4">
                <a:pos x="hc" y="b"/>
              </a:cxn>
              <a:cxn ang="0">
                <a:pos x="r" y="vc"/>
              </a:cxn>
            </a:cxnLst>
            <a:rect l="l" t="t" r="r" b="b"/>
            <a:pathLst>
              <a:path w="1366" h="1414">
                <a:moveTo>
                  <a:pt x="408" y="0"/>
                </a:moveTo>
                <a:lnTo>
                  <a:pt x="788" y="0"/>
                </a:lnTo>
                <a:lnTo>
                  <a:pt x="1223" y="0"/>
                </a:lnTo>
                <a:lnTo>
                  <a:pt x="1366" y="0"/>
                </a:lnTo>
                <a:lnTo>
                  <a:pt x="1366" y="1414"/>
                </a:lnTo>
                <a:lnTo>
                  <a:pt x="1223" y="1414"/>
                </a:lnTo>
                <a:lnTo>
                  <a:pt x="788" y="1414"/>
                </a:lnTo>
                <a:lnTo>
                  <a:pt x="408" y="1414"/>
                </a:lnTo>
                <a:lnTo>
                  <a:pt x="0" y="707"/>
                </a:ln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175" name="Freeform: Shape 174">
            <a:extLst>
              <a:ext uri="{FF2B5EF4-FFF2-40B4-BE49-F238E27FC236}">
                <a16:creationId xmlns:a16="http://schemas.microsoft.com/office/drawing/2014/main" id="{482B9B08-CE90-4A00-B2D2-C38F538F567E}"/>
              </a:ext>
            </a:extLst>
          </p:cNvPr>
          <p:cNvSpPr/>
          <p:nvPr/>
        </p:nvSpPr>
        <p:spPr>
          <a:xfrm>
            <a:off x="7096815" y="2129329"/>
            <a:ext cx="3460810" cy="1507230"/>
          </a:xfrm>
          <a:custGeom>
            <a:avLst/>
            <a:gdLst/>
            <a:ahLst/>
            <a:cxnLst>
              <a:cxn ang="3cd4">
                <a:pos x="hc" y="t"/>
              </a:cxn>
              <a:cxn ang="cd2">
                <a:pos x="l" y="vc"/>
              </a:cxn>
              <a:cxn ang="cd4">
                <a:pos x="hc" y="b"/>
              </a:cxn>
              <a:cxn ang="0">
                <a:pos x="r" y="vc"/>
              </a:cxn>
            </a:cxnLst>
            <a:rect l="l" t="t" r="r" b="b"/>
            <a:pathLst>
              <a:path w="5557" h="1947">
                <a:moveTo>
                  <a:pt x="562" y="0"/>
                </a:moveTo>
                <a:lnTo>
                  <a:pt x="1087" y="0"/>
                </a:lnTo>
                <a:lnTo>
                  <a:pt x="1686" y="0"/>
                </a:lnTo>
                <a:lnTo>
                  <a:pt x="5557" y="0"/>
                </a:lnTo>
                <a:lnTo>
                  <a:pt x="5557" y="1947"/>
                </a:lnTo>
                <a:lnTo>
                  <a:pt x="1686" y="1947"/>
                </a:lnTo>
                <a:lnTo>
                  <a:pt x="1087" y="1947"/>
                </a:lnTo>
                <a:lnTo>
                  <a:pt x="562" y="1947"/>
                </a:lnTo>
                <a:lnTo>
                  <a:pt x="0" y="974"/>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247" name="Freeform: Shape 246">
            <a:extLst>
              <a:ext uri="{FF2B5EF4-FFF2-40B4-BE49-F238E27FC236}">
                <a16:creationId xmlns:a16="http://schemas.microsoft.com/office/drawing/2014/main" id="{CCBD8A39-C12B-4360-9490-953B5C145430}"/>
              </a:ext>
            </a:extLst>
          </p:cNvPr>
          <p:cNvSpPr/>
          <p:nvPr/>
        </p:nvSpPr>
        <p:spPr>
          <a:xfrm>
            <a:off x="9878226" y="1993893"/>
            <a:ext cx="1795809" cy="1678401"/>
          </a:xfrm>
          <a:custGeom>
            <a:avLst/>
            <a:gdLst/>
            <a:ahLst/>
            <a:cxnLst>
              <a:cxn ang="3cd4">
                <a:pos x="hc" y="t"/>
              </a:cxn>
              <a:cxn ang="cd2">
                <a:pos x="l" y="vc"/>
              </a:cxn>
              <a:cxn ang="cd4">
                <a:pos x="hc" y="b"/>
              </a:cxn>
              <a:cxn ang="0">
                <a:pos x="r" y="vc"/>
              </a:cxn>
            </a:cxnLst>
            <a:rect l="l" t="t" r="r" b="b"/>
            <a:pathLst>
              <a:path w="2503" h="2168">
                <a:moveTo>
                  <a:pt x="626" y="0"/>
                </a:moveTo>
                <a:lnTo>
                  <a:pt x="1877" y="0"/>
                </a:lnTo>
                <a:lnTo>
                  <a:pt x="2503" y="1084"/>
                </a:lnTo>
                <a:lnTo>
                  <a:pt x="1877" y="2168"/>
                </a:lnTo>
                <a:lnTo>
                  <a:pt x="626" y="2168"/>
                </a:lnTo>
                <a:lnTo>
                  <a:pt x="0" y="1084"/>
                </a:ln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74" name="Freeform: Shape 473">
            <a:extLst>
              <a:ext uri="{FF2B5EF4-FFF2-40B4-BE49-F238E27FC236}">
                <a16:creationId xmlns:a16="http://schemas.microsoft.com/office/drawing/2014/main" id="{2AE5C3D4-27FE-4D7B-B11D-904EE03385D1}"/>
              </a:ext>
            </a:extLst>
          </p:cNvPr>
          <p:cNvSpPr/>
          <p:nvPr/>
        </p:nvSpPr>
        <p:spPr>
          <a:xfrm>
            <a:off x="6045827" y="1166020"/>
            <a:ext cx="91956" cy="5565158"/>
          </a:xfrm>
          <a:custGeom>
            <a:avLst/>
            <a:gdLst/>
            <a:ahLst/>
            <a:cxnLst>
              <a:cxn ang="3cd4">
                <a:pos x="hc" y="t"/>
              </a:cxn>
              <a:cxn ang="cd2">
                <a:pos x="l" y="vc"/>
              </a:cxn>
              <a:cxn ang="cd4">
                <a:pos x="hc" y="b"/>
              </a:cxn>
              <a:cxn ang="0">
                <a:pos x="r" y="vc"/>
              </a:cxn>
            </a:cxnLst>
            <a:rect l="l" t="t" r="r" b="b"/>
            <a:pathLst>
              <a:path w="174" h="8371">
                <a:moveTo>
                  <a:pt x="0" y="8371"/>
                </a:moveTo>
                <a:lnTo>
                  <a:pt x="174" y="8371"/>
                </a:lnTo>
                <a:lnTo>
                  <a:pt x="174" y="0"/>
                </a:lnTo>
                <a:lnTo>
                  <a:pt x="0" y="0"/>
                </a:lnTo>
                <a:close/>
              </a:path>
            </a:pathLst>
          </a:custGeom>
          <a:solidFill>
            <a:schemeClr val="accent1">
              <a:lumMod val="50000"/>
            </a:scheme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75" name="Freeform: Shape 474">
            <a:extLst>
              <a:ext uri="{FF2B5EF4-FFF2-40B4-BE49-F238E27FC236}">
                <a16:creationId xmlns:a16="http://schemas.microsoft.com/office/drawing/2014/main" id="{955BC2AE-924E-4141-B296-E82F37232EAE}"/>
              </a:ext>
            </a:extLst>
          </p:cNvPr>
          <p:cNvSpPr/>
          <p:nvPr/>
        </p:nvSpPr>
        <p:spPr>
          <a:xfrm>
            <a:off x="6012535" y="2215236"/>
            <a:ext cx="167559" cy="167559"/>
          </a:xfrm>
          <a:custGeom>
            <a:avLst/>
            <a:gdLst/>
            <a:ahLst/>
            <a:cxnLst>
              <a:cxn ang="3cd4">
                <a:pos x="hc" y="t"/>
              </a:cxn>
              <a:cxn ang="cd2">
                <a:pos x="l" y="vc"/>
              </a:cxn>
              <a:cxn ang="cd4">
                <a:pos x="hc" y="b"/>
              </a:cxn>
              <a:cxn ang="0">
                <a:pos x="r" y="vc"/>
              </a:cxn>
            </a:cxnLst>
            <a:rect l="l" t="t" r="r" b="b"/>
            <a:pathLst>
              <a:path w="270" h="270">
                <a:moveTo>
                  <a:pt x="270" y="135"/>
                </a:moveTo>
                <a:cubicBezTo>
                  <a:pt x="270" y="210"/>
                  <a:pt x="210" y="270"/>
                  <a:pt x="135" y="270"/>
                </a:cubicBezTo>
                <a:cubicBezTo>
                  <a:pt x="61" y="270"/>
                  <a:pt x="0" y="210"/>
                  <a:pt x="0" y="135"/>
                </a:cubicBezTo>
                <a:cubicBezTo>
                  <a:pt x="0" y="61"/>
                  <a:pt x="61" y="0"/>
                  <a:pt x="135" y="0"/>
                </a:cubicBezTo>
                <a:cubicBezTo>
                  <a:pt x="210" y="0"/>
                  <a:pt x="270" y="61"/>
                  <a:pt x="270" y="135"/>
                </a:cubicBez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77" name="Freeform: Shape 476">
            <a:extLst>
              <a:ext uri="{FF2B5EF4-FFF2-40B4-BE49-F238E27FC236}">
                <a16:creationId xmlns:a16="http://schemas.microsoft.com/office/drawing/2014/main" id="{0BC65DB6-9E97-48F8-8CFE-5E079981C7FE}"/>
              </a:ext>
            </a:extLst>
          </p:cNvPr>
          <p:cNvSpPr/>
          <p:nvPr/>
        </p:nvSpPr>
        <p:spPr>
          <a:xfrm>
            <a:off x="6012535" y="2732730"/>
            <a:ext cx="167559" cy="167559"/>
          </a:xfrm>
          <a:custGeom>
            <a:avLst/>
            <a:gdLst/>
            <a:ahLst/>
            <a:cxnLst>
              <a:cxn ang="3cd4">
                <a:pos x="hc" y="t"/>
              </a:cxn>
              <a:cxn ang="cd2">
                <a:pos x="l" y="vc"/>
              </a:cxn>
              <a:cxn ang="cd4">
                <a:pos x="hc" y="b"/>
              </a:cxn>
              <a:cxn ang="0">
                <a:pos x="r" y="vc"/>
              </a:cxn>
            </a:cxnLst>
            <a:rect l="l" t="t" r="r" b="b"/>
            <a:pathLst>
              <a:path w="270" h="270">
                <a:moveTo>
                  <a:pt x="270" y="135"/>
                </a:moveTo>
                <a:cubicBezTo>
                  <a:pt x="270" y="209"/>
                  <a:pt x="210" y="270"/>
                  <a:pt x="135" y="270"/>
                </a:cubicBezTo>
                <a:cubicBezTo>
                  <a:pt x="61" y="270"/>
                  <a:pt x="0" y="209"/>
                  <a:pt x="0" y="135"/>
                </a:cubicBezTo>
                <a:cubicBezTo>
                  <a:pt x="0" y="60"/>
                  <a:pt x="61" y="0"/>
                  <a:pt x="135" y="0"/>
                </a:cubicBezTo>
                <a:cubicBezTo>
                  <a:pt x="210" y="0"/>
                  <a:pt x="270" y="60"/>
                  <a:pt x="270" y="135"/>
                </a:cubicBez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78" name="Freeform: Shape 477">
            <a:extLst>
              <a:ext uri="{FF2B5EF4-FFF2-40B4-BE49-F238E27FC236}">
                <a16:creationId xmlns:a16="http://schemas.microsoft.com/office/drawing/2014/main" id="{371A2E1F-E0EF-4574-A739-82386AA3ED7B}"/>
              </a:ext>
            </a:extLst>
          </p:cNvPr>
          <p:cNvSpPr/>
          <p:nvPr/>
        </p:nvSpPr>
        <p:spPr>
          <a:xfrm>
            <a:off x="6096626" y="2810053"/>
            <a:ext cx="776750" cy="31768"/>
          </a:xfrm>
          <a:custGeom>
            <a:avLst/>
            <a:gdLst/>
            <a:ahLst/>
            <a:cxnLst>
              <a:cxn ang="3cd4">
                <a:pos x="hc" y="t"/>
              </a:cxn>
              <a:cxn ang="cd2">
                <a:pos x="l" y="vc"/>
              </a:cxn>
              <a:cxn ang="cd4">
                <a:pos x="hc" y="b"/>
              </a:cxn>
              <a:cxn ang="0">
                <a:pos x="r" y="vc"/>
              </a:cxn>
            </a:cxnLst>
            <a:rect l="l" t="t" r="r" b="b"/>
            <a:pathLst>
              <a:path w="1248" h="52">
                <a:moveTo>
                  <a:pt x="1248" y="52"/>
                </a:moveTo>
                <a:lnTo>
                  <a:pt x="0" y="52"/>
                </a:lnTo>
                <a:lnTo>
                  <a:pt x="0" y="0"/>
                </a:lnTo>
                <a:lnTo>
                  <a:pt x="1248" y="0"/>
                </a:ln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487" name="TextBox 486">
            <a:extLst>
              <a:ext uri="{FF2B5EF4-FFF2-40B4-BE49-F238E27FC236}">
                <a16:creationId xmlns:a16="http://schemas.microsoft.com/office/drawing/2014/main" id="{9E9DDF1E-5184-41EB-AAE0-9A68879F5DE1}"/>
              </a:ext>
            </a:extLst>
          </p:cNvPr>
          <p:cNvSpPr txBox="1"/>
          <p:nvPr/>
        </p:nvSpPr>
        <p:spPr>
          <a:xfrm>
            <a:off x="469521" y="1679342"/>
            <a:ext cx="1219947" cy="1246495"/>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7500" spc="-145">
                <a:solidFill>
                  <a:srgbClr val="FFFFFF"/>
                </a:solidFill>
                <a:latin typeface="Arial" panose="020B0604020202020204" pitchFamily="34" charset="0"/>
                <a:cs typeface="Arial" panose="020B0604020202020204" pitchFamily="34" charset="0"/>
              </a:rPr>
              <a:t>1</a:t>
            </a:r>
          </a:p>
        </p:txBody>
      </p:sp>
      <p:sp>
        <p:nvSpPr>
          <p:cNvPr id="490" name="TextBox 489">
            <a:extLst>
              <a:ext uri="{FF2B5EF4-FFF2-40B4-BE49-F238E27FC236}">
                <a16:creationId xmlns:a16="http://schemas.microsoft.com/office/drawing/2014/main" id="{EF1A98BA-8BFA-4685-B346-9DDF40EC0F11}"/>
              </a:ext>
            </a:extLst>
          </p:cNvPr>
          <p:cNvSpPr txBox="1"/>
          <p:nvPr/>
        </p:nvSpPr>
        <p:spPr>
          <a:xfrm>
            <a:off x="10187612" y="2229520"/>
            <a:ext cx="1219947" cy="1246495"/>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7500" spc="-145">
                <a:solidFill>
                  <a:srgbClr val="FFFFFF"/>
                </a:solidFill>
                <a:latin typeface="Arial" panose="020B0604020202020204" pitchFamily="34" charset="0"/>
                <a:cs typeface="Arial" panose="020B0604020202020204" pitchFamily="34" charset="0"/>
              </a:rPr>
              <a:t>2</a:t>
            </a:r>
          </a:p>
        </p:txBody>
      </p:sp>
      <p:sp>
        <p:nvSpPr>
          <p:cNvPr id="492" name="TextBox 491">
            <a:extLst>
              <a:ext uri="{FF2B5EF4-FFF2-40B4-BE49-F238E27FC236}">
                <a16:creationId xmlns:a16="http://schemas.microsoft.com/office/drawing/2014/main" id="{94864619-F969-4EBF-BB7B-559501B421C4}"/>
              </a:ext>
            </a:extLst>
          </p:cNvPr>
          <p:cNvSpPr txBox="1"/>
          <p:nvPr/>
        </p:nvSpPr>
        <p:spPr>
          <a:xfrm>
            <a:off x="1753911" y="1871137"/>
            <a:ext cx="2563138" cy="830997"/>
          </a:xfrm>
          <a:prstGeom prst="rect">
            <a:avLst/>
          </a:prstGeom>
          <a:noFill/>
        </p:spPr>
        <p:txBody>
          <a:bodyPr wrap="square" lIns="91440" tIns="45720" rIns="91440" bIns="45720" rtlCol="0" anchor="b">
            <a:spAutoFit/>
          </a:bodyPr>
          <a:lstStyle>
            <a:defPPr>
              <a:defRPr lang="es-ES"/>
            </a:defPPr>
            <a:lvl1pPr algn="ctr">
              <a:defRPr sz="1600" b="1">
                <a:solidFill>
                  <a:schemeClr val="accent5">
                    <a:lumMod val="50000"/>
                  </a:schemeClr>
                </a:solidFill>
                <a:latin typeface="Arial"/>
                <a:cs typeface="Arial"/>
              </a:defRPr>
            </a:lvl1pPr>
          </a:lstStyle>
          <a:p>
            <a:r>
              <a:rPr lang="es-ES" dirty="0"/>
              <a:t>Administración de recursos financieros y liquidez</a:t>
            </a:r>
            <a:endParaRPr lang="es-CO" dirty="0"/>
          </a:p>
        </p:txBody>
      </p:sp>
      <p:sp>
        <p:nvSpPr>
          <p:cNvPr id="3" name="CuadroTexto 2">
            <a:extLst>
              <a:ext uri="{FF2B5EF4-FFF2-40B4-BE49-F238E27FC236}">
                <a16:creationId xmlns:a16="http://schemas.microsoft.com/office/drawing/2014/main" id="{8034DBDF-3495-28EB-C118-B82197D2ECD4}"/>
              </a:ext>
            </a:extLst>
          </p:cNvPr>
          <p:cNvSpPr txBox="1"/>
          <p:nvPr/>
        </p:nvSpPr>
        <p:spPr>
          <a:xfrm>
            <a:off x="670674" y="3201934"/>
            <a:ext cx="4845169" cy="2031325"/>
          </a:xfrm>
          <a:prstGeom prst="rect">
            <a:avLst/>
          </a:prstGeom>
          <a:solidFill>
            <a:srgbClr val="DCE5F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400" b="1" dirty="0">
                <a:solidFill>
                  <a:schemeClr val="accent5">
                    <a:lumMod val="50000"/>
                  </a:schemeClr>
                </a:solidFill>
                <a:latin typeface="Arial"/>
                <a:cs typeface="Arial"/>
              </a:rPr>
              <a:t>Avances: </a:t>
            </a:r>
          </a:p>
          <a:p>
            <a:pPr algn="just"/>
            <a:r>
              <a:rPr lang="es-ES" sz="1400" dirty="0">
                <a:latin typeface="Arial"/>
                <a:cs typeface="Arial"/>
              </a:rPr>
              <a:t>Las reuniones sistemáticas permiten la revisión del contexto del mercado donde identifican sinergias que impactan el manejo de liquidez en las tesorerías, estos espacios también permiten aclarar dudas sobre procesos y procedimientos operativos en las tesorerías.</a:t>
            </a:r>
          </a:p>
          <a:p>
            <a:pPr algn="just"/>
            <a:endParaRPr lang="es-ES" sz="1400" dirty="0">
              <a:latin typeface="Arial" panose="020B0604020202020204" pitchFamily="34" charset="0"/>
              <a:cs typeface="Arial" panose="020B0604020202020204" pitchFamily="34" charset="0"/>
            </a:endParaRPr>
          </a:p>
          <a:p>
            <a:pPr algn="just"/>
            <a:r>
              <a:rPr lang="es-ES" sz="1400" dirty="0">
                <a:latin typeface="Arial"/>
                <a:cs typeface="Arial"/>
              </a:rPr>
              <a:t>Durante el 3Q se dio la aprobación de la inversión en Capital AG por parte de OCENSA.</a:t>
            </a:r>
          </a:p>
        </p:txBody>
      </p:sp>
      <p:sp>
        <p:nvSpPr>
          <p:cNvPr id="4" name="CuadroTexto 3">
            <a:extLst>
              <a:ext uri="{FF2B5EF4-FFF2-40B4-BE49-F238E27FC236}">
                <a16:creationId xmlns:a16="http://schemas.microsoft.com/office/drawing/2014/main" id="{6D61F23C-89FF-DC1C-3907-4C04DC78ED90}"/>
              </a:ext>
            </a:extLst>
          </p:cNvPr>
          <p:cNvSpPr txBox="1"/>
          <p:nvPr/>
        </p:nvSpPr>
        <p:spPr>
          <a:xfrm>
            <a:off x="194629" y="117323"/>
            <a:ext cx="11416217" cy="1077218"/>
          </a:xfrm>
          <a:prstGeom prst="rect">
            <a:avLst/>
          </a:prstGeom>
          <a:noFill/>
        </p:spPr>
        <p:txBody>
          <a:bodyPr wrap="square" lIns="91440" tIns="45720" rIns="91440" bIns="45720" rtlCol="0" anchor="t">
            <a:spAutoFit/>
          </a:bodyPr>
          <a:lstStyle/>
          <a:p>
            <a:r>
              <a:rPr lang="es-ES" sz="2400" b="1" dirty="0">
                <a:solidFill>
                  <a:srgbClr val="1E4E79"/>
                </a:solidFill>
                <a:latin typeface="Arial"/>
                <a:cs typeface="Arial"/>
              </a:rPr>
              <a:t>Avances Sinergias Relacionamiento presentadas por los VPS 2024</a:t>
            </a:r>
            <a:endParaRPr lang="es-ES" sz="2400" dirty="0">
              <a:solidFill>
                <a:srgbClr val="1E4E79"/>
              </a:solidFill>
              <a:latin typeface="Arial"/>
              <a:cs typeface="Arial"/>
            </a:endParaRPr>
          </a:p>
          <a:p>
            <a:r>
              <a:rPr lang="es-ES" sz="2000" b="1" dirty="0">
                <a:solidFill>
                  <a:schemeClr val="bg1">
                    <a:lumMod val="50000"/>
                  </a:schemeClr>
                </a:solidFill>
                <a:latin typeface="Arial"/>
                <a:cs typeface="Arial"/>
              </a:rPr>
              <a:t>Tomando como base la Presentación llevada al Comité </a:t>
            </a:r>
            <a:r>
              <a:rPr lang="es-ES" sz="2000" b="1" dirty="0" err="1">
                <a:solidFill>
                  <a:schemeClr val="bg1">
                    <a:lumMod val="50000"/>
                  </a:schemeClr>
                </a:solidFill>
                <a:latin typeface="Arial"/>
                <a:cs typeface="Arial"/>
              </a:rPr>
              <a:t>Exco</a:t>
            </a:r>
            <a:r>
              <a:rPr lang="es-ES" sz="2000" b="1" dirty="0">
                <a:solidFill>
                  <a:schemeClr val="bg1">
                    <a:lumMod val="50000"/>
                  </a:schemeClr>
                </a:solidFill>
                <a:latin typeface="Arial"/>
                <a:cs typeface="Arial"/>
              </a:rPr>
              <a:t> en el 2Q, actualizamos el status de las sinergias en el 3Q como sigue: </a:t>
            </a:r>
            <a:endParaRPr lang="es-ES" sz="2000" b="1" dirty="0">
              <a:solidFill>
                <a:schemeClr val="bg1">
                  <a:lumMod val="50000"/>
                </a:schemeClr>
              </a:solidFill>
              <a:highlight>
                <a:srgbClr val="FFFF00"/>
              </a:highlight>
              <a:latin typeface="Arial"/>
              <a:cs typeface="Arial"/>
            </a:endParaRPr>
          </a:p>
        </p:txBody>
      </p:sp>
      <p:cxnSp>
        <p:nvCxnSpPr>
          <p:cNvPr id="6" name="Conector recto 5">
            <a:extLst>
              <a:ext uri="{FF2B5EF4-FFF2-40B4-BE49-F238E27FC236}">
                <a16:creationId xmlns:a16="http://schemas.microsoft.com/office/drawing/2014/main" id="{59F12B0B-AAB8-E76F-ABFC-DC81FF6803E9}"/>
              </a:ext>
            </a:extLst>
          </p:cNvPr>
          <p:cNvCxnSpPr>
            <a:cxnSpLocks/>
            <a:stCxn id="99" idx="3"/>
            <a:endCxn id="475" idx="1"/>
          </p:cNvCxnSpPr>
          <p:nvPr/>
        </p:nvCxnSpPr>
        <p:spPr>
          <a:xfrm flipV="1">
            <a:off x="4923514" y="2299016"/>
            <a:ext cx="1089021" cy="31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3A5B3FAC-BC21-A2EF-D1D3-2D14B8D2E5FD}"/>
              </a:ext>
            </a:extLst>
          </p:cNvPr>
          <p:cNvSpPr txBox="1"/>
          <p:nvPr/>
        </p:nvSpPr>
        <p:spPr>
          <a:xfrm>
            <a:off x="6565711" y="3954893"/>
            <a:ext cx="4682835" cy="1600438"/>
          </a:xfrm>
          <a:prstGeom prst="rect">
            <a:avLst/>
          </a:prstGeom>
          <a:solidFill>
            <a:srgbClr val="EDF4B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400" b="1" dirty="0">
                <a:solidFill>
                  <a:schemeClr val="accent5">
                    <a:lumMod val="50000"/>
                  </a:schemeClr>
                </a:solidFill>
                <a:latin typeface="Arial"/>
                <a:cs typeface="Arial"/>
              </a:rPr>
              <a:t>Avances: </a:t>
            </a:r>
          </a:p>
          <a:p>
            <a:pPr algn="just" fontAlgn="base"/>
            <a:r>
              <a:rPr lang="es-ES" sz="1400" dirty="0">
                <a:latin typeface="Arial" panose="020B0604020202020204" pitchFamily="34" charset="0"/>
                <a:cs typeface="Arial" panose="020B0604020202020204" pitchFamily="34" charset="0"/>
              </a:rPr>
              <a:t>Se ha establecido un comité que ha unificado las prácticas de planeación tributaria, mejorando la coherencia y eficiencia en los procesos fiscales de las compañías del </a:t>
            </a:r>
            <a:r>
              <a:rPr lang="es-ES" sz="1400" dirty="0" err="1">
                <a:latin typeface="Arial" panose="020B0604020202020204" pitchFamily="34" charset="0"/>
                <a:cs typeface="Arial" panose="020B0604020202020204" pitchFamily="34" charset="0"/>
              </a:rPr>
              <a:t>Midstream</a:t>
            </a:r>
            <a:r>
              <a:rPr lang="es-ES" sz="1400" dirty="0">
                <a:latin typeface="Arial" panose="020B0604020202020204" pitchFamily="34" charset="0"/>
                <a:cs typeface="Arial" panose="020B0604020202020204" pitchFamily="34" charset="0"/>
              </a:rPr>
              <a:t>. Este comité es esencial para identificar y aplicar estrategias que fortalecen la posición fiscal de cada entidad. </a:t>
            </a:r>
          </a:p>
        </p:txBody>
      </p:sp>
      <p:cxnSp>
        <p:nvCxnSpPr>
          <p:cNvPr id="12" name="Conector recto de flecha 11">
            <a:extLst>
              <a:ext uri="{FF2B5EF4-FFF2-40B4-BE49-F238E27FC236}">
                <a16:creationId xmlns:a16="http://schemas.microsoft.com/office/drawing/2014/main" id="{F16F186B-2900-09B3-B671-CD605E781183}"/>
              </a:ext>
            </a:extLst>
          </p:cNvPr>
          <p:cNvCxnSpPr>
            <a:stCxn id="172" idx="2"/>
          </p:cNvCxnSpPr>
          <p:nvPr/>
        </p:nvCxnSpPr>
        <p:spPr>
          <a:xfrm>
            <a:off x="1090836" y="2976468"/>
            <a:ext cx="624" cy="225466"/>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3D440460-996A-C5A8-0A13-2F0E5B07EF9C}"/>
              </a:ext>
            </a:extLst>
          </p:cNvPr>
          <p:cNvCxnSpPr/>
          <p:nvPr/>
        </p:nvCxnSpPr>
        <p:spPr>
          <a:xfrm>
            <a:off x="10797585" y="3693157"/>
            <a:ext cx="624" cy="225466"/>
          </a:xfrm>
          <a:prstGeom prst="straightConnector1">
            <a:avLst/>
          </a:prstGeom>
          <a:ln>
            <a:solidFill>
              <a:srgbClr val="C7DE27"/>
            </a:solidFill>
            <a:tailEnd type="oval"/>
          </a:ln>
        </p:spPr>
        <p:style>
          <a:lnRef idx="1">
            <a:schemeClr val="accent1"/>
          </a:lnRef>
          <a:fillRef idx="0">
            <a:schemeClr val="accent1"/>
          </a:fillRef>
          <a:effectRef idx="0">
            <a:schemeClr val="accent1"/>
          </a:effectRef>
          <a:fontRef idx="minor">
            <a:schemeClr val="tx1"/>
          </a:fontRef>
        </p:style>
      </p:cxnSp>
      <p:sp>
        <p:nvSpPr>
          <p:cNvPr id="2" name="TextBox 491">
            <a:extLst>
              <a:ext uri="{FF2B5EF4-FFF2-40B4-BE49-F238E27FC236}">
                <a16:creationId xmlns:a16="http://schemas.microsoft.com/office/drawing/2014/main" id="{B43380C8-81A6-7890-1E1D-1E05E9481CB5}"/>
              </a:ext>
            </a:extLst>
          </p:cNvPr>
          <p:cNvSpPr txBox="1"/>
          <p:nvPr/>
        </p:nvSpPr>
        <p:spPr>
          <a:xfrm>
            <a:off x="7271123" y="2180057"/>
            <a:ext cx="2563138" cy="1323439"/>
          </a:xfrm>
          <a:prstGeom prst="rect">
            <a:avLst/>
          </a:prstGeom>
          <a:noFill/>
        </p:spPr>
        <p:txBody>
          <a:bodyPr wrap="square" lIns="91440" tIns="45720" rIns="91440" bIns="45720" rtlCol="0" anchor="b">
            <a:spAutoFit/>
          </a:bodyPr>
          <a:lstStyle/>
          <a:p>
            <a:pPr algn="ctr"/>
            <a:r>
              <a:rPr lang="es-ES" sz="1600" b="1" dirty="0">
                <a:solidFill>
                  <a:schemeClr val="accent5">
                    <a:lumMod val="50000"/>
                  </a:schemeClr>
                </a:solidFill>
                <a:latin typeface="Arial"/>
                <a:cs typeface="Arial"/>
              </a:rPr>
              <a:t>Revisar la correcta aplicación de los lineamentos en relación con la Gestión Tributaria</a:t>
            </a:r>
          </a:p>
        </p:txBody>
      </p:sp>
    </p:spTree>
    <p:extLst>
      <p:ext uri="{BB962C8B-B14F-4D97-AF65-F5344CB8AC3E}">
        <p14:creationId xmlns:p14="http://schemas.microsoft.com/office/powerpoint/2010/main" val="1353023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41248D-5CBD-9A44-AC6E-7A646AB12A77}"/>
              </a:ext>
            </a:extLst>
          </p:cNvPr>
          <p:cNvGrpSpPr/>
          <p:nvPr/>
        </p:nvGrpSpPr>
        <p:grpSpPr>
          <a:xfrm>
            <a:off x="8510075" y="2670246"/>
            <a:ext cx="883268" cy="1019058"/>
            <a:chOff x="10865797" y="3286316"/>
            <a:chExt cx="1766536" cy="2038115"/>
          </a:xfrm>
        </p:grpSpPr>
        <p:sp>
          <p:nvSpPr>
            <p:cNvPr id="514" name="Freeform: Shape 513">
              <a:extLst>
                <a:ext uri="{FF2B5EF4-FFF2-40B4-BE49-F238E27FC236}">
                  <a16:creationId xmlns:a16="http://schemas.microsoft.com/office/drawing/2014/main" id="{954A31CA-5B43-473A-AB85-3933F425FF76}"/>
                </a:ext>
              </a:extLst>
            </p:cNvPr>
            <p:cNvSpPr/>
            <p:nvPr/>
          </p:nvSpPr>
          <p:spPr>
            <a:xfrm>
              <a:off x="10865797" y="3286316"/>
              <a:ext cx="1766533" cy="2038115"/>
            </a:xfrm>
            <a:custGeom>
              <a:avLst/>
              <a:gdLst/>
              <a:ahLst/>
              <a:cxnLst>
                <a:cxn ang="3cd4">
                  <a:pos x="hc" y="t"/>
                </a:cxn>
                <a:cxn ang="cd2">
                  <a:pos x="l" y="vc"/>
                </a:cxn>
                <a:cxn ang="cd4">
                  <a:pos x="hc" y="b"/>
                </a:cxn>
                <a:cxn ang="0">
                  <a:pos x="r" y="vc"/>
                </a:cxn>
              </a:cxnLst>
              <a:rect l="l" t="t" r="r" b="b"/>
              <a:pathLst>
                <a:path w="1419" h="1637">
                  <a:moveTo>
                    <a:pt x="708" y="0"/>
                  </a:moveTo>
                  <a:lnTo>
                    <a:pt x="2" y="410"/>
                  </a:lnTo>
                  <a:lnTo>
                    <a:pt x="0" y="1227"/>
                  </a:lnTo>
                  <a:lnTo>
                    <a:pt x="710" y="1637"/>
                  </a:lnTo>
                  <a:lnTo>
                    <a:pt x="1416" y="1227"/>
                  </a:lnTo>
                  <a:lnTo>
                    <a:pt x="1419" y="410"/>
                  </a:ln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15" name="Freeform: Shape 514">
              <a:extLst>
                <a:ext uri="{FF2B5EF4-FFF2-40B4-BE49-F238E27FC236}">
                  <a16:creationId xmlns:a16="http://schemas.microsoft.com/office/drawing/2014/main" id="{BC426605-CD94-4359-9874-EF2939CF0403}"/>
                </a:ext>
              </a:extLst>
            </p:cNvPr>
            <p:cNvSpPr/>
            <p:nvPr/>
          </p:nvSpPr>
          <p:spPr>
            <a:xfrm>
              <a:off x="11750312" y="3797090"/>
              <a:ext cx="882021" cy="1527340"/>
            </a:xfrm>
            <a:custGeom>
              <a:avLst/>
              <a:gdLst/>
              <a:ahLst/>
              <a:cxnLst>
                <a:cxn ang="3cd4">
                  <a:pos x="hc" y="t"/>
                </a:cxn>
                <a:cxn ang="cd2">
                  <a:pos x="l" y="vc"/>
                </a:cxn>
                <a:cxn ang="cd4">
                  <a:pos x="hc" y="b"/>
                </a:cxn>
                <a:cxn ang="0">
                  <a:pos x="r" y="vc"/>
                </a:cxn>
              </a:cxnLst>
              <a:rect l="l" t="t" r="r" b="b"/>
              <a:pathLst>
                <a:path w="709" h="1227">
                  <a:moveTo>
                    <a:pt x="709" y="0"/>
                  </a:moveTo>
                  <a:lnTo>
                    <a:pt x="706" y="817"/>
                  </a:lnTo>
                  <a:lnTo>
                    <a:pt x="0" y="1227"/>
                  </a:lnTo>
                  <a:lnTo>
                    <a:pt x="3" y="410"/>
                  </a:lnTo>
                  <a:close/>
                </a:path>
              </a:pathLst>
            </a:custGeom>
            <a:solidFill>
              <a:srgbClr val="FFFFFF">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16" name="Freeform: Shape 515">
              <a:extLst>
                <a:ext uri="{FF2B5EF4-FFF2-40B4-BE49-F238E27FC236}">
                  <a16:creationId xmlns:a16="http://schemas.microsoft.com/office/drawing/2014/main" id="{D16788B1-FECE-4B84-B5F7-B0879C8DC10E}"/>
                </a:ext>
              </a:extLst>
            </p:cNvPr>
            <p:cNvSpPr/>
            <p:nvPr/>
          </p:nvSpPr>
          <p:spPr>
            <a:xfrm>
              <a:off x="10865797" y="3797090"/>
              <a:ext cx="887004" cy="1527340"/>
            </a:xfrm>
            <a:custGeom>
              <a:avLst/>
              <a:gdLst/>
              <a:ahLst/>
              <a:cxnLst>
                <a:cxn ang="3cd4">
                  <a:pos x="hc" y="t"/>
                </a:cxn>
                <a:cxn ang="cd2">
                  <a:pos x="l" y="vc"/>
                </a:cxn>
                <a:cxn ang="cd4">
                  <a:pos x="hc" y="b"/>
                </a:cxn>
                <a:cxn ang="0">
                  <a:pos x="r" y="vc"/>
                </a:cxn>
              </a:cxnLst>
              <a:rect l="l" t="t" r="r" b="b"/>
              <a:pathLst>
                <a:path w="713" h="1227">
                  <a:moveTo>
                    <a:pt x="713" y="410"/>
                  </a:moveTo>
                  <a:lnTo>
                    <a:pt x="710" y="1227"/>
                  </a:lnTo>
                  <a:lnTo>
                    <a:pt x="0" y="817"/>
                  </a:lnTo>
                  <a:lnTo>
                    <a:pt x="2" y="0"/>
                  </a:lnTo>
                  <a:close/>
                </a:path>
              </a:pathLst>
            </a:custGeom>
            <a:solidFill>
              <a:srgbClr val="121143">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grpSp>
      <p:grpSp>
        <p:nvGrpSpPr>
          <p:cNvPr id="4" name="Group 3">
            <a:extLst>
              <a:ext uri="{FF2B5EF4-FFF2-40B4-BE49-F238E27FC236}">
                <a16:creationId xmlns:a16="http://schemas.microsoft.com/office/drawing/2014/main" id="{886533D9-1961-4C48-B70D-E81397E33B41}"/>
              </a:ext>
            </a:extLst>
          </p:cNvPr>
          <p:cNvGrpSpPr/>
          <p:nvPr/>
        </p:nvGrpSpPr>
        <p:grpSpPr>
          <a:xfrm>
            <a:off x="8510075" y="4489757"/>
            <a:ext cx="883268" cy="1018435"/>
            <a:chOff x="10865797" y="6342242"/>
            <a:chExt cx="1766536" cy="2036869"/>
          </a:xfrm>
        </p:grpSpPr>
        <p:sp>
          <p:nvSpPr>
            <p:cNvPr id="517" name="Freeform: Shape 516">
              <a:extLst>
                <a:ext uri="{FF2B5EF4-FFF2-40B4-BE49-F238E27FC236}">
                  <a16:creationId xmlns:a16="http://schemas.microsoft.com/office/drawing/2014/main" id="{9A3A29A5-C66B-4241-BD88-E44934671602}"/>
                </a:ext>
              </a:extLst>
            </p:cNvPr>
            <p:cNvSpPr/>
            <p:nvPr/>
          </p:nvSpPr>
          <p:spPr>
            <a:xfrm>
              <a:off x="10865797" y="6342242"/>
              <a:ext cx="1766533" cy="2036869"/>
            </a:xfrm>
            <a:custGeom>
              <a:avLst/>
              <a:gdLst/>
              <a:ahLst/>
              <a:cxnLst>
                <a:cxn ang="3cd4">
                  <a:pos x="hc" y="t"/>
                </a:cxn>
                <a:cxn ang="cd2">
                  <a:pos x="l" y="vc"/>
                </a:cxn>
                <a:cxn ang="cd4">
                  <a:pos x="hc" y="b"/>
                </a:cxn>
                <a:cxn ang="0">
                  <a:pos x="r" y="vc"/>
                </a:cxn>
              </a:cxnLst>
              <a:rect l="l" t="t" r="r" b="b"/>
              <a:pathLst>
                <a:path w="1419" h="1636">
                  <a:moveTo>
                    <a:pt x="708" y="0"/>
                  </a:moveTo>
                  <a:lnTo>
                    <a:pt x="2" y="410"/>
                  </a:lnTo>
                  <a:lnTo>
                    <a:pt x="0" y="1226"/>
                  </a:lnTo>
                  <a:lnTo>
                    <a:pt x="710" y="1636"/>
                  </a:lnTo>
                  <a:lnTo>
                    <a:pt x="1416" y="1226"/>
                  </a:lnTo>
                  <a:lnTo>
                    <a:pt x="1419" y="410"/>
                  </a:lnTo>
                  <a:close/>
                </a:path>
              </a:pathLst>
            </a:custGeom>
            <a:solidFill>
              <a:schemeClr val="accent3"/>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18" name="Freeform: Shape 517">
              <a:extLst>
                <a:ext uri="{FF2B5EF4-FFF2-40B4-BE49-F238E27FC236}">
                  <a16:creationId xmlns:a16="http://schemas.microsoft.com/office/drawing/2014/main" id="{5A1C0051-EE00-4212-9DC9-864880DF9D8F}"/>
                </a:ext>
              </a:extLst>
            </p:cNvPr>
            <p:cNvSpPr/>
            <p:nvPr/>
          </p:nvSpPr>
          <p:spPr>
            <a:xfrm>
              <a:off x="11750312" y="6853017"/>
              <a:ext cx="882021" cy="1526091"/>
            </a:xfrm>
            <a:custGeom>
              <a:avLst/>
              <a:gdLst/>
              <a:ahLst/>
              <a:cxnLst>
                <a:cxn ang="3cd4">
                  <a:pos x="hc" y="t"/>
                </a:cxn>
                <a:cxn ang="cd2">
                  <a:pos x="l" y="vc"/>
                </a:cxn>
                <a:cxn ang="cd4">
                  <a:pos x="hc" y="b"/>
                </a:cxn>
                <a:cxn ang="0">
                  <a:pos x="r" y="vc"/>
                </a:cxn>
              </a:cxnLst>
              <a:rect l="l" t="t" r="r" b="b"/>
              <a:pathLst>
                <a:path w="709" h="1226">
                  <a:moveTo>
                    <a:pt x="709" y="0"/>
                  </a:moveTo>
                  <a:lnTo>
                    <a:pt x="706" y="816"/>
                  </a:lnTo>
                  <a:lnTo>
                    <a:pt x="0" y="1226"/>
                  </a:lnTo>
                  <a:lnTo>
                    <a:pt x="3" y="410"/>
                  </a:lnTo>
                  <a:close/>
                </a:path>
              </a:pathLst>
            </a:custGeom>
            <a:solidFill>
              <a:srgbClr val="FFFFFF">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19" name="Freeform: Shape 518">
              <a:extLst>
                <a:ext uri="{FF2B5EF4-FFF2-40B4-BE49-F238E27FC236}">
                  <a16:creationId xmlns:a16="http://schemas.microsoft.com/office/drawing/2014/main" id="{6ED6D9DE-B461-49B7-9EA1-A77CED49BCE2}"/>
                </a:ext>
              </a:extLst>
            </p:cNvPr>
            <p:cNvSpPr/>
            <p:nvPr/>
          </p:nvSpPr>
          <p:spPr>
            <a:xfrm>
              <a:off x="10865797" y="6853017"/>
              <a:ext cx="887004" cy="1526091"/>
            </a:xfrm>
            <a:custGeom>
              <a:avLst/>
              <a:gdLst/>
              <a:ahLst/>
              <a:cxnLst>
                <a:cxn ang="3cd4">
                  <a:pos x="hc" y="t"/>
                </a:cxn>
                <a:cxn ang="cd2">
                  <a:pos x="l" y="vc"/>
                </a:cxn>
                <a:cxn ang="cd4">
                  <a:pos x="hc" y="b"/>
                </a:cxn>
                <a:cxn ang="0">
                  <a:pos x="r" y="vc"/>
                </a:cxn>
              </a:cxnLst>
              <a:rect l="l" t="t" r="r" b="b"/>
              <a:pathLst>
                <a:path w="713" h="1226">
                  <a:moveTo>
                    <a:pt x="713" y="410"/>
                  </a:moveTo>
                  <a:lnTo>
                    <a:pt x="710" y="1226"/>
                  </a:lnTo>
                  <a:lnTo>
                    <a:pt x="0" y="816"/>
                  </a:lnTo>
                  <a:lnTo>
                    <a:pt x="2" y="0"/>
                  </a:lnTo>
                  <a:close/>
                </a:path>
              </a:pathLst>
            </a:custGeom>
            <a:solidFill>
              <a:srgbClr val="121143">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grpSp>
      <p:sp>
        <p:nvSpPr>
          <p:cNvPr id="545" name="Freeform: Shape 544">
            <a:extLst>
              <a:ext uri="{FF2B5EF4-FFF2-40B4-BE49-F238E27FC236}">
                <a16:creationId xmlns:a16="http://schemas.microsoft.com/office/drawing/2014/main" id="{4367A005-181E-4A80-9EAB-5818861A3CF1}"/>
              </a:ext>
            </a:extLst>
          </p:cNvPr>
          <p:cNvSpPr/>
          <p:nvPr/>
        </p:nvSpPr>
        <p:spPr>
          <a:xfrm>
            <a:off x="7307265" y="2806660"/>
            <a:ext cx="948048" cy="748721"/>
          </a:xfrm>
          <a:custGeom>
            <a:avLst/>
            <a:gdLst>
              <a:gd name="connsiteX0" fmla="*/ 749343 w 1896095"/>
              <a:gd name="connsiteY0" fmla="*/ 0 h 1497441"/>
              <a:gd name="connsiteX1" fmla="*/ 1438666 w 1896095"/>
              <a:gd name="connsiteY1" fmla="*/ 456864 h 1497441"/>
              <a:gd name="connsiteX2" fmla="*/ 1472094 w 1896095"/>
              <a:gd name="connsiteY2" fmla="*/ 564584 h 1497441"/>
              <a:gd name="connsiteX3" fmla="*/ 1896095 w 1896095"/>
              <a:gd name="connsiteY3" fmla="*/ 748100 h 1497441"/>
              <a:gd name="connsiteX4" fmla="*/ 1471874 w 1896095"/>
              <a:gd name="connsiteY4" fmla="*/ 932805 h 1497441"/>
              <a:gd name="connsiteX5" fmla="*/ 1438666 w 1896095"/>
              <a:gd name="connsiteY5" fmla="*/ 1040052 h 1497441"/>
              <a:gd name="connsiteX6" fmla="*/ 749343 w 1896095"/>
              <a:gd name="connsiteY6" fmla="*/ 1497441 h 1497441"/>
              <a:gd name="connsiteX7" fmla="*/ 0 w 1896095"/>
              <a:gd name="connsiteY7" fmla="*/ 748098 h 1497441"/>
              <a:gd name="connsiteX8" fmla="*/ 749343 w 1896095"/>
              <a:gd name="connsiteY8" fmla="*/ 0 h 149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095" h="1497441">
                <a:moveTo>
                  <a:pt x="749343" y="0"/>
                </a:moveTo>
                <a:cubicBezTo>
                  <a:pt x="1059287" y="0"/>
                  <a:pt x="1325121" y="188347"/>
                  <a:pt x="1438666" y="456864"/>
                </a:cubicBezTo>
                <a:lnTo>
                  <a:pt x="1472094" y="564584"/>
                </a:lnTo>
                <a:lnTo>
                  <a:pt x="1896095" y="748100"/>
                </a:lnTo>
                <a:lnTo>
                  <a:pt x="1471874" y="932805"/>
                </a:lnTo>
                <a:lnTo>
                  <a:pt x="1438666" y="1040052"/>
                </a:lnTo>
                <a:cubicBezTo>
                  <a:pt x="1325121" y="1309094"/>
                  <a:pt x="1059287" y="1497441"/>
                  <a:pt x="749343" y="1497441"/>
                </a:cubicBezTo>
                <a:cubicBezTo>
                  <a:pt x="334839" y="1497441"/>
                  <a:pt x="0" y="1162602"/>
                  <a:pt x="0" y="748098"/>
                </a:cubicBezTo>
                <a:cubicBezTo>
                  <a:pt x="0" y="334839"/>
                  <a:pt x="334839" y="0"/>
                  <a:pt x="749343" y="0"/>
                </a:cubicBezTo>
                <a:close/>
              </a:path>
            </a:pathLst>
          </a:custGeom>
          <a:solidFill>
            <a:schemeClr val="accent1"/>
          </a:solidFill>
          <a:ln cap="flat">
            <a:noFill/>
            <a:prstDash val="solid"/>
          </a:ln>
        </p:spPr>
        <p:txBody>
          <a:bodyPr vert="horz" wrap="square" lIns="45000" tIns="22500" rIns="45000" bIns="22500" anchor="ctr" anchorCtr="1" compatLnSpc="0">
            <a:noAutofit/>
          </a:bodyPr>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33" name="Freeform: Shape 532">
            <a:extLst>
              <a:ext uri="{FF2B5EF4-FFF2-40B4-BE49-F238E27FC236}">
                <a16:creationId xmlns:a16="http://schemas.microsoft.com/office/drawing/2014/main" id="{16E3C882-B3C1-4B67-A410-BE5E95D16651}"/>
              </a:ext>
            </a:extLst>
          </p:cNvPr>
          <p:cNvSpPr/>
          <p:nvPr/>
        </p:nvSpPr>
        <p:spPr>
          <a:xfrm>
            <a:off x="7307265" y="4625549"/>
            <a:ext cx="948048" cy="749342"/>
          </a:xfrm>
          <a:custGeom>
            <a:avLst/>
            <a:gdLst/>
            <a:ahLst/>
            <a:cxnLst>
              <a:cxn ang="3cd4">
                <a:pos x="hc" y="t"/>
              </a:cxn>
              <a:cxn ang="cd2">
                <a:pos x="l" y="vc"/>
              </a:cxn>
              <a:cxn ang="cd4">
                <a:pos x="hc" y="b"/>
              </a:cxn>
              <a:cxn ang="0">
                <a:pos x="r" y="vc"/>
              </a:cxn>
            </a:cxnLst>
            <a:rect l="l" t="t" r="r" b="b"/>
            <a:pathLst>
              <a:path w="1523" h="1204">
                <a:moveTo>
                  <a:pt x="1523" y="602"/>
                </a:moveTo>
                <a:lnTo>
                  <a:pt x="1186" y="455"/>
                </a:lnTo>
                <a:cubicBezTo>
                  <a:pt x="1120" y="194"/>
                  <a:pt x="883" y="0"/>
                  <a:pt x="602" y="0"/>
                </a:cubicBezTo>
                <a:cubicBezTo>
                  <a:pt x="269" y="0"/>
                  <a:pt x="0" y="270"/>
                  <a:pt x="0" y="602"/>
                </a:cubicBezTo>
                <a:cubicBezTo>
                  <a:pt x="0" y="935"/>
                  <a:pt x="269" y="1204"/>
                  <a:pt x="602" y="1204"/>
                </a:cubicBezTo>
                <a:cubicBezTo>
                  <a:pt x="883" y="1204"/>
                  <a:pt x="1120" y="1010"/>
                  <a:pt x="1186" y="749"/>
                </a:cubicBezTo>
                <a:close/>
              </a:path>
            </a:pathLst>
          </a:custGeom>
          <a:solidFill>
            <a:schemeClr val="accent3"/>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60" name="TextBox 559">
            <a:extLst>
              <a:ext uri="{FF2B5EF4-FFF2-40B4-BE49-F238E27FC236}">
                <a16:creationId xmlns:a16="http://schemas.microsoft.com/office/drawing/2014/main" id="{8CA9239E-13CE-41A3-A568-445DF946423F}"/>
              </a:ext>
            </a:extLst>
          </p:cNvPr>
          <p:cNvSpPr txBox="1"/>
          <p:nvPr/>
        </p:nvSpPr>
        <p:spPr>
          <a:xfrm>
            <a:off x="7367912" y="2863129"/>
            <a:ext cx="606966" cy="661720"/>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3700" spc="-145">
                <a:solidFill>
                  <a:srgbClr val="FFFFFF"/>
                </a:solidFill>
                <a:latin typeface="Arial" panose="020B0604020202020204" pitchFamily="34" charset="0"/>
                <a:cs typeface="Arial" panose="020B0604020202020204" pitchFamily="34" charset="0"/>
              </a:rPr>
              <a:t>1</a:t>
            </a:r>
          </a:p>
        </p:txBody>
      </p:sp>
      <p:sp>
        <p:nvSpPr>
          <p:cNvPr id="9" name="CuadroTexto 8">
            <a:extLst>
              <a:ext uri="{FF2B5EF4-FFF2-40B4-BE49-F238E27FC236}">
                <a16:creationId xmlns:a16="http://schemas.microsoft.com/office/drawing/2014/main" id="{890215B2-A9F4-3AA2-409E-D6CB40A7DCF6}"/>
              </a:ext>
            </a:extLst>
          </p:cNvPr>
          <p:cNvSpPr txBox="1"/>
          <p:nvPr/>
        </p:nvSpPr>
        <p:spPr>
          <a:xfrm>
            <a:off x="269189" y="178737"/>
            <a:ext cx="11653622" cy="1077218"/>
          </a:xfrm>
          <a:prstGeom prst="rect">
            <a:avLst/>
          </a:prstGeom>
          <a:noFill/>
        </p:spPr>
        <p:txBody>
          <a:bodyPr wrap="square" lIns="91440" tIns="45720" rIns="91440" bIns="45720" rtlCol="0" anchor="t">
            <a:spAutoFit/>
          </a:bodyPr>
          <a:lstStyle/>
          <a:p>
            <a:r>
              <a:rPr lang="es-ES" sz="2400" b="1" dirty="0">
                <a:solidFill>
                  <a:srgbClr val="1E4E79"/>
                </a:solidFill>
                <a:latin typeface="Arial" panose="020B0604020202020204" pitchFamily="34" charset="0"/>
                <a:cs typeface="Arial" panose="020B0604020202020204" pitchFamily="34" charset="0"/>
              </a:rPr>
              <a:t>Novedades del Macroproceso</a:t>
            </a:r>
          </a:p>
          <a:p>
            <a:r>
              <a:rPr lang="es-ES" sz="2000" b="1" dirty="0">
                <a:solidFill>
                  <a:schemeClr val="bg1">
                    <a:lumMod val="50000"/>
                  </a:schemeClr>
                </a:solidFill>
                <a:latin typeface="Arial"/>
                <a:cs typeface="Arial"/>
              </a:rPr>
              <a:t>¿Cuáles son esas novedades que desde el área se buscan resaltar para plasmarlas en el Periódico a Segmento?</a:t>
            </a:r>
          </a:p>
        </p:txBody>
      </p:sp>
      <p:grpSp>
        <p:nvGrpSpPr>
          <p:cNvPr id="10" name="Group 6">
            <a:extLst>
              <a:ext uri="{FF2B5EF4-FFF2-40B4-BE49-F238E27FC236}">
                <a16:creationId xmlns:a16="http://schemas.microsoft.com/office/drawing/2014/main" id="{99E9051E-9D51-C39E-E01F-C94CEBC00A2B}"/>
              </a:ext>
            </a:extLst>
          </p:cNvPr>
          <p:cNvGrpSpPr/>
          <p:nvPr/>
        </p:nvGrpSpPr>
        <p:grpSpPr>
          <a:xfrm>
            <a:off x="9011297" y="3555381"/>
            <a:ext cx="882642" cy="1018435"/>
            <a:chOff x="11747817" y="10924264"/>
            <a:chExt cx="1765283" cy="2036869"/>
          </a:xfrm>
        </p:grpSpPr>
        <p:sp>
          <p:nvSpPr>
            <p:cNvPr id="11" name="Freeform: Shape 526">
              <a:extLst>
                <a:ext uri="{FF2B5EF4-FFF2-40B4-BE49-F238E27FC236}">
                  <a16:creationId xmlns:a16="http://schemas.microsoft.com/office/drawing/2014/main" id="{BFB13082-6B40-899B-12BA-3ECD2C9C4078}"/>
                </a:ext>
              </a:extLst>
            </p:cNvPr>
            <p:cNvSpPr/>
            <p:nvPr/>
          </p:nvSpPr>
          <p:spPr>
            <a:xfrm>
              <a:off x="11747817" y="10924264"/>
              <a:ext cx="1765283" cy="2036869"/>
            </a:xfrm>
            <a:custGeom>
              <a:avLst/>
              <a:gdLst/>
              <a:ahLst/>
              <a:cxnLst>
                <a:cxn ang="3cd4">
                  <a:pos x="hc" y="t"/>
                </a:cxn>
                <a:cxn ang="cd2">
                  <a:pos x="l" y="vc"/>
                </a:cxn>
                <a:cxn ang="cd4">
                  <a:pos x="hc" y="b"/>
                </a:cxn>
                <a:cxn ang="0">
                  <a:pos x="r" y="vc"/>
                </a:cxn>
              </a:cxnLst>
              <a:rect l="l" t="t" r="r" b="b"/>
              <a:pathLst>
                <a:path w="1418" h="1636">
                  <a:moveTo>
                    <a:pt x="708" y="0"/>
                  </a:moveTo>
                  <a:lnTo>
                    <a:pt x="2" y="410"/>
                  </a:lnTo>
                  <a:lnTo>
                    <a:pt x="0" y="1226"/>
                  </a:lnTo>
                  <a:lnTo>
                    <a:pt x="711" y="1636"/>
                  </a:lnTo>
                  <a:lnTo>
                    <a:pt x="1416" y="1226"/>
                  </a:lnTo>
                  <a:lnTo>
                    <a:pt x="1418" y="410"/>
                  </a:ln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itchFamily="18"/>
                <a:ea typeface="Microsoft YaHei" pitchFamily="2"/>
                <a:cs typeface="Lucida Sans" pitchFamily="2"/>
              </a:endParaRPr>
            </a:p>
          </p:txBody>
        </p:sp>
        <p:sp>
          <p:nvSpPr>
            <p:cNvPr id="12" name="Freeform: Shape 527">
              <a:extLst>
                <a:ext uri="{FF2B5EF4-FFF2-40B4-BE49-F238E27FC236}">
                  <a16:creationId xmlns:a16="http://schemas.microsoft.com/office/drawing/2014/main" id="{C8D19CF9-F54D-2B2D-4ABE-9A1F3856275D}"/>
                </a:ext>
              </a:extLst>
            </p:cNvPr>
            <p:cNvSpPr/>
            <p:nvPr/>
          </p:nvSpPr>
          <p:spPr>
            <a:xfrm>
              <a:off x="12632330" y="11435038"/>
              <a:ext cx="879529" cy="1526091"/>
            </a:xfrm>
            <a:custGeom>
              <a:avLst/>
              <a:gdLst/>
              <a:ahLst/>
              <a:cxnLst>
                <a:cxn ang="3cd4">
                  <a:pos x="hc" y="t"/>
                </a:cxn>
                <a:cxn ang="cd2">
                  <a:pos x="l" y="vc"/>
                </a:cxn>
                <a:cxn ang="cd4">
                  <a:pos x="hc" y="b"/>
                </a:cxn>
                <a:cxn ang="0">
                  <a:pos x="r" y="vc"/>
                </a:cxn>
              </a:cxnLst>
              <a:rect l="l" t="t" r="r" b="b"/>
              <a:pathLst>
                <a:path w="707" h="1226">
                  <a:moveTo>
                    <a:pt x="707" y="0"/>
                  </a:moveTo>
                  <a:lnTo>
                    <a:pt x="705" y="816"/>
                  </a:lnTo>
                  <a:lnTo>
                    <a:pt x="0" y="1226"/>
                  </a:lnTo>
                  <a:lnTo>
                    <a:pt x="1" y="410"/>
                  </a:lnTo>
                  <a:close/>
                </a:path>
              </a:pathLst>
            </a:custGeom>
            <a:solidFill>
              <a:srgbClr val="FFFFFF">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itchFamily="18"/>
                <a:ea typeface="Microsoft YaHei" pitchFamily="2"/>
                <a:cs typeface="Lucida Sans" pitchFamily="2"/>
              </a:endParaRPr>
            </a:p>
          </p:txBody>
        </p:sp>
        <p:sp>
          <p:nvSpPr>
            <p:cNvPr id="13" name="Freeform: Shape 528">
              <a:extLst>
                <a:ext uri="{FF2B5EF4-FFF2-40B4-BE49-F238E27FC236}">
                  <a16:creationId xmlns:a16="http://schemas.microsoft.com/office/drawing/2014/main" id="{4CD844DC-F022-3762-B4BC-347B4B382A92}"/>
                </a:ext>
              </a:extLst>
            </p:cNvPr>
            <p:cNvSpPr/>
            <p:nvPr/>
          </p:nvSpPr>
          <p:spPr>
            <a:xfrm>
              <a:off x="11747817" y="11435038"/>
              <a:ext cx="885758" cy="1526091"/>
            </a:xfrm>
            <a:custGeom>
              <a:avLst/>
              <a:gdLst/>
              <a:ahLst/>
              <a:cxnLst>
                <a:cxn ang="3cd4">
                  <a:pos x="hc" y="t"/>
                </a:cxn>
                <a:cxn ang="cd2">
                  <a:pos x="l" y="vc"/>
                </a:cxn>
                <a:cxn ang="cd4">
                  <a:pos x="hc" y="b"/>
                </a:cxn>
                <a:cxn ang="0">
                  <a:pos x="r" y="vc"/>
                </a:cxn>
              </a:cxnLst>
              <a:rect l="l" t="t" r="r" b="b"/>
              <a:pathLst>
                <a:path w="712" h="1226">
                  <a:moveTo>
                    <a:pt x="712" y="410"/>
                  </a:moveTo>
                  <a:lnTo>
                    <a:pt x="711" y="1226"/>
                  </a:lnTo>
                  <a:lnTo>
                    <a:pt x="0" y="816"/>
                  </a:lnTo>
                  <a:lnTo>
                    <a:pt x="2" y="0"/>
                  </a:lnTo>
                  <a:close/>
                </a:path>
              </a:pathLst>
            </a:custGeom>
            <a:solidFill>
              <a:srgbClr val="121143">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itchFamily="18"/>
                <a:ea typeface="Microsoft YaHei" pitchFamily="2"/>
                <a:cs typeface="Lucida Sans" pitchFamily="2"/>
              </a:endParaRPr>
            </a:p>
          </p:txBody>
        </p:sp>
      </p:grpSp>
      <p:sp>
        <p:nvSpPr>
          <p:cNvPr id="14" name="Freeform: Shape 540">
            <a:extLst>
              <a:ext uri="{FF2B5EF4-FFF2-40B4-BE49-F238E27FC236}">
                <a16:creationId xmlns:a16="http://schemas.microsoft.com/office/drawing/2014/main" id="{704BB22B-2CCC-9D87-8F91-F5A40EECDF47}"/>
              </a:ext>
            </a:extLst>
          </p:cNvPr>
          <p:cNvSpPr/>
          <p:nvPr/>
        </p:nvSpPr>
        <p:spPr>
          <a:xfrm>
            <a:off x="10148084" y="3691171"/>
            <a:ext cx="948048" cy="749342"/>
          </a:xfrm>
          <a:custGeom>
            <a:avLst/>
            <a:gdLst/>
            <a:ahLst/>
            <a:cxnLst>
              <a:cxn ang="3cd4">
                <a:pos x="hc" y="t"/>
              </a:cxn>
              <a:cxn ang="cd2">
                <a:pos x="l" y="vc"/>
              </a:cxn>
              <a:cxn ang="cd4">
                <a:pos x="hc" y="b"/>
              </a:cxn>
              <a:cxn ang="0">
                <a:pos x="r" y="vc"/>
              </a:cxn>
            </a:cxnLst>
            <a:rect l="l" t="t" r="r" b="b"/>
            <a:pathLst>
              <a:path w="1523" h="1204">
                <a:moveTo>
                  <a:pt x="922" y="0"/>
                </a:moveTo>
                <a:cubicBezTo>
                  <a:pt x="640" y="0"/>
                  <a:pt x="403" y="193"/>
                  <a:pt x="338" y="455"/>
                </a:cubicBezTo>
                <a:lnTo>
                  <a:pt x="0" y="602"/>
                </a:lnTo>
                <a:lnTo>
                  <a:pt x="338" y="749"/>
                </a:lnTo>
                <a:cubicBezTo>
                  <a:pt x="403" y="1010"/>
                  <a:pt x="640" y="1204"/>
                  <a:pt x="922" y="1204"/>
                </a:cubicBezTo>
                <a:cubicBezTo>
                  <a:pt x="1254" y="1204"/>
                  <a:pt x="1523" y="934"/>
                  <a:pt x="1523" y="602"/>
                </a:cubicBezTo>
                <a:cubicBezTo>
                  <a:pt x="1523" y="269"/>
                  <a:pt x="1254" y="0"/>
                  <a:pt x="922" y="0"/>
                </a:cubicBezTo>
                <a:close/>
              </a:path>
            </a:pathLst>
          </a:custGeom>
          <a:solidFill>
            <a:srgbClr val="C7DE27"/>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itchFamily="18"/>
              <a:ea typeface="Microsoft YaHei" pitchFamily="2"/>
              <a:cs typeface="Lucida Sans" pitchFamily="2"/>
            </a:endParaRPr>
          </a:p>
        </p:txBody>
      </p:sp>
      <p:sp>
        <p:nvSpPr>
          <p:cNvPr id="3" name="TextBox 559">
            <a:extLst>
              <a:ext uri="{FF2B5EF4-FFF2-40B4-BE49-F238E27FC236}">
                <a16:creationId xmlns:a16="http://schemas.microsoft.com/office/drawing/2014/main" id="{CB238F21-C4D4-D327-F8F2-F0228BB70220}"/>
              </a:ext>
            </a:extLst>
          </p:cNvPr>
          <p:cNvSpPr txBox="1"/>
          <p:nvPr/>
        </p:nvSpPr>
        <p:spPr>
          <a:xfrm>
            <a:off x="7367911" y="4717808"/>
            <a:ext cx="606966" cy="661720"/>
          </a:xfrm>
          <a:prstGeom prst="rect">
            <a:avLst/>
          </a:prstGeom>
          <a:noFill/>
        </p:spPr>
        <p:txBody>
          <a:bodyPr wrap="square" lIns="91440" tIns="45720" rIns="91440" bIns="45720"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3700" spc="-145" dirty="0">
                <a:solidFill>
                  <a:srgbClr val="FFFFFF"/>
                </a:solidFill>
                <a:latin typeface="Arial"/>
                <a:cs typeface="Arial"/>
              </a:rPr>
              <a:t>2</a:t>
            </a:r>
            <a:endParaRPr lang="en-US" sz="3700" spc="-145" dirty="0">
              <a:solidFill>
                <a:srgbClr val="FFFFFF"/>
              </a:solidFill>
              <a:latin typeface="Arial" panose="020B0604020202020204" pitchFamily="34" charset="0"/>
              <a:cs typeface="Arial" panose="020B0604020202020204" pitchFamily="34" charset="0"/>
            </a:endParaRPr>
          </a:p>
        </p:txBody>
      </p:sp>
      <p:sp>
        <p:nvSpPr>
          <p:cNvPr id="5" name="TextBox 559">
            <a:extLst>
              <a:ext uri="{FF2B5EF4-FFF2-40B4-BE49-F238E27FC236}">
                <a16:creationId xmlns:a16="http://schemas.microsoft.com/office/drawing/2014/main" id="{108D9585-D6C6-3EF6-D733-1D01E766FD77}"/>
              </a:ext>
            </a:extLst>
          </p:cNvPr>
          <p:cNvSpPr txBox="1"/>
          <p:nvPr/>
        </p:nvSpPr>
        <p:spPr>
          <a:xfrm>
            <a:off x="10387156" y="3740147"/>
            <a:ext cx="606966" cy="661720"/>
          </a:xfrm>
          <a:prstGeom prst="rect">
            <a:avLst/>
          </a:prstGeom>
          <a:noFill/>
        </p:spPr>
        <p:txBody>
          <a:bodyPr wrap="square" lIns="91440" tIns="45720" rIns="91440" bIns="45720"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3700" spc="-145" dirty="0">
                <a:solidFill>
                  <a:srgbClr val="FFFFFF"/>
                </a:solidFill>
                <a:latin typeface="Arial"/>
                <a:cs typeface="Arial"/>
              </a:rPr>
              <a:t>3</a:t>
            </a:r>
            <a:endParaRPr lang="en-US" sz="3700" spc="-145" dirty="0">
              <a:solidFill>
                <a:srgbClr val="FFFFFF"/>
              </a:solidFill>
              <a:latin typeface="Arial" panose="020B0604020202020204" pitchFamily="34" charset="0"/>
              <a:cs typeface="Arial" panose="020B0604020202020204" pitchFamily="34" charset="0"/>
            </a:endParaRPr>
          </a:p>
        </p:txBody>
      </p:sp>
      <p:sp>
        <p:nvSpPr>
          <p:cNvPr id="7" name="TextBox 547">
            <a:extLst>
              <a:ext uri="{FF2B5EF4-FFF2-40B4-BE49-F238E27FC236}">
                <a16:creationId xmlns:a16="http://schemas.microsoft.com/office/drawing/2014/main" id="{2E6221D3-4B91-7DCC-C43F-E65D45AD72E0}"/>
              </a:ext>
            </a:extLst>
          </p:cNvPr>
          <p:cNvSpPr txBox="1"/>
          <p:nvPr/>
        </p:nvSpPr>
        <p:spPr>
          <a:xfrm>
            <a:off x="1684056" y="1316560"/>
            <a:ext cx="3963750" cy="830997"/>
          </a:xfrm>
          <a:prstGeom prst="rect">
            <a:avLst/>
          </a:prstGeom>
          <a:noFill/>
        </p:spPr>
        <p:txBody>
          <a:bodyPr wrap="square" lIns="91440" tIns="45720" rIns="91440" bIns="45720" rtlCol="0" anchor="b">
            <a:spAutoFit/>
          </a:bodyPr>
          <a:lstStyle>
            <a:defPPr>
              <a:defRPr lang="es-ES"/>
            </a:defPPr>
            <a:lvl1pPr algn="ctr" defTabSz="914217">
              <a:defRPr sz="1600" b="1">
                <a:solidFill>
                  <a:schemeClr val="accent1">
                    <a:lumMod val="75000"/>
                  </a:schemeClr>
                </a:solidFill>
                <a:latin typeface="Arial"/>
                <a:cs typeface="Arial"/>
              </a:defRPr>
            </a:lvl1pPr>
          </a:lstStyle>
          <a:p>
            <a:r>
              <a:rPr lang="es-ES" dirty="0"/>
              <a:t>Revisar la correcta aplicación de los lineamentos en relación con la Gestión Tributaria</a:t>
            </a:r>
          </a:p>
        </p:txBody>
      </p:sp>
      <p:sp>
        <p:nvSpPr>
          <p:cNvPr id="15" name="TextBox 554">
            <a:extLst>
              <a:ext uri="{FF2B5EF4-FFF2-40B4-BE49-F238E27FC236}">
                <a16:creationId xmlns:a16="http://schemas.microsoft.com/office/drawing/2014/main" id="{D037233C-E302-9C98-BA60-0FBC5B3012E8}"/>
              </a:ext>
            </a:extLst>
          </p:cNvPr>
          <p:cNvSpPr txBox="1"/>
          <p:nvPr/>
        </p:nvSpPr>
        <p:spPr>
          <a:xfrm>
            <a:off x="541569" y="2147557"/>
            <a:ext cx="6302780" cy="4401205"/>
          </a:xfrm>
          <a:prstGeom prst="rect">
            <a:avLst/>
          </a:prstGeom>
          <a:noFill/>
        </p:spPr>
        <p:txBody>
          <a:bodyPr wrap="square" lIns="91440" tIns="45720" rIns="91440" bIns="45720" rtlCol="0" anchor="t">
            <a:spAutoFit/>
          </a:bodyPr>
          <a:lstStyle/>
          <a:p>
            <a:pPr algn="just" fontAlgn="base"/>
            <a:r>
              <a:rPr lang="es-ES" sz="1400" dirty="0">
                <a:latin typeface="Arial"/>
                <a:cs typeface="Arial"/>
              </a:rPr>
              <a:t>La implementación del modelo de relacionamiento en la Gestión Tributaria de Cenit, ha permitido la consolidación de las siguientes sinergias: </a:t>
            </a:r>
          </a:p>
          <a:p>
            <a:pPr algn="just" fontAlgn="base"/>
            <a:endParaRPr lang="es-ES" sz="1400" dirty="0">
              <a:latin typeface="Arial" panose="020B0604020202020204" pitchFamily="34" charset="0"/>
              <a:cs typeface="Arial" panose="020B0604020202020204" pitchFamily="34" charset="0"/>
            </a:endParaRPr>
          </a:p>
          <a:p>
            <a:pPr marL="285750" indent="-285750" algn="just" fontAlgn="base">
              <a:buFont typeface="Arial" panose="020B0604020202020204" pitchFamily="34" charset="0"/>
              <a:buChar char="•"/>
            </a:pPr>
            <a:r>
              <a:rPr lang="es-ES" sz="1400" b="1" dirty="0">
                <a:solidFill>
                  <a:srgbClr val="002060"/>
                </a:solidFill>
                <a:latin typeface="Arial"/>
                <a:cs typeface="Arial"/>
              </a:rPr>
              <a:t>Desarrollo del Comité Tributario </a:t>
            </a:r>
            <a:r>
              <a:rPr lang="es-ES" sz="1400" b="1" err="1">
                <a:solidFill>
                  <a:srgbClr val="002060"/>
                </a:solidFill>
                <a:latin typeface="Arial"/>
                <a:cs typeface="Arial"/>
              </a:rPr>
              <a:t>Midstream</a:t>
            </a:r>
            <a:r>
              <a:rPr lang="es-ES" sz="1400" b="1" dirty="0">
                <a:solidFill>
                  <a:srgbClr val="002060"/>
                </a:solidFill>
                <a:latin typeface="Arial"/>
                <a:cs typeface="Arial"/>
              </a:rPr>
              <a:t>: </a:t>
            </a:r>
            <a:r>
              <a:rPr lang="es-ES" sz="1400" dirty="0">
                <a:solidFill>
                  <a:srgbClr val="002060"/>
                </a:solidFill>
                <a:latin typeface="Arial"/>
                <a:cs typeface="Arial"/>
              </a:rPr>
              <a:t>Se ha establecido un comité que ha unificado las prácticas de planeación tributaria, mejorando la coherencia y eficiencia en los procesos fiscales de las compañías del </a:t>
            </a:r>
            <a:r>
              <a:rPr lang="es-ES" sz="1400" err="1">
                <a:solidFill>
                  <a:srgbClr val="002060"/>
                </a:solidFill>
                <a:latin typeface="Arial"/>
                <a:cs typeface="Arial"/>
              </a:rPr>
              <a:t>Midstream</a:t>
            </a:r>
            <a:r>
              <a:rPr lang="es-ES" sz="1400" dirty="0">
                <a:solidFill>
                  <a:srgbClr val="002060"/>
                </a:solidFill>
                <a:latin typeface="Arial"/>
                <a:cs typeface="Arial"/>
              </a:rPr>
              <a:t>. </a:t>
            </a:r>
          </a:p>
          <a:p>
            <a:pPr marL="285750" indent="-285750" algn="just" fontAlgn="base">
              <a:buFont typeface="Arial" panose="020B0604020202020204" pitchFamily="34" charset="0"/>
              <a:buChar char="•"/>
            </a:pPr>
            <a:endParaRPr lang="es-ES" sz="1400" dirty="0">
              <a:solidFill>
                <a:schemeClr val="bg2">
                  <a:lumMod val="49000"/>
                </a:schemeClr>
              </a:solidFill>
              <a:latin typeface="Arial" panose="020B0604020202020204" pitchFamily="34" charset="0"/>
              <a:cs typeface="Arial" panose="020B0604020202020204" pitchFamily="34" charset="0"/>
            </a:endParaRPr>
          </a:p>
          <a:p>
            <a:pPr marL="285750" indent="-285750" algn="just" fontAlgn="base">
              <a:buFont typeface="Arial" panose="020B0604020202020204" pitchFamily="34" charset="0"/>
              <a:buChar char="•"/>
            </a:pPr>
            <a:r>
              <a:rPr lang="es-ES" sz="1400" b="1" dirty="0">
                <a:solidFill>
                  <a:schemeClr val="bg2">
                    <a:lumMod val="25000"/>
                  </a:schemeClr>
                </a:solidFill>
                <a:latin typeface="Arial"/>
                <a:cs typeface="Arial"/>
              </a:rPr>
              <a:t>Implementación del Memorando de Planeación Tributaria: </a:t>
            </a:r>
            <a:r>
              <a:rPr lang="es-ES" sz="1400" dirty="0">
                <a:solidFill>
                  <a:schemeClr val="bg2">
                    <a:lumMod val="25000"/>
                  </a:schemeClr>
                </a:solidFill>
                <a:latin typeface="Arial"/>
                <a:cs typeface="Arial"/>
              </a:rPr>
              <a:t>La adopción de este memorando ha permitido a cada filial adoptar un enfoque proactivo y estratégico en la gestión tributaria, alineando las operaciones con las regulaciones actuales y optimizando la carga fiscal del </a:t>
            </a:r>
            <a:r>
              <a:rPr lang="es-ES" sz="1400" err="1">
                <a:solidFill>
                  <a:schemeClr val="bg2">
                    <a:lumMod val="25000"/>
                  </a:schemeClr>
                </a:solidFill>
                <a:latin typeface="Arial"/>
                <a:cs typeface="Arial"/>
              </a:rPr>
              <a:t>Midstream</a:t>
            </a:r>
            <a:r>
              <a:rPr lang="es-ES" sz="1400" dirty="0">
                <a:solidFill>
                  <a:schemeClr val="bg2">
                    <a:lumMod val="25000"/>
                  </a:schemeClr>
                </a:solidFill>
                <a:latin typeface="Arial"/>
                <a:cs typeface="Arial"/>
              </a:rPr>
              <a:t>. </a:t>
            </a:r>
          </a:p>
          <a:p>
            <a:pPr marL="285750" indent="-285750" algn="just" fontAlgn="base">
              <a:buFont typeface="Arial" panose="020B0604020202020204" pitchFamily="34" charset="0"/>
              <a:buChar char="•"/>
            </a:pPr>
            <a:endParaRPr lang="es-ES" sz="1400" b="1" dirty="0">
              <a:solidFill>
                <a:srgbClr val="C7DE27"/>
              </a:solidFill>
              <a:latin typeface="Arial" panose="020B0604020202020204" pitchFamily="34" charset="0"/>
              <a:cs typeface="Arial" panose="020B0604020202020204" pitchFamily="34" charset="0"/>
            </a:endParaRPr>
          </a:p>
          <a:p>
            <a:pPr marL="285750" indent="-285750" algn="just" fontAlgn="base">
              <a:buFont typeface="Arial" panose="020B0604020202020204" pitchFamily="34" charset="0"/>
              <a:buChar char="•"/>
            </a:pPr>
            <a:r>
              <a:rPr lang="es-ES" sz="1400" b="1" dirty="0">
                <a:solidFill>
                  <a:srgbClr val="C7DE27"/>
                </a:solidFill>
                <a:latin typeface="Arial"/>
                <a:cs typeface="Arial"/>
              </a:rPr>
              <a:t>Análisis para el Tratamiento de Partidas Relevantes y Temas Especiales en la Declaración de Renta: </a:t>
            </a:r>
            <a:r>
              <a:rPr lang="es-ES" sz="1400" dirty="0">
                <a:solidFill>
                  <a:srgbClr val="C7DE27"/>
                </a:solidFill>
                <a:latin typeface="Arial"/>
                <a:cs typeface="Arial"/>
              </a:rPr>
              <a:t>Se han realizado análisis detallados para el tratamiento adecuado de partidas importantes y el manejo de temas tributarios especiales en la declaración de renta, asegurando una presentación precisa y acorde con las normativas, evitando discrepancias y posibles contingencias. </a:t>
            </a:r>
          </a:p>
        </p:txBody>
      </p:sp>
    </p:spTree>
    <p:extLst>
      <p:ext uri="{BB962C8B-B14F-4D97-AF65-F5344CB8AC3E}">
        <p14:creationId xmlns:p14="http://schemas.microsoft.com/office/powerpoint/2010/main" val="17937857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41248D-5CBD-9A44-AC6E-7A646AB12A77}"/>
              </a:ext>
            </a:extLst>
          </p:cNvPr>
          <p:cNvGrpSpPr/>
          <p:nvPr/>
        </p:nvGrpSpPr>
        <p:grpSpPr>
          <a:xfrm>
            <a:off x="8510075" y="2670246"/>
            <a:ext cx="883268" cy="1019058"/>
            <a:chOff x="10865797" y="3286316"/>
            <a:chExt cx="1766536" cy="2038115"/>
          </a:xfrm>
        </p:grpSpPr>
        <p:sp>
          <p:nvSpPr>
            <p:cNvPr id="514" name="Freeform: Shape 513">
              <a:extLst>
                <a:ext uri="{FF2B5EF4-FFF2-40B4-BE49-F238E27FC236}">
                  <a16:creationId xmlns:a16="http://schemas.microsoft.com/office/drawing/2014/main" id="{954A31CA-5B43-473A-AB85-3933F425FF76}"/>
                </a:ext>
              </a:extLst>
            </p:cNvPr>
            <p:cNvSpPr/>
            <p:nvPr/>
          </p:nvSpPr>
          <p:spPr>
            <a:xfrm>
              <a:off x="10865797" y="3286316"/>
              <a:ext cx="1766533" cy="2038115"/>
            </a:xfrm>
            <a:custGeom>
              <a:avLst/>
              <a:gdLst/>
              <a:ahLst/>
              <a:cxnLst>
                <a:cxn ang="3cd4">
                  <a:pos x="hc" y="t"/>
                </a:cxn>
                <a:cxn ang="cd2">
                  <a:pos x="l" y="vc"/>
                </a:cxn>
                <a:cxn ang="cd4">
                  <a:pos x="hc" y="b"/>
                </a:cxn>
                <a:cxn ang="0">
                  <a:pos x="r" y="vc"/>
                </a:cxn>
              </a:cxnLst>
              <a:rect l="l" t="t" r="r" b="b"/>
              <a:pathLst>
                <a:path w="1419" h="1637">
                  <a:moveTo>
                    <a:pt x="708" y="0"/>
                  </a:moveTo>
                  <a:lnTo>
                    <a:pt x="2" y="410"/>
                  </a:lnTo>
                  <a:lnTo>
                    <a:pt x="0" y="1227"/>
                  </a:lnTo>
                  <a:lnTo>
                    <a:pt x="710" y="1637"/>
                  </a:lnTo>
                  <a:lnTo>
                    <a:pt x="1416" y="1227"/>
                  </a:lnTo>
                  <a:lnTo>
                    <a:pt x="1419" y="410"/>
                  </a:ln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15" name="Freeform: Shape 514">
              <a:extLst>
                <a:ext uri="{FF2B5EF4-FFF2-40B4-BE49-F238E27FC236}">
                  <a16:creationId xmlns:a16="http://schemas.microsoft.com/office/drawing/2014/main" id="{BC426605-CD94-4359-9874-EF2939CF0403}"/>
                </a:ext>
              </a:extLst>
            </p:cNvPr>
            <p:cNvSpPr/>
            <p:nvPr/>
          </p:nvSpPr>
          <p:spPr>
            <a:xfrm>
              <a:off x="11750312" y="3797090"/>
              <a:ext cx="882021" cy="1527340"/>
            </a:xfrm>
            <a:custGeom>
              <a:avLst/>
              <a:gdLst/>
              <a:ahLst/>
              <a:cxnLst>
                <a:cxn ang="3cd4">
                  <a:pos x="hc" y="t"/>
                </a:cxn>
                <a:cxn ang="cd2">
                  <a:pos x="l" y="vc"/>
                </a:cxn>
                <a:cxn ang="cd4">
                  <a:pos x="hc" y="b"/>
                </a:cxn>
                <a:cxn ang="0">
                  <a:pos x="r" y="vc"/>
                </a:cxn>
              </a:cxnLst>
              <a:rect l="l" t="t" r="r" b="b"/>
              <a:pathLst>
                <a:path w="709" h="1227">
                  <a:moveTo>
                    <a:pt x="709" y="0"/>
                  </a:moveTo>
                  <a:lnTo>
                    <a:pt x="706" y="817"/>
                  </a:lnTo>
                  <a:lnTo>
                    <a:pt x="0" y="1227"/>
                  </a:lnTo>
                  <a:lnTo>
                    <a:pt x="3" y="410"/>
                  </a:lnTo>
                  <a:close/>
                </a:path>
              </a:pathLst>
            </a:custGeom>
            <a:solidFill>
              <a:srgbClr val="FFFFFF">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16" name="Freeform: Shape 515">
              <a:extLst>
                <a:ext uri="{FF2B5EF4-FFF2-40B4-BE49-F238E27FC236}">
                  <a16:creationId xmlns:a16="http://schemas.microsoft.com/office/drawing/2014/main" id="{D16788B1-FECE-4B84-B5F7-B0879C8DC10E}"/>
                </a:ext>
              </a:extLst>
            </p:cNvPr>
            <p:cNvSpPr/>
            <p:nvPr/>
          </p:nvSpPr>
          <p:spPr>
            <a:xfrm>
              <a:off x="10865797" y="3797090"/>
              <a:ext cx="887004" cy="1527340"/>
            </a:xfrm>
            <a:custGeom>
              <a:avLst/>
              <a:gdLst/>
              <a:ahLst/>
              <a:cxnLst>
                <a:cxn ang="3cd4">
                  <a:pos x="hc" y="t"/>
                </a:cxn>
                <a:cxn ang="cd2">
                  <a:pos x="l" y="vc"/>
                </a:cxn>
                <a:cxn ang="cd4">
                  <a:pos x="hc" y="b"/>
                </a:cxn>
                <a:cxn ang="0">
                  <a:pos x="r" y="vc"/>
                </a:cxn>
              </a:cxnLst>
              <a:rect l="l" t="t" r="r" b="b"/>
              <a:pathLst>
                <a:path w="713" h="1227">
                  <a:moveTo>
                    <a:pt x="713" y="410"/>
                  </a:moveTo>
                  <a:lnTo>
                    <a:pt x="710" y="1227"/>
                  </a:lnTo>
                  <a:lnTo>
                    <a:pt x="0" y="817"/>
                  </a:lnTo>
                  <a:lnTo>
                    <a:pt x="2" y="0"/>
                  </a:lnTo>
                  <a:close/>
                </a:path>
              </a:pathLst>
            </a:custGeom>
            <a:solidFill>
              <a:srgbClr val="121143">
                <a:alpha val="20000"/>
              </a:srgbClr>
            </a:solidFill>
            <a:ln cap="flat">
              <a:noFill/>
              <a:prstDash val="solid"/>
            </a:ln>
          </p:spPr>
          <p:txBody>
            <a:bodyPr vert="horz" wrap="none" lIns="45000" tIns="22500" rIns="45000" bIns="22500" anchor="ctr" anchorCtr="1" compatLnSpc="0"/>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grpSp>
      <p:sp>
        <p:nvSpPr>
          <p:cNvPr id="545" name="Freeform: Shape 544">
            <a:extLst>
              <a:ext uri="{FF2B5EF4-FFF2-40B4-BE49-F238E27FC236}">
                <a16:creationId xmlns:a16="http://schemas.microsoft.com/office/drawing/2014/main" id="{4367A005-181E-4A80-9EAB-5818861A3CF1}"/>
              </a:ext>
            </a:extLst>
          </p:cNvPr>
          <p:cNvSpPr/>
          <p:nvPr/>
        </p:nvSpPr>
        <p:spPr>
          <a:xfrm>
            <a:off x="7307265" y="2806660"/>
            <a:ext cx="948048" cy="748721"/>
          </a:xfrm>
          <a:custGeom>
            <a:avLst/>
            <a:gdLst>
              <a:gd name="connsiteX0" fmla="*/ 749343 w 1896095"/>
              <a:gd name="connsiteY0" fmla="*/ 0 h 1497441"/>
              <a:gd name="connsiteX1" fmla="*/ 1438666 w 1896095"/>
              <a:gd name="connsiteY1" fmla="*/ 456864 h 1497441"/>
              <a:gd name="connsiteX2" fmla="*/ 1472094 w 1896095"/>
              <a:gd name="connsiteY2" fmla="*/ 564584 h 1497441"/>
              <a:gd name="connsiteX3" fmla="*/ 1896095 w 1896095"/>
              <a:gd name="connsiteY3" fmla="*/ 748100 h 1497441"/>
              <a:gd name="connsiteX4" fmla="*/ 1471874 w 1896095"/>
              <a:gd name="connsiteY4" fmla="*/ 932805 h 1497441"/>
              <a:gd name="connsiteX5" fmla="*/ 1438666 w 1896095"/>
              <a:gd name="connsiteY5" fmla="*/ 1040052 h 1497441"/>
              <a:gd name="connsiteX6" fmla="*/ 749343 w 1896095"/>
              <a:gd name="connsiteY6" fmla="*/ 1497441 h 1497441"/>
              <a:gd name="connsiteX7" fmla="*/ 0 w 1896095"/>
              <a:gd name="connsiteY7" fmla="*/ 748098 h 1497441"/>
              <a:gd name="connsiteX8" fmla="*/ 749343 w 1896095"/>
              <a:gd name="connsiteY8" fmla="*/ 0 h 149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095" h="1497441">
                <a:moveTo>
                  <a:pt x="749343" y="0"/>
                </a:moveTo>
                <a:cubicBezTo>
                  <a:pt x="1059287" y="0"/>
                  <a:pt x="1325121" y="188347"/>
                  <a:pt x="1438666" y="456864"/>
                </a:cubicBezTo>
                <a:lnTo>
                  <a:pt x="1472094" y="564584"/>
                </a:lnTo>
                <a:lnTo>
                  <a:pt x="1896095" y="748100"/>
                </a:lnTo>
                <a:lnTo>
                  <a:pt x="1471874" y="932805"/>
                </a:lnTo>
                <a:lnTo>
                  <a:pt x="1438666" y="1040052"/>
                </a:lnTo>
                <a:cubicBezTo>
                  <a:pt x="1325121" y="1309094"/>
                  <a:pt x="1059287" y="1497441"/>
                  <a:pt x="749343" y="1497441"/>
                </a:cubicBezTo>
                <a:cubicBezTo>
                  <a:pt x="334839" y="1497441"/>
                  <a:pt x="0" y="1162602"/>
                  <a:pt x="0" y="748098"/>
                </a:cubicBezTo>
                <a:cubicBezTo>
                  <a:pt x="0" y="334839"/>
                  <a:pt x="334839" y="0"/>
                  <a:pt x="749343" y="0"/>
                </a:cubicBezTo>
                <a:close/>
              </a:path>
            </a:pathLst>
          </a:custGeom>
          <a:solidFill>
            <a:schemeClr val="accent1"/>
          </a:solidFill>
          <a:ln cap="flat">
            <a:noFill/>
            <a:prstDash val="solid"/>
          </a:ln>
        </p:spPr>
        <p:txBody>
          <a:bodyPr vert="horz" wrap="square" lIns="45000" tIns="22500" rIns="45000" bIns="22500" anchor="ctr" anchorCtr="1" compatLnSpc="0">
            <a:noAutofit/>
          </a:bodyPr>
          <a:lstStyle/>
          <a:p>
            <a:pPr defTabSz="914217" hangingPunct="0">
              <a:defRPr/>
            </a:pPr>
            <a:endParaRPr lang="en-US" sz="900">
              <a:solidFill>
                <a:srgbClr val="747A94"/>
              </a:solidFill>
              <a:latin typeface="Arial" panose="020B0604020202020204" pitchFamily="34" charset="0"/>
              <a:ea typeface="Microsoft YaHei" pitchFamily="2"/>
              <a:cs typeface="Arial" panose="020B0604020202020204" pitchFamily="34" charset="0"/>
            </a:endParaRPr>
          </a:p>
        </p:txBody>
      </p:sp>
      <p:sp>
        <p:nvSpPr>
          <p:cNvPr id="560" name="TextBox 559">
            <a:extLst>
              <a:ext uri="{FF2B5EF4-FFF2-40B4-BE49-F238E27FC236}">
                <a16:creationId xmlns:a16="http://schemas.microsoft.com/office/drawing/2014/main" id="{8CA9239E-13CE-41A3-A568-445DF946423F}"/>
              </a:ext>
            </a:extLst>
          </p:cNvPr>
          <p:cNvSpPr txBox="1"/>
          <p:nvPr/>
        </p:nvSpPr>
        <p:spPr>
          <a:xfrm>
            <a:off x="7367912" y="2863129"/>
            <a:ext cx="606966" cy="661720"/>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217">
              <a:lnSpc>
                <a:spcPct val="100000"/>
              </a:lnSpc>
              <a:defRPr/>
            </a:pPr>
            <a:r>
              <a:rPr lang="en-US" sz="3700" spc="-145">
                <a:solidFill>
                  <a:srgbClr val="FFFFFF"/>
                </a:solidFill>
                <a:latin typeface="Arial" panose="020B0604020202020204" pitchFamily="34" charset="0"/>
                <a:cs typeface="Arial" panose="020B0604020202020204" pitchFamily="34" charset="0"/>
              </a:rPr>
              <a:t>1</a:t>
            </a:r>
          </a:p>
        </p:txBody>
      </p:sp>
      <p:sp>
        <p:nvSpPr>
          <p:cNvPr id="9" name="CuadroTexto 8">
            <a:extLst>
              <a:ext uri="{FF2B5EF4-FFF2-40B4-BE49-F238E27FC236}">
                <a16:creationId xmlns:a16="http://schemas.microsoft.com/office/drawing/2014/main" id="{890215B2-A9F4-3AA2-409E-D6CB40A7DCF6}"/>
              </a:ext>
            </a:extLst>
          </p:cNvPr>
          <p:cNvSpPr txBox="1"/>
          <p:nvPr/>
        </p:nvSpPr>
        <p:spPr>
          <a:xfrm>
            <a:off x="269189" y="178737"/>
            <a:ext cx="11653622" cy="1077218"/>
          </a:xfrm>
          <a:prstGeom prst="rect">
            <a:avLst/>
          </a:prstGeom>
          <a:noFill/>
        </p:spPr>
        <p:txBody>
          <a:bodyPr wrap="square" lIns="91440" tIns="45720" rIns="91440" bIns="45720" rtlCol="0" anchor="t">
            <a:spAutoFit/>
          </a:bodyPr>
          <a:lstStyle/>
          <a:p>
            <a:r>
              <a:rPr lang="es-ES" sz="2400" b="1" dirty="0">
                <a:solidFill>
                  <a:srgbClr val="1E4E79"/>
                </a:solidFill>
                <a:latin typeface="Arial" panose="020B0604020202020204" pitchFamily="34" charset="0"/>
                <a:cs typeface="Arial" panose="020B0604020202020204" pitchFamily="34" charset="0"/>
              </a:rPr>
              <a:t>Novedades del Macroproceso</a:t>
            </a:r>
          </a:p>
          <a:p>
            <a:r>
              <a:rPr lang="es-ES" sz="2000" b="1" dirty="0">
                <a:solidFill>
                  <a:schemeClr val="bg1">
                    <a:lumMod val="50000"/>
                  </a:schemeClr>
                </a:solidFill>
                <a:latin typeface="Arial"/>
                <a:cs typeface="Arial"/>
              </a:rPr>
              <a:t>¿Cuáles son esas novedades que desde el área se buscan resaltar para plasmarlas en el Periódico a Segmento?</a:t>
            </a:r>
          </a:p>
        </p:txBody>
      </p:sp>
      <p:sp>
        <p:nvSpPr>
          <p:cNvPr id="6" name="TextBox 554">
            <a:extLst>
              <a:ext uri="{FF2B5EF4-FFF2-40B4-BE49-F238E27FC236}">
                <a16:creationId xmlns:a16="http://schemas.microsoft.com/office/drawing/2014/main" id="{0F62C8E5-99C3-C982-86DD-95D226218ED1}"/>
              </a:ext>
            </a:extLst>
          </p:cNvPr>
          <p:cNvSpPr txBox="1"/>
          <p:nvPr/>
        </p:nvSpPr>
        <p:spPr>
          <a:xfrm>
            <a:off x="383024" y="2399003"/>
            <a:ext cx="6398027" cy="1600438"/>
          </a:xfrm>
          <a:prstGeom prst="rect">
            <a:avLst/>
          </a:prstGeom>
          <a:noFill/>
        </p:spPr>
        <p:txBody>
          <a:bodyPr wrap="square" lIns="91440" tIns="45720" rIns="91440" bIns="45720" rtlCol="0" anchor="t">
            <a:spAutoFit/>
          </a:bodyPr>
          <a:lstStyle/>
          <a:p>
            <a:pPr algn="just" fontAlgn="base"/>
            <a:r>
              <a:rPr lang="es-ES" sz="1400" dirty="0">
                <a:solidFill>
                  <a:srgbClr val="002060"/>
                </a:solidFill>
                <a:latin typeface="Arial"/>
                <a:cs typeface="Arial"/>
              </a:rPr>
              <a:t>Las reuniones sistemáticas permiten la revisión del contexto del mercado donde identifican sinergias que impactan el manejo de liquidez en las tesorerías, estos espacios también permiten aclarar dudas sobre procesos y procedimientos operativos en las tesorerías.</a:t>
            </a:r>
          </a:p>
          <a:p>
            <a:pPr algn="just" fontAlgn="base"/>
            <a:endParaRPr lang="es-ES" sz="1400" dirty="0">
              <a:solidFill>
                <a:srgbClr val="002060"/>
              </a:solidFill>
              <a:latin typeface="Arial" panose="020B0604020202020204" pitchFamily="34" charset="0"/>
              <a:cs typeface="Arial" panose="020B0604020202020204" pitchFamily="34" charset="0"/>
            </a:endParaRPr>
          </a:p>
          <a:p>
            <a:pPr algn="just" fontAlgn="base"/>
            <a:r>
              <a:rPr lang="es-ES" sz="1400" dirty="0">
                <a:solidFill>
                  <a:srgbClr val="002060"/>
                </a:solidFill>
                <a:latin typeface="Arial"/>
                <a:cs typeface="Arial"/>
              </a:rPr>
              <a:t>Durante el 3Q se dio la aprobación de la inversión en Capital AG por parte de OCENSA.</a:t>
            </a:r>
          </a:p>
        </p:txBody>
      </p:sp>
      <p:sp>
        <p:nvSpPr>
          <p:cNvPr id="8" name="TextBox 547">
            <a:extLst>
              <a:ext uri="{FF2B5EF4-FFF2-40B4-BE49-F238E27FC236}">
                <a16:creationId xmlns:a16="http://schemas.microsoft.com/office/drawing/2014/main" id="{792008E2-079A-9349-03E9-233F6684469D}"/>
              </a:ext>
            </a:extLst>
          </p:cNvPr>
          <p:cNvSpPr txBox="1"/>
          <p:nvPr/>
        </p:nvSpPr>
        <p:spPr>
          <a:xfrm>
            <a:off x="1500730" y="1708171"/>
            <a:ext cx="3963750" cy="584775"/>
          </a:xfrm>
          <a:prstGeom prst="rect">
            <a:avLst/>
          </a:prstGeom>
          <a:noFill/>
        </p:spPr>
        <p:txBody>
          <a:bodyPr wrap="square" lIns="91440" tIns="45720" rIns="91440" bIns="45720" rtlCol="0" anchor="b">
            <a:spAutoFit/>
          </a:bodyPr>
          <a:lstStyle>
            <a:defPPr>
              <a:defRPr lang="es-ES"/>
            </a:defPPr>
            <a:lvl1pPr algn="ctr" defTabSz="914217">
              <a:defRPr sz="1600" b="1">
                <a:solidFill>
                  <a:schemeClr val="accent1">
                    <a:lumMod val="75000"/>
                  </a:schemeClr>
                </a:solidFill>
                <a:latin typeface="Arial"/>
                <a:cs typeface="Arial"/>
              </a:defRPr>
            </a:lvl1pPr>
          </a:lstStyle>
          <a:p>
            <a:r>
              <a:rPr lang="es-ES" dirty="0"/>
              <a:t>Administración de recursos financieros y liquidez</a:t>
            </a:r>
          </a:p>
        </p:txBody>
      </p:sp>
    </p:spTree>
    <p:extLst>
      <p:ext uri="{BB962C8B-B14F-4D97-AF65-F5344CB8AC3E}">
        <p14:creationId xmlns:p14="http://schemas.microsoft.com/office/powerpoint/2010/main" val="5536632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749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71">
            <a:extLst>
              <a:ext uri="{FF2B5EF4-FFF2-40B4-BE49-F238E27FC236}">
                <a16:creationId xmlns:a16="http://schemas.microsoft.com/office/drawing/2014/main" id="{0004A43F-3453-7C4F-9005-157602F95F77}"/>
              </a:ext>
            </a:extLst>
          </p:cNvPr>
          <p:cNvSpPr>
            <a:spLocks noChangeArrowheads="1"/>
          </p:cNvSpPr>
          <p:nvPr/>
        </p:nvSpPr>
        <p:spPr bwMode="auto">
          <a:xfrm>
            <a:off x="1688905" y="2593848"/>
            <a:ext cx="2613318" cy="995179"/>
          </a:xfrm>
          <a:custGeom>
            <a:avLst/>
            <a:gdLst>
              <a:gd name="T0" fmla="*/ 9178 w 10254"/>
              <a:gd name="T1" fmla="*/ 0 h 2149"/>
              <a:gd name="T2" fmla="*/ 1363 w 10254"/>
              <a:gd name="T3" fmla="*/ 0 h 2149"/>
              <a:gd name="T4" fmla="*/ 1363 w 10254"/>
              <a:gd name="T5" fmla="*/ 0 h 2149"/>
              <a:gd name="T6" fmla="*/ 1199 w 10254"/>
              <a:gd name="T7" fmla="*/ 164 h 2149"/>
              <a:gd name="T8" fmla="*/ 1199 w 10254"/>
              <a:gd name="T9" fmla="*/ 929 h 2149"/>
              <a:gd name="T10" fmla="*/ 0 w 10254"/>
              <a:gd name="T11" fmla="*/ 1457 h 2149"/>
              <a:gd name="T12" fmla="*/ 1199 w 10254"/>
              <a:gd name="T13" fmla="*/ 1457 h 2149"/>
              <a:gd name="T14" fmla="*/ 1199 w 10254"/>
              <a:gd name="T15" fmla="*/ 1984 h 2149"/>
              <a:gd name="T16" fmla="*/ 1199 w 10254"/>
              <a:gd name="T17" fmla="*/ 1984 h 2149"/>
              <a:gd name="T18" fmla="*/ 1363 w 10254"/>
              <a:gd name="T19" fmla="*/ 2148 h 2149"/>
              <a:gd name="T20" fmla="*/ 9178 w 10254"/>
              <a:gd name="T21" fmla="*/ 2148 h 2149"/>
              <a:gd name="T22" fmla="*/ 9178 w 10254"/>
              <a:gd name="T23" fmla="*/ 2148 h 2149"/>
              <a:gd name="T24" fmla="*/ 10253 w 10254"/>
              <a:gd name="T25" fmla="*/ 1074 h 2149"/>
              <a:gd name="T26" fmla="*/ 10253 w 10254"/>
              <a:gd name="T27" fmla="*/ 1074 h 2149"/>
              <a:gd name="T28" fmla="*/ 10253 w 10254"/>
              <a:gd name="T29" fmla="*/ 1074 h 2149"/>
              <a:gd name="T30" fmla="*/ 9178 w 10254"/>
              <a:gd name="T31"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54" h="2149">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C7DE27"/>
          </a:solidFill>
          <a:ln>
            <a:noFill/>
          </a:ln>
          <a:effectLst/>
        </p:spPr>
        <p:txBody>
          <a:bodyPr wrap="none" anchor="ctr"/>
          <a:lstStyle/>
          <a:p>
            <a:pPr algn="ctr"/>
            <a:endParaRPr lang="es-ES_tradnl" sz="1800" b="1">
              <a:solidFill>
                <a:schemeClr val="accent1">
                  <a:lumMod val="50000"/>
                </a:schemeClr>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D3AA15B-FABB-BE65-6948-A3D71DC303B0}"/>
              </a:ext>
            </a:extLst>
          </p:cNvPr>
          <p:cNvSpPr txBox="1"/>
          <p:nvPr/>
        </p:nvSpPr>
        <p:spPr>
          <a:xfrm>
            <a:off x="130498" y="-31715"/>
            <a:ext cx="8019952" cy="769441"/>
          </a:xfrm>
          <a:prstGeom prst="rect">
            <a:avLst/>
          </a:prstGeom>
          <a:noFill/>
        </p:spPr>
        <p:txBody>
          <a:bodyPr wrap="none" lIns="91440" tIns="45720" rIns="91440" bIns="45720" rtlCol="0" anchor="t">
            <a:spAutoFit/>
          </a:bodyPr>
          <a:lstStyle/>
          <a:p>
            <a:pPr algn="l" rtl="0" fontAlgn="base"/>
            <a:r>
              <a:rPr lang="es-ES" sz="2400" b="1" i="0" u="none" strike="noStrike">
                <a:solidFill>
                  <a:srgbClr val="1E4E79"/>
                </a:solidFill>
                <a:effectLst/>
                <a:latin typeface="Arial"/>
                <a:cs typeface="Arial"/>
              </a:rPr>
              <a:t>Avances Implementación Modelo de Relacionamiento</a:t>
            </a:r>
            <a:r>
              <a:rPr lang="en-US" sz="2400" b="0" i="0">
                <a:solidFill>
                  <a:srgbClr val="1E4E79"/>
                </a:solidFill>
                <a:effectLst/>
                <a:latin typeface="Arial"/>
                <a:cs typeface="Arial"/>
              </a:rPr>
              <a:t>​</a:t>
            </a:r>
          </a:p>
          <a:p>
            <a:pPr algn="l" rtl="0" fontAlgn="base"/>
            <a:r>
              <a:rPr lang="es-ES" sz="2000" b="1" i="0" u="none" strike="noStrike">
                <a:solidFill>
                  <a:schemeClr val="bg1">
                    <a:lumMod val="50000"/>
                  </a:schemeClr>
                </a:solidFill>
                <a:effectLst/>
                <a:latin typeface="Arial"/>
                <a:cs typeface="Arial"/>
              </a:rPr>
              <a:t>Macroproceso </a:t>
            </a:r>
            <a:r>
              <a:rPr lang="es-MX" sz="2000" b="1" i="0" u="none" strike="noStrike">
                <a:solidFill>
                  <a:schemeClr val="bg1">
                    <a:lumMod val="50000"/>
                  </a:schemeClr>
                </a:solidFill>
                <a:effectLst/>
                <a:latin typeface="Arial"/>
                <a:cs typeface="Arial"/>
              </a:rPr>
              <a:t>de </a:t>
            </a:r>
            <a:r>
              <a:rPr lang="es-ES" sz="2000" b="1">
                <a:solidFill>
                  <a:schemeClr val="bg1">
                    <a:lumMod val="50000"/>
                  </a:schemeClr>
                </a:solidFill>
                <a:latin typeface="Arial"/>
                <a:cs typeface="Arial"/>
              </a:rPr>
              <a:t>Transporte de Hidrocarburos</a:t>
            </a:r>
            <a:endParaRPr lang="en-US" sz="2000" b="1" i="0">
              <a:solidFill>
                <a:schemeClr val="bg1">
                  <a:lumMod val="50000"/>
                </a:schemeClr>
              </a:solidFill>
              <a:effectLst/>
              <a:highlight>
                <a:srgbClr val="FFFF00"/>
              </a:highlight>
              <a:latin typeface="Segoe UI" panose="020B0502040204020203" pitchFamily="34" charset="0"/>
            </a:endParaRPr>
          </a:p>
        </p:txBody>
      </p:sp>
      <p:sp>
        <p:nvSpPr>
          <p:cNvPr id="15" name="Elipse 14">
            <a:extLst>
              <a:ext uri="{FF2B5EF4-FFF2-40B4-BE49-F238E27FC236}">
                <a16:creationId xmlns:a16="http://schemas.microsoft.com/office/drawing/2014/main" id="{72F1B9A6-10FD-C969-C079-A461656B6FB1}"/>
              </a:ext>
            </a:extLst>
          </p:cNvPr>
          <p:cNvSpPr/>
          <p:nvPr/>
        </p:nvSpPr>
        <p:spPr>
          <a:xfrm>
            <a:off x="416697" y="2464087"/>
            <a:ext cx="1272209" cy="1254705"/>
          </a:xfrm>
          <a:prstGeom prst="ellipse">
            <a:avLst/>
          </a:prstGeom>
          <a:solidFill>
            <a:schemeClr val="bg1"/>
          </a:solidFill>
          <a:ln w="57150">
            <a:solidFill>
              <a:srgbClr val="C7DE27"/>
            </a:solidFill>
          </a:ln>
          <a:effectLst/>
        </p:spPr>
        <p:txBody>
          <a:bodyPr wrap="none" anchor="ctr"/>
          <a:lstStyle/>
          <a:p>
            <a:pPr algn="ctr" defTabSz="914217"/>
            <a:endParaRPr lang="es-CO">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B2DBF3-EDF7-4206-221C-1F44B4466272}"/>
              </a:ext>
            </a:extLst>
          </p:cNvPr>
          <p:cNvPicPr>
            <a:picLocks noChangeAspect="1"/>
          </p:cNvPicPr>
          <p:nvPr/>
        </p:nvPicPr>
        <p:blipFill>
          <a:blip r:embed="rId2"/>
          <a:stretch>
            <a:fillRect/>
          </a:stretch>
        </p:blipFill>
        <p:spPr>
          <a:xfrm>
            <a:off x="701618" y="2740256"/>
            <a:ext cx="702365" cy="702365"/>
          </a:xfrm>
          <a:prstGeom prst="rect">
            <a:avLst/>
          </a:prstGeom>
        </p:spPr>
      </p:pic>
      <p:sp>
        <p:nvSpPr>
          <p:cNvPr id="37" name="CuadroTexto 36">
            <a:extLst>
              <a:ext uri="{FF2B5EF4-FFF2-40B4-BE49-F238E27FC236}">
                <a16:creationId xmlns:a16="http://schemas.microsoft.com/office/drawing/2014/main" id="{1CFB37C9-5A65-FBB0-B32C-90FB67065009}"/>
              </a:ext>
            </a:extLst>
          </p:cNvPr>
          <p:cNvSpPr txBox="1"/>
          <p:nvPr/>
        </p:nvSpPr>
        <p:spPr>
          <a:xfrm>
            <a:off x="2125397" y="2782669"/>
            <a:ext cx="2037102" cy="646331"/>
          </a:xfrm>
          <a:prstGeom prst="rect">
            <a:avLst/>
          </a:prstGeom>
          <a:noFill/>
        </p:spPr>
        <p:txBody>
          <a:bodyPr wrap="square">
            <a:spAutoFit/>
          </a:bodyPr>
          <a:lstStyle/>
          <a:p>
            <a:pPr algn="ctr"/>
            <a:r>
              <a:rPr lang="es-ES_tradnl" sz="1800" b="1">
                <a:solidFill>
                  <a:schemeClr val="accent1">
                    <a:lumMod val="50000"/>
                  </a:schemeClr>
                </a:solidFill>
                <a:latin typeface="Arial" panose="020B0604020202020204" pitchFamily="34" charset="0"/>
                <a:cs typeface="Arial" panose="020B0604020202020204" pitchFamily="34" charset="0"/>
              </a:rPr>
              <a:t>Sinergias</a:t>
            </a:r>
          </a:p>
          <a:p>
            <a:pPr algn="ctr"/>
            <a:r>
              <a:rPr lang="es-ES_tradnl" sz="1800" b="1">
                <a:solidFill>
                  <a:schemeClr val="accent1">
                    <a:lumMod val="50000"/>
                  </a:schemeClr>
                </a:solidFill>
                <a:latin typeface="Arial" panose="020B0604020202020204" pitchFamily="34" charset="0"/>
                <a:cs typeface="Arial" panose="020B0604020202020204" pitchFamily="34" charset="0"/>
              </a:rPr>
              <a:t> logradas:</a:t>
            </a:r>
          </a:p>
        </p:txBody>
      </p:sp>
      <p:sp>
        <p:nvSpPr>
          <p:cNvPr id="53" name="CuadroTexto 52">
            <a:extLst>
              <a:ext uri="{FF2B5EF4-FFF2-40B4-BE49-F238E27FC236}">
                <a16:creationId xmlns:a16="http://schemas.microsoft.com/office/drawing/2014/main" id="{B0F16857-EE71-E860-24CA-372D706C6ADC}"/>
              </a:ext>
            </a:extLst>
          </p:cNvPr>
          <p:cNvSpPr txBox="1"/>
          <p:nvPr/>
        </p:nvSpPr>
        <p:spPr>
          <a:xfrm>
            <a:off x="5183756" y="3936443"/>
            <a:ext cx="6399813" cy="261610"/>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400" b="1">
                <a:latin typeface="Arial" panose="020B0604020202020204" pitchFamily="34" charset="0"/>
                <a:cs typeface="Arial" panose="020B0604020202020204" pitchFamily="34" charset="0"/>
              </a:defRPr>
            </a:lvl1pPr>
          </a:lstStyle>
          <a:p>
            <a:r>
              <a:rPr lang="es-MX" sz="1100" dirty="0">
                <a:latin typeface="Arial"/>
                <a:cs typeface="Arial"/>
              </a:rPr>
              <a:t>Inspección </a:t>
            </a:r>
            <a:r>
              <a:rPr lang="es-MX" sz="1100" b="0" dirty="0">
                <a:latin typeface="Arial"/>
                <a:cs typeface="Arial"/>
              </a:rPr>
              <a:t>y Visita estación Araguaney Seguimiento Contrato 3047408 ECP Floreña</a:t>
            </a:r>
          </a:p>
        </p:txBody>
      </p:sp>
      <p:sp>
        <p:nvSpPr>
          <p:cNvPr id="54" name="CuadroTexto 53">
            <a:extLst>
              <a:ext uri="{FF2B5EF4-FFF2-40B4-BE49-F238E27FC236}">
                <a16:creationId xmlns:a16="http://schemas.microsoft.com/office/drawing/2014/main" id="{A5697C73-6DAF-AA03-38B2-C68C6D39F7FE}"/>
              </a:ext>
            </a:extLst>
          </p:cNvPr>
          <p:cNvSpPr txBox="1"/>
          <p:nvPr/>
        </p:nvSpPr>
        <p:spPr>
          <a:xfrm>
            <a:off x="5188168" y="3457182"/>
            <a:ext cx="6387497" cy="430887"/>
          </a:xfrm>
          <a:prstGeom prst="rect">
            <a:avLst/>
          </a:prstGeom>
          <a:solidFill>
            <a:srgbClr val="EDF4B6"/>
          </a:solidFill>
          <a:ln>
            <a:noFill/>
          </a:ln>
        </p:spPr>
        <p:txBody>
          <a:bodyPr wrap="square" lIns="91440" tIns="45720" rIns="91440" bIns="45720" rtlCol="0" anchor="t">
            <a:spAutoFit/>
          </a:bodyPr>
          <a:lstStyle>
            <a:defPPr>
              <a:defRPr lang="es-ES"/>
            </a:defPPr>
            <a:lvl1pPr algn="just" fontAlgn="base">
              <a:defRPr sz="1100">
                <a:latin typeface="Arial" panose="020B0604020202020204" pitchFamily="34" charset="0"/>
                <a:cs typeface="Arial" panose="020B0604020202020204" pitchFamily="34" charset="0"/>
              </a:defRPr>
            </a:lvl1pPr>
          </a:lstStyle>
          <a:p>
            <a:r>
              <a:rPr lang="es-ES" b="1" dirty="0">
                <a:latin typeface="Arial"/>
                <a:cs typeface="Arial"/>
              </a:rPr>
              <a:t>Fortalecimiento </a:t>
            </a:r>
            <a:r>
              <a:rPr lang="es-ES" dirty="0">
                <a:latin typeface="Arial"/>
                <a:cs typeface="Arial"/>
              </a:rPr>
              <a:t>del </a:t>
            </a:r>
            <a:r>
              <a:rPr lang="es-ES" b="1" dirty="0">
                <a:latin typeface="Arial"/>
                <a:cs typeface="Arial"/>
              </a:rPr>
              <a:t>conocimiento </a:t>
            </a:r>
            <a:r>
              <a:rPr lang="es-ES" dirty="0">
                <a:latin typeface="Arial"/>
                <a:cs typeface="Arial"/>
              </a:rPr>
              <a:t>del personal de Cenit con la Certificación internacional del 100% de operadores (porvenir).</a:t>
            </a:r>
          </a:p>
        </p:txBody>
      </p:sp>
      <p:cxnSp>
        <p:nvCxnSpPr>
          <p:cNvPr id="55" name="Conector: angular 54">
            <a:extLst>
              <a:ext uri="{FF2B5EF4-FFF2-40B4-BE49-F238E27FC236}">
                <a16:creationId xmlns:a16="http://schemas.microsoft.com/office/drawing/2014/main" id="{74184E8E-6500-5C8A-BA39-45E064E42D33}"/>
              </a:ext>
            </a:extLst>
          </p:cNvPr>
          <p:cNvCxnSpPr>
            <a:cxnSpLocks/>
          </p:cNvCxnSpPr>
          <p:nvPr/>
        </p:nvCxnSpPr>
        <p:spPr>
          <a:xfrm flipV="1">
            <a:off x="4242967" y="2640805"/>
            <a:ext cx="888151" cy="543594"/>
          </a:xfrm>
          <a:prstGeom prst="bentConnector3">
            <a:avLst>
              <a:gd name="adj1" fmla="val 50000"/>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6" name="Conector: angular 55">
            <a:extLst>
              <a:ext uri="{FF2B5EF4-FFF2-40B4-BE49-F238E27FC236}">
                <a16:creationId xmlns:a16="http://schemas.microsoft.com/office/drawing/2014/main" id="{787FDE83-722B-F809-82F9-8E2AD2C4F8AF}"/>
              </a:ext>
            </a:extLst>
          </p:cNvPr>
          <p:cNvCxnSpPr>
            <a:cxnSpLocks/>
          </p:cNvCxnSpPr>
          <p:nvPr/>
        </p:nvCxnSpPr>
        <p:spPr>
          <a:xfrm>
            <a:off x="4693244" y="3762173"/>
            <a:ext cx="447324" cy="330195"/>
          </a:xfrm>
          <a:prstGeom prst="bentConnector3">
            <a:avLst>
              <a:gd name="adj1" fmla="val 1530"/>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309FA663-21BC-B67E-7D9F-3581CD626386}"/>
              </a:ext>
            </a:extLst>
          </p:cNvPr>
          <p:cNvCxnSpPr/>
          <p:nvPr/>
        </p:nvCxnSpPr>
        <p:spPr>
          <a:xfrm>
            <a:off x="4681768" y="2079814"/>
            <a:ext cx="444076"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33A7C2DD-A6E3-988A-BA31-EE419A1AA484}"/>
              </a:ext>
            </a:extLst>
          </p:cNvPr>
          <p:cNvCxnSpPr/>
          <p:nvPr/>
        </p:nvCxnSpPr>
        <p:spPr>
          <a:xfrm>
            <a:off x="4689550" y="3587987"/>
            <a:ext cx="444076"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sp>
        <p:nvSpPr>
          <p:cNvPr id="2" name="Rectángulo: esquinas redondeadas 1">
            <a:extLst>
              <a:ext uri="{FF2B5EF4-FFF2-40B4-BE49-F238E27FC236}">
                <a16:creationId xmlns:a16="http://schemas.microsoft.com/office/drawing/2014/main" id="{F90D3388-11CC-6B4F-BAA1-30315E8F4425}"/>
              </a:ext>
            </a:extLst>
          </p:cNvPr>
          <p:cNvSpPr/>
          <p:nvPr/>
        </p:nvSpPr>
        <p:spPr>
          <a:xfrm>
            <a:off x="9115993" y="517617"/>
            <a:ext cx="2369532" cy="253189"/>
          </a:xfrm>
          <a:prstGeom prst="roundRect">
            <a:avLst/>
          </a:prstGeom>
          <a:solidFill>
            <a:srgbClr val="C7DE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a:latin typeface="Arial" panose="020B0604020202020204" pitchFamily="34" charset="0"/>
                <a:cs typeface="Arial" panose="020B0604020202020204" pitchFamily="34" charset="0"/>
              </a:rPr>
              <a:t>Actividades de Servicios</a:t>
            </a:r>
          </a:p>
        </p:txBody>
      </p:sp>
      <p:sp>
        <p:nvSpPr>
          <p:cNvPr id="3" name="CuadroTexto 2">
            <a:extLst>
              <a:ext uri="{FF2B5EF4-FFF2-40B4-BE49-F238E27FC236}">
                <a16:creationId xmlns:a16="http://schemas.microsoft.com/office/drawing/2014/main" id="{05AAAE90-986B-8677-F40C-503C000981D4}"/>
              </a:ext>
            </a:extLst>
          </p:cNvPr>
          <p:cNvSpPr txBox="1"/>
          <p:nvPr/>
        </p:nvSpPr>
        <p:spPr>
          <a:xfrm>
            <a:off x="5188168" y="2968955"/>
            <a:ext cx="6387497" cy="430887"/>
          </a:xfrm>
          <a:prstGeom prst="rect">
            <a:avLst/>
          </a:prstGeom>
          <a:solidFill>
            <a:srgbClr val="EDF4B6"/>
          </a:solidFill>
          <a:ln>
            <a:noFill/>
          </a:ln>
        </p:spPr>
        <p:txBody>
          <a:bodyPr wrap="square" lIns="91440" tIns="45720" rIns="91440" bIns="45720" rtlCol="0" anchor="t">
            <a:spAutoFit/>
          </a:bodyPr>
          <a:lstStyle/>
          <a:p>
            <a:pPr algn="just" fontAlgn="base"/>
            <a:r>
              <a:rPr lang="es-MX" sz="1100" b="1" dirty="0">
                <a:latin typeface="Arial"/>
                <a:cs typeface="Arial"/>
              </a:rPr>
              <a:t>Reiniciamos </a:t>
            </a:r>
            <a:r>
              <a:rPr lang="es-MX" sz="1100" dirty="0">
                <a:latin typeface="Arial"/>
                <a:cs typeface="Arial"/>
              </a:rPr>
              <a:t>las </a:t>
            </a:r>
            <a:r>
              <a:rPr lang="es-MX" sz="1100" b="1" dirty="0">
                <a:latin typeface="Arial"/>
                <a:cs typeface="Arial"/>
              </a:rPr>
              <a:t>reuniones </a:t>
            </a:r>
            <a:r>
              <a:rPr lang="es-MX" sz="1100" dirty="0">
                <a:latin typeface="Arial"/>
                <a:cs typeface="Arial"/>
              </a:rPr>
              <a:t>mensuales con Ocensa y Cenit de seguimiento y aseguramiento de los lineamientos tanto de proceso como de relacionamiento mutuo.</a:t>
            </a:r>
            <a:endParaRPr lang="es-ES" sz="1100" dirty="0">
              <a:latin typeface="Arial"/>
              <a:cs typeface="Arial"/>
            </a:endParaRPr>
          </a:p>
        </p:txBody>
      </p:sp>
      <p:sp>
        <p:nvSpPr>
          <p:cNvPr id="11" name="CuadroTexto 10">
            <a:extLst>
              <a:ext uri="{FF2B5EF4-FFF2-40B4-BE49-F238E27FC236}">
                <a16:creationId xmlns:a16="http://schemas.microsoft.com/office/drawing/2014/main" id="{4A5FD5F5-70BD-5396-6879-BFBD2EC02B2F}"/>
              </a:ext>
            </a:extLst>
          </p:cNvPr>
          <p:cNvSpPr txBox="1"/>
          <p:nvPr/>
        </p:nvSpPr>
        <p:spPr>
          <a:xfrm>
            <a:off x="5188168" y="2483977"/>
            <a:ext cx="6387497" cy="430887"/>
          </a:xfrm>
          <a:prstGeom prst="rect">
            <a:avLst/>
          </a:prstGeom>
          <a:solidFill>
            <a:srgbClr val="EDF4B6"/>
          </a:solidFill>
          <a:ln>
            <a:noFill/>
          </a:ln>
        </p:spPr>
        <p:txBody>
          <a:bodyPr wrap="square" lIns="91440" tIns="45720" rIns="91440" bIns="45720" rtlCol="0" anchor="t">
            <a:spAutoFit/>
          </a:bodyPr>
          <a:lstStyle/>
          <a:p>
            <a:pPr algn="just" fontAlgn="base"/>
            <a:r>
              <a:rPr lang="es-ES" sz="1100" b="1" dirty="0">
                <a:latin typeface="Arial"/>
                <a:cs typeface="Arial"/>
              </a:rPr>
              <a:t>Sesiones </a:t>
            </a:r>
            <a:r>
              <a:rPr lang="es-ES" sz="1100" dirty="0">
                <a:latin typeface="Arial"/>
                <a:cs typeface="Arial"/>
              </a:rPr>
              <a:t>entre CENIT y Filiales para actualizar los Acuerdos de Distribución de Costos de las Estaciones Vasconia, Caucasia y Monterrey, suscritos desde al 2014. </a:t>
            </a:r>
          </a:p>
        </p:txBody>
      </p:sp>
      <p:cxnSp>
        <p:nvCxnSpPr>
          <p:cNvPr id="29" name="Conector recto de flecha 28">
            <a:extLst>
              <a:ext uri="{FF2B5EF4-FFF2-40B4-BE49-F238E27FC236}">
                <a16:creationId xmlns:a16="http://schemas.microsoft.com/office/drawing/2014/main" id="{70139233-663C-5CC3-7A84-F5730E677A9B}"/>
              </a:ext>
            </a:extLst>
          </p:cNvPr>
          <p:cNvCxnSpPr/>
          <p:nvPr/>
        </p:nvCxnSpPr>
        <p:spPr>
          <a:xfrm>
            <a:off x="4681768" y="3184398"/>
            <a:ext cx="444076" cy="0"/>
          </a:xfrm>
          <a:prstGeom prst="straightConnector1">
            <a:avLst/>
          </a:prstGeom>
          <a:ln w="19050">
            <a:solidFill>
              <a:srgbClr val="C7DE27"/>
            </a:solidFill>
            <a:tailEnd type="ova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163C31A2-8F9C-371A-D229-4287935172AA}"/>
              </a:ext>
            </a:extLst>
          </p:cNvPr>
          <p:cNvCxnSpPr/>
          <p:nvPr/>
        </p:nvCxnSpPr>
        <p:spPr>
          <a:xfrm>
            <a:off x="4691728" y="2079814"/>
            <a:ext cx="0" cy="1810761"/>
          </a:xfrm>
          <a:prstGeom prst="line">
            <a:avLst/>
          </a:prstGeom>
          <a:ln w="19050">
            <a:solidFill>
              <a:srgbClr val="C7DE27"/>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F9B9320-B7DE-53B9-1979-9E4A8349E6DD}"/>
              </a:ext>
            </a:extLst>
          </p:cNvPr>
          <p:cNvSpPr txBox="1"/>
          <p:nvPr/>
        </p:nvSpPr>
        <p:spPr>
          <a:xfrm>
            <a:off x="5183756" y="1512178"/>
            <a:ext cx="6387493" cy="938719"/>
          </a:xfrm>
          <a:prstGeom prst="rect">
            <a:avLst/>
          </a:prstGeom>
          <a:solidFill>
            <a:srgbClr val="EDF4B6"/>
          </a:solidFill>
          <a:ln>
            <a:noFill/>
          </a:ln>
        </p:spPr>
        <p:txBody>
          <a:bodyPr wrap="square" lIns="91440" tIns="45720" rIns="91440" bIns="45720" rtlCol="0" anchor="t">
            <a:spAutoFit/>
          </a:bodyPr>
          <a:lstStyle/>
          <a:p>
            <a:pPr algn="just" fontAlgn="base"/>
            <a:r>
              <a:rPr lang="es-ES" sz="1100" b="1" dirty="0">
                <a:latin typeface="Arial"/>
                <a:cs typeface="Arial"/>
              </a:rPr>
              <a:t>Entrenamiento </a:t>
            </a:r>
            <a:r>
              <a:rPr lang="es-ES" sz="1100" dirty="0">
                <a:latin typeface="Arial"/>
                <a:cs typeface="Arial"/>
              </a:rPr>
              <a:t>de </a:t>
            </a:r>
            <a:r>
              <a:rPr lang="es-ES" sz="1100" b="1" dirty="0">
                <a:latin typeface="Arial"/>
                <a:cs typeface="Arial"/>
              </a:rPr>
              <a:t>brigadas </a:t>
            </a:r>
            <a:r>
              <a:rPr lang="es-ES" sz="1100" dirty="0">
                <a:latin typeface="Arial"/>
                <a:cs typeface="Arial"/>
              </a:rPr>
              <a:t>de emergencias Contraincendios con el objetivo de fortalecer las acciones de preparación para la respuesta a </a:t>
            </a:r>
            <a:r>
              <a:rPr lang="es-ES" sz="1100" b="1" dirty="0">
                <a:latin typeface="Arial"/>
                <a:cs typeface="Arial"/>
              </a:rPr>
              <a:t>emergencias </a:t>
            </a:r>
            <a:r>
              <a:rPr lang="es-ES" sz="1100" dirty="0">
                <a:latin typeface="Arial"/>
                <a:cs typeface="Arial"/>
              </a:rPr>
              <a:t>por incendios en nuestras instalaciones, con el fin de promover las buenas prácticas en cultura HSE y contribuir al cumplimiento de los logros de las compañías, dando como resultado el fortalecimiento del trabajo en equipo. Se contó con la participación de ODL y Ocensa.</a:t>
            </a:r>
          </a:p>
        </p:txBody>
      </p:sp>
    </p:spTree>
    <p:extLst>
      <p:ext uri="{BB962C8B-B14F-4D97-AF65-F5344CB8AC3E}">
        <p14:creationId xmlns:p14="http://schemas.microsoft.com/office/powerpoint/2010/main" val="365799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5D56C24-6DAC-B5B8-E960-B80C06FF0B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4" name="think-cell data - do not delete" hidden="1">
                        <a:extLst>
                          <a:ext uri="{FF2B5EF4-FFF2-40B4-BE49-F238E27FC236}">
                            <a16:creationId xmlns:a16="http://schemas.microsoft.com/office/drawing/2014/main" id="{25D56C24-6DAC-B5B8-E960-B80C06FF0B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3E20E765-5A55-CEB3-23E7-5A1ABFA83E06}"/>
              </a:ext>
            </a:extLst>
          </p:cNvPr>
          <p:cNvSpPr txBox="1"/>
          <p:nvPr/>
        </p:nvSpPr>
        <p:spPr>
          <a:xfrm>
            <a:off x="6463688" y="2868721"/>
            <a:ext cx="5343787" cy="1424270"/>
          </a:xfrm>
          <a:prstGeom prst="rect">
            <a:avLst/>
          </a:prstGeom>
          <a:noFill/>
        </p:spPr>
        <p:txBody>
          <a:bodyPr wrap="square" lIns="0" tIns="0" rIns="0" bIns="0" rtlCol="0" anchor="ctr" anchorCtr="0">
            <a:noAutofit/>
          </a:bodyPr>
          <a:lstStyle/>
          <a:p>
            <a:pPr marL="12700" algn="ctr">
              <a:tabLst>
                <a:tab pos="699770" algn="l"/>
              </a:tabLst>
            </a:pPr>
            <a:r>
              <a:rPr lang="es-ES" sz="3200" b="1" spc="5" dirty="0">
                <a:solidFill>
                  <a:schemeClr val="accent1">
                    <a:lumMod val="50000"/>
                  </a:schemeClr>
                </a:solidFill>
                <a:latin typeface="Arial"/>
                <a:cs typeface="Arial"/>
              </a:rPr>
              <a:t>Macroproceso Comercial</a:t>
            </a:r>
            <a:endParaRPr lang="es-ES" sz="3200" b="1" spc="5" dirty="0">
              <a:solidFill>
                <a:schemeClr val="accent1">
                  <a:lumMod val="50000"/>
                </a:schemeClr>
              </a:solidFill>
              <a:latin typeface="Arial" panose="020B0604020202020204" pitchFamily="34" charset="0"/>
              <a:cs typeface="Arial" panose="020B0604020202020204" pitchFamily="34" charset="0"/>
            </a:endParaRPr>
          </a:p>
        </p:txBody>
      </p:sp>
      <p:sp>
        <p:nvSpPr>
          <p:cNvPr id="2" name="object 15">
            <a:extLst>
              <a:ext uri="{FF2B5EF4-FFF2-40B4-BE49-F238E27FC236}">
                <a16:creationId xmlns:a16="http://schemas.microsoft.com/office/drawing/2014/main" id="{B265E378-26E9-2A35-CD4C-BAA0EE451A83}"/>
              </a:ext>
            </a:extLst>
          </p:cNvPr>
          <p:cNvSpPr/>
          <p:nvPr/>
        </p:nvSpPr>
        <p:spPr>
          <a:xfrm>
            <a:off x="5548046" y="3173933"/>
            <a:ext cx="832935" cy="812712"/>
          </a:xfrm>
          <a:custGeom>
            <a:avLst/>
            <a:gdLst/>
            <a:ahLst/>
            <a:cxnLst/>
            <a:rect l="l" t="t" r="r" b="b"/>
            <a:pathLst>
              <a:path w="789939" h="789939">
                <a:moveTo>
                  <a:pt x="394715" y="789431"/>
                </a:moveTo>
                <a:lnTo>
                  <a:pt x="348695" y="786775"/>
                </a:lnTo>
                <a:lnTo>
                  <a:pt x="304231" y="779003"/>
                </a:lnTo>
                <a:lnTo>
                  <a:pt x="261619" y="766413"/>
                </a:lnTo>
                <a:lnTo>
                  <a:pt x="221157" y="749301"/>
                </a:lnTo>
                <a:lnTo>
                  <a:pt x="183141" y="727963"/>
                </a:lnTo>
                <a:lnTo>
                  <a:pt x="147867" y="702697"/>
                </a:lnTo>
                <a:lnTo>
                  <a:pt x="115633" y="673798"/>
                </a:lnTo>
                <a:lnTo>
                  <a:pt x="86734" y="641563"/>
                </a:lnTo>
                <a:lnTo>
                  <a:pt x="61468" y="606290"/>
                </a:lnTo>
                <a:lnTo>
                  <a:pt x="40130" y="568274"/>
                </a:lnTo>
                <a:lnTo>
                  <a:pt x="23018" y="527812"/>
                </a:lnTo>
                <a:lnTo>
                  <a:pt x="10428" y="485200"/>
                </a:lnTo>
                <a:lnTo>
                  <a:pt x="2656" y="440736"/>
                </a:lnTo>
                <a:lnTo>
                  <a:pt x="0" y="394715"/>
                </a:lnTo>
                <a:lnTo>
                  <a:pt x="2656" y="348695"/>
                </a:lnTo>
                <a:lnTo>
                  <a:pt x="10428" y="304231"/>
                </a:lnTo>
                <a:lnTo>
                  <a:pt x="23018" y="261619"/>
                </a:lnTo>
                <a:lnTo>
                  <a:pt x="40130" y="221157"/>
                </a:lnTo>
                <a:lnTo>
                  <a:pt x="61468" y="183141"/>
                </a:lnTo>
                <a:lnTo>
                  <a:pt x="86734" y="147867"/>
                </a:lnTo>
                <a:lnTo>
                  <a:pt x="115633" y="115633"/>
                </a:lnTo>
                <a:lnTo>
                  <a:pt x="147867" y="86734"/>
                </a:lnTo>
                <a:lnTo>
                  <a:pt x="183141" y="61468"/>
                </a:lnTo>
                <a:lnTo>
                  <a:pt x="221157" y="40130"/>
                </a:lnTo>
                <a:lnTo>
                  <a:pt x="261619" y="23018"/>
                </a:lnTo>
                <a:lnTo>
                  <a:pt x="304231" y="10428"/>
                </a:lnTo>
                <a:lnTo>
                  <a:pt x="348695" y="2656"/>
                </a:lnTo>
                <a:lnTo>
                  <a:pt x="394715" y="0"/>
                </a:lnTo>
                <a:lnTo>
                  <a:pt x="440736" y="2656"/>
                </a:lnTo>
                <a:lnTo>
                  <a:pt x="485200" y="10428"/>
                </a:lnTo>
                <a:lnTo>
                  <a:pt x="527812" y="23018"/>
                </a:lnTo>
                <a:lnTo>
                  <a:pt x="568274" y="40130"/>
                </a:lnTo>
                <a:lnTo>
                  <a:pt x="606290" y="61468"/>
                </a:lnTo>
                <a:lnTo>
                  <a:pt x="641563" y="86734"/>
                </a:lnTo>
                <a:lnTo>
                  <a:pt x="673798" y="115633"/>
                </a:lnTo>
                <a:lnTo>
                  <a:pt x="702697" y="147867"/>
                </a:lnTo>
                <a:lnTo>
                  <a:pt x="727963" y="183141"/>
                </a:lnTo>
                <a:lnTo>
                  <a:pt x="749301" y="221157"/>
                </a:lnTo>
                <a:lnTo>
                  <a:pt x="766413" y="261619"/>
                </a:lnTo>
                <a:lnTo>
                  <a:pt x="779003" y="304231"/>
                </a:lnTo>
                <a:lnTo>
                  <a:pt x="786775" y="348695"/>
                </a:lnTo>
                <a:lnTo>
                  <a:pt x="789431" y="394715"/>
                </a:lnTo>
                <a:lnTo>
                  <a:pt x="786775" y="440736"/>
                </a:lnTo>
                <a:lnTo>
                  <a:pt x="779003" y="485200"/>
                </a:lnTo>
                <a:lnTo>
                  <a:pt x="766413" y="527812"/>
                </a:lnTo>
                <a:lnTo>
                  <a:pt x="749301" y="568274"/>
                </a:lnTo>
                <a:lnTo>
                  <a:pt x="727963" y="606290"/>
                </a:lnTo>
                <a:lnTo>
                  <a:pt x="702697" y="641563"/>
                </a:lnTo>
                <a:lnTo>
                  <a:pt x="673798" y="673798"/>
                </a:lnTo>
                <a:lnTo>
                  <a:pt x="641563" y="702697"/>
                </a:lnTo>
                <a:lnTo>
                  <a:pt x="606290" y="727963"/>
                </a:lnTo>
                <a:lnTo>
                  <a:pt x="568274" y="749301"/>
                </a:lnTo>
                <a:lnTo>
                  <a:pt x="527812" y="766413"/>
                </a:lnTo>
                <a:lnTo>
                  <a:pt x="485200" y="779003"/>
                </a:lnTo>
                <a:lnTo>
                  <a:pt x="440736" y="786775"/>
                </a:lnTo>
                <a:lnTo>
                  <a:pt x="394715" y="789431"/>
                </a:lnTo>
                <a:close/>
              </a:path>
            </a:pathLst>
          </a:custGeom>
          <a:solidFill>
            <a:srgbClr val="FFFFFF"/>
          </a:solidFill>
          <a:ln w="38100">
            <a:solidFill>
              <a:schemeClr val="tx2">
                <a:lumMod val="90000"/>
                <a:lumOff val="10000"/>
              </a:schemeClr>
            </a:solidFill>
          </a:ln>
        </p:spPr>
        <p:txBody>
          <a:bodyPr wrap="square" lIns="0" tIns="0" rIns="0" bIns="0" rtlCol="0" anchor="t"/>
          <a:lstStyle/>
          <a:p>
            <a:pPr algn="ctr"/>
            <a:r>
              <a:rPr lang="es-CO" sz="5400" b="1" dirty="0">
                <a:solidFill>
                  <a:schemeClr val="tx2">
                    <a:lumMod val="90000"/>
                    <a:lumOff val="10000"/>
                  </a:schemeClr>
                </a:solidFill>
                <a:cs typeface="Calibri"/>
              </a:rPr>
              <a:t>2</a:t>
            </a:r>
          </a:p>
        </p:txBody>
      </p:sp>
    </p:spTree>
    <p:extLst>
      <p:ext uri="{BB962C8B-B14F-4D97-AF65-F5344CB8AC3E}">
        <p14:creationId xmlns:p14="http://schemas.microsoft.com/office/powerpoint/2010/main" val="2073598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6DFD4F62-27A7-46CA-4BBE-C460ED630414}"/>
              </a:ext>
            </a:extLst>
          </p:cNvPr>
          <p:cNvSpPr txBox="1"/>
          <p:nvPr/>
        </p:nvSpPr>
        <p:spPr>
          <a:xfrm>
            <a:off x="4798951" y="1959591"/>
            <a:ext cx="6439638" cy="523220"/>
          </a:xfrm>
          <a:prstGeom prst="rect">
            <a:avLst/>
          </a:prstGeom>
          <a:solidFill>
            <a:schemeClr val="accent5">
              <a:lumMod val="50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Temas tratados</a:t>
            </a:r>
          </a:p>
          <a:p>
            <a:pPr algn="ctr"/>
            <a:endParaRPr lang="es-ES_tradnl" sz="500" b="1">
              <a:solidFill>
                <a:schemeClr val="bg1"/>
              </a:solidFill>
              <a:latin typeface="Arial"/>
              <a:cs typeface="Arial"/>
            </a:endParaRPr>
          </a:p>
        </p:txBody>
      </p:sp>
      <p:sp>
        <p:nvSpPr>
          <p:cNvPr id="18" name="Temas 3">
            <a:extLst>
              <a:ext uri="{FF2B5EF4-FFF2-40B4-BE49-F238E27FC236}">
                <a16:creationId xmlns:a16="http://schemas.microsoft.com/office/drawing/2014/main" id="{2DEDD8C7-BCE8-2C1B-E2B3-C10CF6B9C04C}"/>
              </a:ext>
            </a:extLst>
          </p:cNvPr>
          <p:cNvSpPr/>
          <p:nvPr/>
        </p:nvSpPr>
        <p:spPr>
          <a:xfrm>
            <a:off x="7574281" y="3986172"/>
            <a:ext cx="3654273" cy="3306168"/>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ctr"/>
          <a:lstStyle/>
          <a:p>
            <a:pPr algn="just" fontAlgn="base"/>
            <a:endParaRPr lang="es-CO" sz="950" b="1">
              <a:latin typeface="Century Gothic"/>
            </a:endParaRPr>
          </a:p>
        </p:txBody>
      </p:sp>
      <p:sp>
        <p:nvSpPr>
          <p:cNvPr id="20" name="Fecha 1">
            <a:extLst>
              <a:ext uri="{FF2B5EF4-FFF2-40B4-BE49-F238E27FC236}">
                <a16:creationId xmlns:a16="http://schemas.microsoft.com/office/drawing/2014/main" id="{486652B0-437A-DA22-5D39-1BB2C2967C8E}"/>
              </a:ext>
            </a:extLst>
          </p:cNvPr>
          <p:cNvSpPr/>
          <p:nvPr/>
        </p:nvSpPr>
        <p:spPr>
          <a:xfrm>
            <a:off x="459841" y="2983031"/>
            <a:ext cx="3396342" cy="24795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180000" tIns="45720" rIns="91440" bIns="45720" rtlCol="0" anchor="t"/>
          <a:lstStyle/>
          <a:p>
            <a:pPr algn="ctr"/>
            <a:endParaRPr lang="es-ES">
              <a:solidFill>
                <a:schemeClr val="tx1"/>
              </a:solidFill>
              <a:latin typeface="Arial" panose="020B0604020202020204" pitchFamily="34" charset="0"/>
              <a:cs typeface="Arial" panose="020B0604020202020204" pitchFamily="34" charset="0"/>
            </a:endParaRPr>
          </a:p>
        </p:txBody>
      </p:sp>
      <p:sp>
        <p:nvSpPr>
          <p:cNvPr id="26" name="Botón 1 fechas">
            <a:extLst>
              <a:ext uri="{FF2B5EF4-FFF2-40B4-BE49-F238E27FC236}">
                <a16:creationId xmlns:a16="http://schemas.microsoft.com/office/drawing/2014/main" id="{A93ABE6B-54C3-E63F-750D-07634B96A01D}"/>
              </a:ext>
            </a:extLst>
          </p:cNvPr>
          <p:cNvSpPr/>
          <p:nvPr/>
        </p:nvSpPr>
        <p:spPr>
          <a:xfrm>
            <a:off x="632476" y="2456895"/>
            <a:ext cx="3194193" cy="972415"/>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400">
              <a:solidFill>
                <a:srgbClr val="0451A7"/>
              </a:solidFill>
              <a:latin typeface="Arial" panose="020B0604020202020204" pitchFamily="34" charset="0"/>
              <a:cs typeface="Arial" panose="020B0604020202020204" pitchFamily="34" charset="0"/>
            </a:endParaRPr>
          </a:p>
          <a:p>
            <a:pPr algn="ctr"/>
            <a:endParaRPr lang="es-ES" sz="1600">
              <a:solidFill>
                <a:srgbClr val="0451A7"/>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5B0392A-036F-2971-7F2E-F779448D67F4}"/>
              </a:ext>
            </a:extLst>
          </p:cNvPr>
          <p:cNvSpPr txBox="1"/>
          <p:nvPr/>
        </p:nvSpPr>
        <p:spPr>
          <a:xfrm>
            <a:off x="963446" y="1920270"/>
            <a:ext cx="2877600" cy="646331"/>
          </a:xfrm>
          <a:prstGeom prst="rect">
            <a:avLst/>
          </a:prstGeom>
          <a:solidFill>
            <a:schemeClr val="accent1">
              <a:lumMod val="50000"/>
            </a:schemeClr>
          </a:solidFill>
        </p:spPr>
        <p:txBody>
          <a:bodyPr wrap="square" lIns="91440" tIns="45720" rIns="91440" bIns="45720" rtlCol="0" anchor="t">
            <a:spAutoFit/>
          </a:bodyPr>
          <a:lstStyle/>
          <a:p>
            <a:pPr algn="ctr"/>
            <a:r>
              <a:rPr lang="es-ES_tradnl" b="1">
                <a:solidFill>
                  <a:schemeClr val="bg1"/>
                </a:solidFill>
                <a:latin typeface="Arial"/>
                <a:cs typeface="Arial"/>
              </a:rPr>
              <a:t>Sesiones de </a:t>
            </a:r>
          </a:p>
          <a:p>
            <a:pPr algn="ctr"/>
            <a:r>
              <a:rPr lang="es-ES_tradnl" b="1">
                <a:solidFill>
                  <a:schemeClr val="bg1"/>
                </a:solidFill>
                <a:latin typeface="Arial"/>
                <a:cs typeface="Arial"/>
              </a:rPr>
              <a:t>trabajo</a:t>
            </a:r>
          </a:p>
        </p:txBody>
      </p:sp>
      <p:sp>
        <p:nvSpPr>
          <p:cNvPr id="8" name="Elipse 7">
            <a:extLst>
              <a:ext uri="{FF2B5EF4-FFF2-40B4-BE49-F238E27FC236}">
                <a16:creationId xmlns:a16="http://schemas.microsoft.com/office/drawing/2014/main" id="{1B1E84FA-A1C6-6FA7-428F-09B41CE745D7}"/>
              </a:ext>
            </a:extLst>
          </p:cNvPr>
          <p:cNvSpPr/>
          <p:nvPr/>
        </p:nvSpPr>
        <p:spPr>
          <a:xfrm>
            <a:off x="464752" y="1868067"/>
            <a:ext cx="798659" cy="776087"/>
          </a:xfrm>
          <a:prstGeom prst="ellipse">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1">
                    <a:lumMod val="50000"/>
                  </a:schemeClr>
                </a:solidFill>
                <a:latin typeface="Arial"/>
                <a:cs typeface="Arial"/>
              </a:rPr>
              <a:t>1</a:t>
            </a:r>
          </a:p>
        </p:txBody>
      </p:sp>
      <p:sp>
        <p:nvSpPr>
          <p:cNvPr id="9" name="Botón 1 fechas">
            <a:extLst>
              <a:ext uri="{FF2B5EF4-FFF2-40B4-BE49-F238E27FC236}">
                <a16:creationId xmlns:a16="http://schemas.microsoft.com/office/drawing/2014/main" id="{0AB04B62-EECE-9987-F424-1049BAD885DE}"/>
              </a:ext>
            </a:extLst>
          </p:cNvPr>
          <p:cNvSpPr/>
          <p:nvPr/>
        </p:nvSpPr>
        <p:spPr>
          <a:xfrm>
            <a:off x="646853" y="4195879"/>
            <a:ext cx="3189011" cy="1915842"/>
          </a:xfrm>
          <a:prstGeom prst="roundRect">
            <a:avLst>
              <a:gd name="adj" fmla="val 0"/>
            </a:avLst>
          </a:prstGeom>
          <a:solidFill>
            <a:schemeClr val="bg1">
              <a:lumMod val="9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45720" rIns="91440" bIns="45720" rtlCol="0" anchor="ctr"/>
          <a:lstStyle/>
          <a:p>
            <a:pPr algn="ctr"/>
            <a:endParaRPr lang="es-ES" sz="1600">
              <a:solidFill>
                <a:srgbClr val="0451A7"/>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55D437C-04A4-45EA-C3EE-9BC8E6D63A70}"/>
              </a:ext>
            </a:extLst>
          </p:cNvPr>
          <p:cNvSpPr txBox="1"/>
          <p:nvPr/>
        </p:nvSpPr>
        <p:spPr>
          <a:xfrm>
            <a:off x="958264" y="3944318"/>
            <a:ext cx="2877600" cy="523220"/>
          </a:xfrm>
          <a:prstGeom prst="rect">
            <a:avLst/>
          </a:prstGeom>
          <a:solidFill>
            <a:schemeClr val="accent1">
              <a:lumMod val="75000"/>
            </a:schemeClr>
          </a:solidFill>
        </p:spPr>
        <p:txBody>
          <a:bodyPr wrap="square" lIns="91440" tIns="45720" rIns="91440" bIns="45720" rtlCol="0" anchor="t">
            <a:spAutoFit/>
          </a:bodyPr>
          <a:lstStyle/>
          <a:p>
            <a:pPr algn="ctr"/>
            <a:endParaRPr lang="es-ES_tradnl" sz="500" b="1">
              <a:solidFill>
                <a:schemeClr val="bg1"/>
              </a:solidFill>
              <a:latin typeface="Arial"/>
              <a:cs typeface="Arial"/>
            </a:endParaRPr>
          </a:p>
          <a:p>
            <a:pPr algn="ctr"/>
            <a:r>
              <a:rPr lang="es-ES_tradnl" b="1">
                <a:solidFill>
                  <a:schemeClr val="bg1"/>
                </a:solidFill>
                <a:latin typeface="Arial"/>
                <a:cs typeface="Arial"/>
              </a:rPr>
              <a:t>Participantes</a:t>
            </a:r>
          </a:p>
          <a:p>
            <a:pPr algn="ctr"/>
            <a:endParaRPr lang="es-ES_tradnl" sz="500" b="1">
              <a:solidFill>
                <a:schemeClr val="bg1"/>
              </a:solidFill>
              <a:latin typeface="Arial"/>
              <a:cs typeface="Arial"/>
            </a:endParaRPr>
          </a:p>
        </p:txBody>
      </p:sp>
      <p:sp>
        <p:nvSpPr>
          <p:cNvPr id="11" name="Elipse 10">
            <a:extLst>
              <a:ext uri="{FF2B5EF4-FFF2-40B4-BE49-F238E27FC236}">
                <a16:creationId xmlns:a16="http://schemas.microsoft.com/office/drawing/2014/main" id="{BB729BFB-CFCD-B3BB-3EA3-D8059C1B85E2}"/>
              </a:ext>
            </a:extLst>
          </p:cNvPr>
          <p:cNvSpPr/>
          <p:nvPr/>
        </p:nvSpPr>
        <p:spPr>
          <a:xfrm>
            <a:off x="459570" y="3825855"/>
            <a:ext cx="818217" cy="813037"/>
          </a:xfrm>
          <a:prstGeom prst="ellipse">
            <a:avLst/>
          </a:prstGeom>
          <a:solidFill>
            <a:schemeClr val="bg1"/>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1">
                    <a:lumMod val="75000"/>
                  </a:schemeClr>
                </a:solidFill>
                <a:latin typeface="Arial"/>
                <a:cs typeface="Arial"/>
              </a:rPr>
              <a:t>17</a:t>
            </a:r>
          </a:p>
        </p:txBody>
      </p:sp>
      <p:pic>
        <p:nvPicPr>
          <p:cNvPr id="19" name="Gráfico 18" descr="Perfil de hombre con relleno sólido">
            <a:extLst>
              <a:ext uri="{FF2B5EF4-FFF2-40B4-BE49-F238E27FC236}">
                <a16:creationId xmlns:a16="http://schemas.microsoft.com/office/drawing/2014/main" id="{E28FFBCA-6554-3FA6-7FD2-EB69EA41DD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68615" y="3944318"/>
            <a:ext cx="394701" cy="394701"/>
          </a:xfrm>
          <a:prstGeom prst="rect">
            <a:avLst/>
          </a:prstGeom>
        </p:spPr>
      </p:pic>
      <p:pic>
        <p:nvPicPr>
          <p:cNvPr id="22" name="Gráfico 21" descr="Calendario giratorio con relleno sólido">
            <a:extLst>
              <a:ext uri="{FF2B5EF4-FFF2-40B4-BE49-F238E27FC236}">
                <a16:creationId xmlns:a16="http://schemas.microsoft.com/office/drawing/2014/main" id="{00FE557A-1541-A99F-79CE-097184057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869" y="2000505"/>
            <a:ext cx="486908" cy="486908"/>
          </a:xfrm>
          <a:prstGeom prst="rect">
            <a:avLst/>
          </a:prstGeom>
        </p:spPr>
      </p:pic>
      <p:pic>
        <p:nvPicPr>
          <p:cNvPr id="3" name="Picture 2" descr="Requisitos del proceso de convocatoria OCENSA">
            <a:extLst>
              <a:ext uri="{FF2B5EF4-FFF2-40B4-BE49-F238E27FC236}">
                <a16:creationId xmlns:a16="http://schemas.microsoft.com/office/drawing/2014/main" id="{109FCB10-2A05-E7D1-CA70-5BB07AF77F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8458" y="5684469"/>
            <a:ext cx="986189" cy="273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uplos - Soluciones integrales de compra">
            <a:extLst>
              <a:ext uri="{FF2B5EF4-FFF2-40B4-BE49-F238E27FC236}">
                <a16:creationId xmlns:a16="http://schemas.microsoft.com/office/drawing/2014/main" id="{60BE7834-BD92-E8FD-9FCF-CE7E2BE5EA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26" t="20173" r="52416" b="16895"/>
          <a:stretch/>
        </p:blipFill>
        <p:spPr bwMode="auto">
          <a:xfrm>
            <a:off x="2694316" y="5053049"/>
            <a:ext cx="868540" cy="439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leoductodecolombia - SmartBrands | Branding con propósito | Consultoría de  marca | Bogotá">
            <a:extLst>
              <a:ext uri="{FF2B5EF4-FFF2-40B4-BE49-F238E27FC236}">
                <a16:creationId xmlns:a16="http://schemas.microsoft.com/office/drawing/2014/main" id="{6E4CD95F-C01E-B03C-8F8F-85FD95C9F23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499" b="13457"/>
          <a:stretch/>
        </p:blipFill>
        <p:spPr bwMode="auto">
          <a:xfrm>
            <a:off x="871046" y="5112182"/>
            <a:ext cx="1020363" cy="520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B02A459-E3FE-8967-B277-38A2530E4A54}"/>
              </a:ext>
            </a:extLst>
          </p:cNvPr>
          <p:cNvPicPr>
            <a:picLocks noChangeAspect="1"/>
          </p:cNvPicPr>
          <p:nvPr/>
        </p:nvPicPr>
        <p:blipFill rotWithShape="1">
          <a:blip r:embed="rId10"/>
          <a:srcRect l="10114" t="22231" r="11141" b="18252"/>
          <a:stretch/>
        </p:blipFill>
        <p:spPr>
          <a:xfrm>
            <a:off x="2773608" y="5442599"/>
            <a:ext cx="680347" cy="514215"/>
          </a:xfrm>
          <a:prstGeom prst="rect">
            <a:avLst/>
          </a:prstGeom>
        </p:spPr>
      </p:pic>
      <p:sp>
        <p:nvSpPr>
          <p:cNvPr id="23" name="CuadroTexto 22">
            <a:extLst>
              <a:ext uri="{FF2B5EF4-FFF2-40B4-BE49-F238E27FC236}">
                <a16:creationId xmlns:a16="http://schemas.microsoft.com/office/drawing/2014/main" id="{2D105ED0-3BE5-96B3-ABED-3A6C2CE09F26}"/>
              </a:ext>
            </a:extLst>
          </p:cNvPr>
          <p:cNvSpPr txBox="1"/>
          <p:nvPr/>
        </p:nvSpPr>
        <p:spPr>
          <a:xfrm>
            <a:off x="944750" y="4531802"/>
            <a:ext cx="2656903" cy="923330"/>
          </a:xfrm>
          <a:prstGeom prst="rect">
            <a:avLst/>
          </a:prstGeom>
          <a:noFill/>
        </p:spPr>
        <p:txBody>
          <a:bodyPr wrap="square" lIns="91440" tIns="45720" rIns="91440" bIns="45720" rtlCol="0" anchor="t">
            <a:spAutoFit/>
          </a:bodyPr>
          <a:lstStyle/>
          <a:p>
            <a:pPr algn="ctr"/>
            <a:r>
              <a:rPr lang="es-ES" sz="1800" b="1">
                <a:solidFill>
                  <a:schemeClr val="accent1">
                    <a:lumMod val="50000"/>
                  </a:schemeClr>
                </a:solidFill>
                <a:latin typeface="Arial"/>
                <a:cs typeface="Arial"/>
              </a:rPr>
              <a:t>De las compañías del MID</a:t>
            </a:r>
          </a:p>
          <a:p>
            <a:pPr algn="ctr"/>
            <a:endParaRPr lang="es-CO"/>
          </a:p>
        </p:txBody>
      </p:sp>
      <p:sp>
        <p:nvSpPr>
          <p:cNvPr id="29" name="CuadroTexto 28">
            <a:extLst>
              <a:ext uri="{FF2B5EF4-FFF2-40B4-BE49-F238E27FC236}">
                <a16:creationId xmlns:a16="http://schemas.microsoft.com/office/drawing/2014/main" id="{9DD08F60-1358-8821-6C33-A92579B89B26}"/>
              </a:ext>
            </a:extLst>
          </p:cNvPr>
          <p:cNvSpPr txBox="1"/>
          <p:nvPr/>
        </p:nvSpPr>
        <p:spPr>
          <a:xfrm>
            <a:off x="731123" y="2945436"/>
            <a:ext cx="2877600" cy="338554"/>
          </a:xfrm>
          <a:prstGeom prst="rect">
            <a:avLst/>
          </a:prstGeom>
          <a:noFill/>
        </p:spPr>
        <p:txBody>
          <a:bodyPr wrap="square">
            <a:spAutoFit/>
          </a:bodyPr>
          <a:lstStyle/>
          <a:p>
            <a:pPr marL="285750" indent="-285750" algn="ctr">
              <a:buFont typeface="Arial" panose="020B0604020202020204" pitchFamily="34" charset="0"/>
              <a:buChar char="•"/>
            </a:pPr>
            <a:r>
              <a:rPr lang="es-CO" sz="1600" dirty="0">
                <a:solidFill>
                  <a:schemeClr val="tx1"/>
                </a:solidFill>
                <a:latin typeface="Arial" panose="020B0604020202020204" pitchFamily="34" charset="0"/>
                <a:cs typeface="Arial" panose="020B0604020202020204" pitchFamily="34" charset="0"/>
              </a:rPr>
              <a:t>15.08.2024</a:t>
            </a:r>
          </a:p>
        </p:txBody>
      </p:sp>
      <p:sp>
        <p:nvSpPr>
          <p:cNvPr id="34" name="CuadroTexto 33">
            <a:extLst>
              <a:ext uri="{FF2B5EF4-FFF2-40B4-BE49-F238E27FC236}">
                <a16:creationId xmlns:a16="http://schemas.microsoft.com/office/drawing/2014/main" id="{4C47C319-6913-92C9-1959-046B3A70A583}"/>
              </a:ext>
            </a:extLst>
          </p:cNvPr>
          <p:cNvSpPr txBox="1"/>
          <p:nvPr/>
        </p:nvSpPr>
        <p:spPr>
          <a:xfrm>
            <a:off x="1837614" y="2578286"/>
            <a:ext cx="1771109" cy="369332"/>
          </a:xfrm>
          <a:prstGeom prst="rect">
            <a:avLst/>
          </a:prstGeom>
          <a:noFill/>
        </p:spPr>
        <p:txBody>
          <a:bodyPr wrap="square" lIns="91440" tIns="45720" rIns="91440" bIns="45720" rtlCol="0" anchor="t">
            <a:spAutoFit/>
          </a:bodyPr>
          <a:lstStyle/>
          <a:p>
            <a:r>
              <a:rPr lang="es-CO" b="1">
                <a:solidFill>
                  <a:schemeClr val="accent1">
                    <a:lumMod val="50000"/>
                  </a:schemeClr>
                </a:solidFill>
                <a:latin typeface="Arial"/>
                <a:cs typeface="Arial"/>
              </a:rPr>
              <a:t>Fechas</a:t>
            </a:r>
          </a:p>
        </p:txBody>
      </p:sp>
      <p:sp>
        <p:nvSpPr>
          <p:cNvPr id="35" name="Elipse 34">
            <a:extLst>
              <a:ext uri="{FF2B5EF4-FFF2-40B4-BE49-F238E27FC236}">
                <a16:creationId xmlns:a16="http://schemas.microsoft.com/office/drawing/2014/main" id="{87753D05-7E4D-E2E7-3A32-CC31D1B23B96}"/>
              </a:ext>
            </a:extLst>
          </p:cNvPr>
          <p:cNvSpPr/>
          <p:nvPr/>
        </p:nvSpPr>
        <p:spPr>
          <a:xfrm>
            <a:off x="4399622" y="1806686"/>
            <a:ext cx="798659" cy="776087"/>
          </a:xfrm>
          <a:prstGeom prst="ellipse">
            <a:avLst/>
          </a:prstGeom>
          <a:solidFill>
            <a:schemeClr val="bg1"/>
          </a:solid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2000" b="1" dirty="0">
                <a:solidFill>
                  <a:schemeClr val="accent5">
                    <a:lumMod val="50000"/>
                  </a:schemeClr>
                </a:solidFill>
                <a:latin typeface="Arial" panose="020B0604020202020204" pitchFamily="34" charset="0"/>
                <a:cs typeface="Arial" panose="020B0604020202020204" pitchFamily="34" charset="0"/>
              </a:rPr>
              <a:t>6</a:t>
            </a:r>
          </a:p>
        </p:txBody>
      </p:sp>
      <p:pic>
        <p:nvPicPr>
          <p:cNvPr id="38" name="Gráfico 37" descr="Lista con relleno sólido">
            <a:extLst>
              <a:ext uri="{FF2B5EF4-FFF2-40B4-BE49-F238E27FC236}">
                <a16:creationId xmlns:a16="http://schemas.microsoft.com/office/drawing/2014/main" id="{B2F91A4D-1B7E-5A0A-7AFB-74A394E68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00759" y="1937553"/>
            <a:ext cx="523221" cy="523221"/>
          </a:xfrm>
          <a:prstGeom prst="rect">
            <a:avLst/>
          </a:prstGeom>
        </p:spPr>
      </p:pic>
      <p:sp>
        <p:nvSpPr>
          <p:cNvPr id="2" name="Rectángulo: esquinas redondeadas 1">
            <a:extLst>
              <a:ext uri="{FF2B5EF4-FFF2-40B4-BE49-F238E27FC236}">
                <a16:creationId xmlns:a16="http://schemas.microsoft.com/office/drawing/2014/main" id="{96E2F0EA-DA64-55DC-18B5-44B8C5797B34}"/>
              </a:ext>
            </a:extLst>
          </p:cNvPr>
          <p:cNvSpPr/>
          <p:nvPr/>
        </p:nvSpPr>
        <p:spPr>
          <a:xfrm>
            <a:off x="418995" y="1073163"/>
            <a:ext cx="10929257" cy="646330"/>
          </a:xfrm>
          <a:prstGeom prst="roundRect">
            <a:avLst/>
          </a:prstGeom>
          <a:gradFill flip="none" rotWithShape="1">
            <a:gsLst>
              <a:gs pos="0">
                <a:schemeClr val="accent1">
                  <a:lumMod val="0"/>
                  <a:lumOff val="100000"/>
                </a:schemeClr>
              </a:gs>
              <a:gs pos="100000">
                <a:srgbClr val="C3D1D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dirty="0">
                <a:solidFill>
                  <a:schemeClr val="tx1">
                    <a:lumMod val="95000"/>
                    <a:lumOff val="5000"/>
                  </a:schemeClr>
                </a:solidFill>
                <a:latin typeface="Arial"/>
                <a:cs typeface="Arial"/>
              </a:rPr>
              <a:t>Con el objetivo de lograr al menos una sinergia en el Modelo de Relacionamiento del Macroproceso Comercial, </a:t>
            </a:r>
            <a:r>
              <a:rPr lang="es-ES" sz="1600" b="1" dirty="0">
                <a:solidFill>
                  <a:schemeClr val="tx1">
                    <a:lumMod val="95000"/>
                    <a:lumOff val="5000"/>
                  </a:schemeClr>
                </a:solidFill>
                <a:latin typeface="Arial"/>
                <a:cs typeface="Arial"/>
              </a:rPr>
              <a:t>durante el Q3 del 2024 </a:t>
            </a:r>
            <a:r>
              <a:rPr lang="es-ES" sz="1600" dirty="0">
                <a:solidFill>
                  <a:schemeClr val="tx1">
                    <a:lumMod val="95000"/>
                    <a:lumOff val="5000"/>
                  </a:schemeClr>
                </a:solidFill>
                <a:latin typeface="Arial"/>
                <a:cs typeface="Arial"/>
              </a:rPr>
              <a:t>se realizaron las siguientes acciones:</a:t>
            </a:r>
            <a:endParaRPr lang="es-CO" sz="1600" dirty="0">
              <a:solidFill>
                <a:schemeClr val="tx1">
                  <a:lumMod val="95000"/>
                  <a:lumOff val="5000"/>
                </a:schemeClr>
              </a:solidFill>
              <a:latin typeface="Arial"/>
              <a:cs typeface="Arial"/>
            </a:endParaRPr>
          </a:p>
        </p:txBody>
      </p:sp>
      <p:sp>
        <p:nvSpPr>
          <p:cNvPr id="12" name="CuadroTexto 11">
            <a:extLst>
              <a:ext uri="{FF2B5EF4-FFF2-40B4-BE49-F238E27FC236}">
                <a16:creationId xmlns:a16="http://schemas.microsoft.com/office/drawing/2014/main" id="{172986D4-EABC-3563-8EA3-E60FE8784F34}"/>
              </a:ext>
            </a:extLst>
          </p:cNvPr>
          <p:cNvSpPr txBox="1"/>
          <p:nvPr/>
        </p:nvSpPr>
        <p:spPr>
          <a:xfrm>
            <a:off x="-986" y="-602"/>
            <a:ext cx="10688445" cy="769441"/>
          </a:xfrm>
          <a:prstGeom prst="rect">
            <a:avLst/>
          </a:prstGeom>
          <a:noFill/>
        </p:spPr>
        <p:txBody>
          <a:bodyPr wrap="square" lIns="91440" tIns="45720" rIns="91440" bIns="45720" rtlCol="0" anchor="t">
            <a:spAutoFit/>
          </a:bodyPr>
          <a:lstStyle/>
          <a:p>
            <a:pPr algn="l" rtl="0" fontAlgn="base"/>
            <a:r>
              <a:rPr lang="es-ES" sz="2400" b="1" i="0" u="none" strike="noStrike" dirty="0">
                <a:solidFill>
                  <a:srgbClr val="1E4E79"/>
                </a:solidFill>
                <a:effectLst/>
                <a:latin typeface="Arial"/>
                <a:cs typeface="Arial"/>
              </a:rPr>
              <a:t>Avances Implementación Modelo de Relacionamiento</a:t>
            </a:r>
            <a:r>
              <a:rPr lang="en-US" sz="2400" b="0" i="0" dirty="0">
                <a:solidFill>
                  <a:srgbClr val="1E4E79"/>
                </a:solidFill>
                <a:effectLst/>
                <a:latin typeface="Arial"/>
                <a:cs typeface="Arial"/>
              </a:rPr>
              <a:t>​</a:t>
            </a:r>
          </a:p>
          <a:p>
            <a:pPr fontAlgn="base"/>
            <a:r>
              <a:rPr lang="es-ES" sz="2000" b="1" i="0" u="none" strike="noStrike" dirty="0">
                <a:solidFill>
                  <a:schemeClr val="bg1">
                    <a:lumMod val="50000"/>
                  </a:schemeClr>
                </a:solidFill>
                <a:effectLst/>
                <a:latin typeface="Arial"/>
                <a:cs typeface="Arial"/>
              </a:rPr>
              <a:t>Macroproceso </a:t>
            </a:r>
            <a:r>
              <a:rPr lang="es-ES" sz="2000" b="1" dirty="0">
                <a:solidFill>
                  <a:schemeClr val="bg1">
                    <a:lumMod val="50000"/>
                  </a:schemeClr>
                </a:solidFill>
                <a:latin typeface="Arial"/>
                <a:cs typeface="Arial"/>
              </a:rPr>
              <a:t>Comercial</a:t>
            </a:r>
            <a:endParaRPr lang="en-US" sz="2000" b="1" i="0" dirty="0">
              <a:solidFill>
                <a:schemeClr val="bg1">
                  <a:lumMod val="50000"/>
                </a:schemeClr>
              </a:solidFill>
              <a:effectLst/>
              <a:latin typeface="Segoe UI" panose="020B0502040204020203" pitchFamily="34" charset="0"/>
            </a:endParaRPr>
          </a:p>
        </p:txBody>
      </p:sp>
      <p:pic>
        <p:nvPicPr>
          <p:cNvPr id="13" name="Imagen 12">
            <a:extLst>
              <a:ext uri="{FF2B5EF4-FFF2-40B4-BE49-F238E27FC236}">
                <a16:creationId xmlns:a16="http://schemas.microsoft.com/office/drawing/2014/main" id="{50A5F768-DA12-450D-9A2F-6D7244BF9882}"/>
              </a:ext>
            </a:extLst>
          </p:cNvPr>
          <p:cNvPicPr>
            <a:picLocks noChangeAspect="1"/>
          </p:cNvPicPr>
          <p:nvPr/>
        </p:nvPicPr>
        <p:blipFill>
          <a:blip r:embed="rId13"/>
          <a:stretch>
            <a:fillRect/>
          </a:stretch>
        </p:blipFill>
        <p:spPr>
          <a:xfrm>
            <a:off x="4796606" y="2872097"/>
            <a:ext cx="6271799" cy="2854750"/>
          </a:xfrm>
          <a:prstGeom prst="rect">
            <a:avLst/>
          </a:prstGeom>
        </p:spPr>
      </p:pic>
    </p:spTree>
    <p:extLst>
      <p:ext uri="{BB962C8B-B14F-4D97-AF65-F5344CB8AC3E}">
        <p14:creationId xmlns:p14="http://schemas.microsoft.com/office/powerpoint/2010/main" val="1405368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42" presetClass="exit" presetSubtype="0" fill="hold" grpId="1" nodeType="withEffect" nodePh="1">
                                  <p:stCondLst>
                                    <p:cond delay="0"/>
                                  </p:stCondLst>
                                  <p:endCondLst>
                                    <p:cond evt="begin" delay="0">
                                      <p:tn val="10"/>
                                    </p:cond>
                                  </p:endCondLst>
                                  <p:childTnLst>
                                    <p:animEffect transition="out" filter="fade">
                                      <p:cBhvr>
                                        <p:cTn id="11" dur="250"/>
                                        <p:tgtEl>
                                          <p:spTgt spid="18"/>
                                        </p:tgtEl>
                                      </p:cBhvr>
                                    </p:animEffect>
                                    <p:anim calcmode="lin" valueType="num">
                                      <p:cBhvr>
                                        <p:cTn id="12" dur="250"/>
                                        <p:tgtEl>
                                          <p:spTgt spid="18"/>
                                        </p:tgtEl>
                                        <p:attrNameLst>
                                          <p:attrName>ppt_x</p:attrName>
                                        </p:attrNameLst>
                                      </p:cBhvr>
                                      <p:tavLst>
                                        <p:tav tm="0">
                                          <p:val>
                                            <p:strVal val="ppt_x"/>
                                          </p:val>
                                        </p:tav>
                                        <p:tav tm="100000">
                                          <p:val>
                                            <p:strVal val="ppt_x"/>
                                          </p:val>
                                        </p:tav>
                                      </p:tavLst>
                                    </p:anim>
                                    <p:anim calcmode="lin" valueType="num">
                                      <p:cBhvr>
                                        <p:cTn id="13" dur="250"/>
                                        <p:tgtEl>
                                          <p:spTgt spid="18"/>
                                        </p:tgtEl>
                                        <p:attrNameLst>
                                          <p:attrName>ppt_y</p:attrName>
                                        </p:attrNameLst>
                                      </p:cBhvr>
                                      <p:tavLst>
                                        <p:tav tm="0">
                                          <p:val>
                                            <p:strVal val="ppt_y"/>
                                          </p:val>
                                        </p:tav>
                                        <p:tav tm="100000">
                                          <p:val>
                                            <p:strVal val="ppt_y+.1"/>
                                          </p:val>
                                        </p:tav>
                                      </p:tavLst>
                                    </p:anim>
                                    <p:set>
                                      <p:cBhvr>
                                        <p:cTn id="14" dur="1" fill="hold">
                                          <p:stCondLst>
                                            <p:cond delay="24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c1cf122-fbd4-42a9-bcd0-38a879e908b0" xsi:nil="true"/>
    <MigrationWizIdPermissions xmlns="1649b84d-f234-4a11-bcd6-723a44930fe4" xsi:nil="true"/>
    <MigrationWizIdSecurityGroups xmlns="1649b84d-f234-4a11-bcd6-723a44930fe4" xsi:nil="true"/>
    <lcf76f155ced4ddcb4097134ff3c332f xmlns="1649b84d-f234-4a11-bcd6-723a44930fe4">
      <Terms xmlns="http://schemas.microsoft.com/office/infopath/2007/PartnerControls"/>
    </lcf76f155ced4ddcb4097134ff3c332f>
    <MigrationWizId xmlns="1649b84d-f234-4a11-bcd6-723a44930fe4" xsi:nil="true"/>
    <MigrationWizIdPermissionLevels xmlns="1649b84d-f234-4a11-bcd6-723a44930fe4" xsi:nil="true"/>
    <MigrationWizIdDocumentLibraryPermissions xmlns="1649b84d-f234-4a11-bcd6-723a44930fe4" xsi:nil="true"/>
    <SharedWithUsers xmlns="ec1cf122-fbd4-42a9-bcd0-38a879e908b0">
      <UserInfo>
        <DisplayName>Andrea Mogollon Nossa (CENIT)</DisplayName>
        <AccountId>20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C65D438F0CA2B46897093122971DBF8" ma:contentTypeVersion="20" ma:contentTypeDescription="Crear nuevo documento." ma:contentTypeScope="" ma:versionID="42d3d44f4b0c485fdc0c31f3c5e5da10">
  <xsd:schema xmlns:xsd="http://www.w3.org/2001/XMLSchema" xmlns:xs="http://www.w3.org/2001/XMLSchema" xmlns:p="http://schemas.microsoft.com/office/2006/metadata/properties" xmlns:ns2="1649b84d-f234-4a11-bcd6-723a44930fe4" xmlns:ns3="ec1cf122-fbd4-42a9-bcd0-38a879e908b0" targetNamespace="http://schemas.microsoft.com/office/2006/metadata/properties" ma:root="true" ma:fieldsID="5daecdc041d6158eb0403b6f8246b399" ns2:_="" ns3:_="">
    <xsd:import namespace="1649b84d-f234-4a11-bcd6-723a44930fe4"/>
    <xsd:import namespace="ec1cf122-fbd4-42a9-bcd0-38a879e908b0"/>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49b84d-f234-4a11-bcd6-723a44930fe4"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Etiquetas de imagen" ma:readOnly="false" ma:fieldId="{5cf76f15-5ced-4ddc-b409-7134ff3c332f}" ma:taxonomyMulti="true" ma:sspId="4192beb2-35a5-4af4-a5ae-50acbeb4e6db"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1cf122-fbd4-42a9-bcd0-38a879e908b0" elementFormDefault="qualified">
    <xsd:import namespace="http://schemas.microsoft.com/office/2006/documentManagement/types"/>
    <xsd:import namespace="http://schemas.microsoft.com/office/infopath/2007/PartnerControls"/>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les de uso compartido" ma:internalName="SharedWithDetails" ma:readOnly="true">
      <xsd:simpleType>
        <xsd:restriction base="dms:Note">
          <xsd:maxLength value="255"/>
        </xsd:restriction>
      </xsd:simpleType>
    </xsd:element>
    <xsd:element name="TaxCatchAll" ma:index="24" nillable="true" ma:displayName="Taxonomy Catch All Column" ma:hidden="true" ma:list="{e226638f-827e-494a-bca7-6b6b7da65eed}" ma:internalName="TaxCatchAll" ma:showField="CatchAllData" ma:web="ec1cf122-fbd4-42a9-bcd0-38a879e908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D6C03F-BD32-4AC8-B667-AC512C8214E9}">
  <ds:schemaRefs>
    <ds:schemaRef ds:uri="http://schemas.microsoft.com/sharepoint/v3/contenttype/forms"/>
  </ds:schemaRefs>
</ds:datastoreItem>
</file>

<file path=customXml/itemProps2.xml><?xml version="1.0" encoding="utf-8"?>
<ds:datastoreItem xmlns:ds="http://schemas.openxmlformats.org/officeDocument/2006/customXml" ds:itemID="{58665DBA-7011-49A1-976D-DE407525830A}">
  <ds:schemaRefs>
    <ds:schemaRef ds:uri="http://schemas.microsoft.com/office/infopath/2007/PartnerControls"/>
    <ds:schemaRef ds:uri="ec1cf122-fbd4-42a9-bcd0-38a879e908b0"/>
    <ds:schemaRef ds:uri="http://purl.org/dc/terms/"/>
    <ds:schemaRef ds:uri="http://schemas.microsoft.com/office/2006/metadata/properties"/>
    <ds:schemaRef ds:uri="http://schemas.microsoft.com/office/2006/documentManagement/types"/>
    <ds:schemaRef ds:uri="http://www.w3.org/XML/1998/namespace"/>
    <ds:schemaRef ds:uri="1649b84d-f234-4a11-bcd6-723a44930fe4"/>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042D92F3-59E8-4140-AA78-915D55C4F6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49b84d-f234-4a11-bcd6-723a44930fe4"/>
    <ds:schemaRef ds:uri="ec1cf122-fbd4-42a9-bcd0-38a879e90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4305987-cf78-4f93-9d64-bf18af65397b}" enabled="0" method="" siteId="{a4305987-cf78-4f93-9d64-bf18af65397b}" removed="1"/>
</clbl:labelList>
</file>

<file path=docProps/app.xml><?xml version="1.0" encoding="utf-8"?>
<Properties xmlns="http://schemas.openxmlformats.org/officeDocument/2006/extended-properties" xmlns:vt="http://schemas.openxmlformats.org/officeDocument/2006/docPropsVTypes">
  <TotalTime>3759</TotalTime>
  <Words>10438</Words>
  <Application>Microsoft Office PowerPoint</Application>
  <PresentationFormat>Panorámica</PresentationFormat>
  <Paragraphs>1226</Paragraphs>
  <Slides>68</Slides>
  <Notes>31</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68</vt:i4>
      </vt:variant>
    </vt:vector>
  </HeadingPairs>
  <TitlesOfParts>
    <vt:vector size="79" baseType="lpstr">
      <vt:lpstr>Aptos</vt:lpstr>
      <vt:lpstr>Arial</vt:lpstr>
      <vt:lpstr>Calibri</vt:lpstr>
      <vt:lpstr>Calibri Light</vt:lpstr>
      <vt:lpstr>Century Gothic</vt:lpstr>
      <vt:lpstr>Lato Light</vt:lpstr>
      <vt:lpstr>Open Sans</vt:lpstr>
      <vt:lpstr>Segoe UI</vt:lpstr>
      <vt:lpstr>Wingdings</vt:lpstr>
      <vt:lpstr>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Lina Maria Paez (Paredes Lopez Asociados S.A.S)</cp:lastModifiedBy>
  <cp:revision>407</cp:revision>
  <dcterms:created xsi:type="dcterms:W3CDTF">2024-02-22T12:35:26Z</dcterms:created>
  <dcterms:modified xsi:type="dcterms:W3CDTF">2024-11-29T14:35:34Z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0x0101002C65D438F0CA2B46897093122971DBF8</vt:lpwstr>
  </property>
  <property fmtid="{D5CDD505-2E9C-101B-9397-08002B2CF9AE}" pid="3" name="MediaServiceImageTags">
    <vt:lpwstr/>
  </property>
</Properties>
</file>