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8" r:id="rId5"/>
    <p:sldMasterId id="2147483701" r:id="rId6"/>
  </p:sldMasterIdLst>
  <p:notesMasterIdLst>
    <p:notesMasterId r:id="rId34"/>
  </p:notesMasterIdLst>
  <p:sldIdLst>
    <p:sldId id="2134803689" r:id="rId7"/>
    <p:sldId id="291" r:id="rId8"/>
    <p:sldId id="2134804439" r:id="rId9"/>
    <p:sldId id="2134804429" r:id="rId10"/>
    <p:sldId id="2134804430" r:id="rId11"/>
    <p:sldId id="2134804100" r:id="rId12"/>
    <p:sldId id="264" r:id="rId13"/>
    <p:sldId id="2134804198" r:id="rId14"/>
    <p:sldId id="2134803904" r:id="rId15"/>
    <p:sldId id="288" r:id="rId16"/>
    <p:sldId id="2134803693" r:id="rId17"/>
    <p:sldId id="2134803697" r:id="rId18"/>
    <p:sldId id="2134804416" r:id="rId19"/>
    <p:sldId id="2134804415" r:id="rId20"/>
    <p:sldId id="2134804414" r:id="rId21"/>
    <p:sldId id="2134803694" r:id="rId22"/>
    <p:sldId id="2134804385" r:id="rId23"/>
    <p:sldId id="2134804436" r:id="rId24"/>
    <p:sldId id="2134804435" r:id="rId25"/>
    <p:sldId id="2134803695" r:id="rId26"/>
    <p:sldId id="2134804292" r:id="rId27"/>
    <p:sldId id="2134804433" r:id="rId28"/>
    <p:sldId id="2134803696" r:id="rId29"/>
    <p:sldId id="2134804293" r:id="rId30"/>
    <p:sldId id="2134804434" r:id="rId31"/>
    <p:sldId id="2134804440" r:id="rId32"/>
    <p:sldId id="2134804438" r:id="rId33"/>
  </p:sldIdLst>
  <p:sldSz cx="12192000" cy="6858000"/>
  <p:notesSz cx="7010400" cy="9296400"/>
  <p:custDataLst>
    <p:tags r:id="rId35"/>
  </p:custData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ly Andrea Castaneda Ramirez (CENIT)" initials="YACR(" lastIdx="2" clrIdx="0">
    <p:extLst>
      <p:ext uri="{19B8F6BF-5375-455C-9EA6-DF929625EA0E}">
        <p15:presenceInfo xmlns:p15="http://schemas.microsoft.com/office/powerpoint/2012/main" userId="S::yuly.castaneda@cenit-transporte.com::9d6b9224-b289-47c8-b6d4-3bf1381012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BF4"/>
    <a:srgbClr val="7030A0"/>
    <a:srgbClr val="D5DA41"/>
    <a:srgbClr val="07212E"/>
    <a:srgbClr val="E53D12"/>
    <a:srgbClr val="FF9933"/>
    <a:srgbClr val="F2F2F2"/>
    <a:srgbClr val="FEE382"/>
    <a:srgbClr val="CC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2B216-019E-4036-8562-57EF95F31BD5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82204-AC2A-435A-8E03-13AC72C75B6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3148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32AF8-1D01-D044-82F4-18027017BC9E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942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82204-AC2A-435A-8E03-13AC72C75B63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8552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emf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30.xml"/><Relationship Id="rId7" Type="http://schemas.openxmlformats.org/officeDocument/2006/relationships/image" Target="../media/image1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53" imgH="353" progId="TCLayout.ActiveDocument.1">
                  <p:embed/>
                </p:oleObj>
              </mc:Choice>
              <mc:Fallback>
                <p:oleObj name="Diapositiva de think-cell" r:id="rId3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3"/>
          <p:cNvSpPr/>
          <p:nvPr/>
        </p:nvSpPr>
        <p:spPr>
          <a:xfrm flipH="1">
            <a:off x="1" y="2285784"/>
            <a:ext cx="12198481" cy="4573836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78">
              <a:solidFill>
                <a:srgbClr val="000000"/>
              </a:solidFill>
            </a:endParaRPr>
          </a:p>
        </p:txBody>
      </p:sp>
      <p:pic>
        <p:nvPicPr>
          <p:cNvPr id="18468" name="Picture 36" descr="http://inteligenciapetrolera.com.co/inicio/wp-content/uploads/2015/05/oleoductos-Colombia.jpg"/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98479" cy="2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TopPlaceholder"/>
          <p:cNvSpPr>
            <a:spLocks noChangeArrowheads="1"/>
          </p:cNvSpPr>
          <p:nvPr/>
        </p:nvSpPr>
        <p:spPr bwMode="auto">
          <a:xfrm>
            <a:off x="1" y="1944"/>
            <a:ext cx="12198480" cy="228384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081" y="6574547"/>
            <a:ext cx="2226740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214" y="2808900"/>
            <a:ext cx="7973759" cy="369332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_tradnl" noProof="0"/>
              <a:t>Título de la Presentación (Arial, 24, Blanco)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598213" y="3883792"/>
            <a:ext cx="797375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s-ES_tradnl" noProof="0"/>
              <a:t>Fecha de la presentación (DD de mes de AÑO) (Arial, 16, Azul Claro)</a:t>
            </a: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516593" y="372730"/>
            <a:ext cx="763029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689" b="1" err="1">
                <a:solidFill>
                  <a:srgbClr val="DCEBF4">
                    <a:lumMod val="25000"/>
                  </a:srgbClr>
                </a:solidFill>
              </a:rPr>
              <a:t>WORKING</a:t>
            </a:r>
            <a:r>
              <a:rPr lang="es-ES_tradnl" sz="689" b="1">
                <a:solidFill>
                  <a:srgbClr val="DCEBF4">
                    <a:lumMod val="25000"/>
                  </a:srgbClr>
                </a:solidFill>
              </a:rPr>
              <a:t> </a:t>
            </a:r>
            <a:r>
              <a:rPr lang="es-ES_tradnl" sz="689" b="1" err="1">
                <a:solidFill>
                  <a:srgbClr val="DCEBF4">
                    <a:lumMod val="25000"/>
                  </a:srgbClr>
                </a:solidFill>
              </a:rPr>
              <a:t>DRAFT</a:t>
            </a:r>
            <a:endParaRPr lang="es-ES_tradnl" sz="689" b="1">
              <a:solidFill>
                <a:srgbClr val="DCEBF4">
                  <a:lumMod val="25000"/>
                </a:srgbClr>
              </a:solidFill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516591" y="531465"/>
            <a:ext cx="2447786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89">
                <a:solidFill>
                  <a:srgbClr val="DCEBF4">
                    <a:lumMod val="25000"/>
                  </a:srgbClr>
                </a:solidFill>
              </a:rPr>
              <a:t>Last Modified 31/10/2016 3:14 p. m. SA Pacific Standard Time</a:t>
            </a:r>
            <a:endParaRPr lang="es-ES_tradnl" sz="689">
              <a:solidFill>
                <a:srgbClr val="DCEBF4">
                  <a:lumMod val="25000"/>
                </a:srgbClr>
              </a:solidFill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516592" y="691820"/>
            <a:ext cx="280526" cy="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689" err="1">
                <a:solidFill>
                  <a:srgbClr val="DCEBF4">
                    <a:lumMod val="25000"/>
                  </a:srgbClr>
                </a:solidFill>
              </a:rPr>
              <a:t>Printed</a:t>
            </a:r>
            <a:endParaRPr lang="es-ES_tradnl" sz="689">
              <a:solidFill>
                <a:srgbClr val="DCEBF4">
                  <a:lumMod val="25000"/>
                </a:srgbClr>
              </a:solidFill>
            </a:endParaRPr>
          </a:p>
        </p:txBody>
      </p:sp>
      <p:grpSp>
        <p:nvGrpSpPr>
          <p:cNvPr id="37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8" name="Document type" hidden="1"/>
            <p:cNvSpPr txBox="1">
              <a:spLocks noChangeArrowheads="1"/>
            </p:cNvSpPr>
            <p:nvPr/>
          </p:nvSpPr>
          <p:spPr bwMode="auto">
            <a:xfrm>
              <a:off x="2640013" y="5446901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39" name="Date" hidden="1"/>
            <p:cNvSpPr txBox="1">
              <a:spLocks noChangeArrowheads="1"/>
            </p:cNvSpPr>
            <p:nvPr/>
          </p:nvSpPr>
          <p:spPr bwMode="auto">
            <a:xfrm>
              <a:off x="2640013" y="5660798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Date</a:t>
              </a:r>
            </a:p>
          </p:txBody>
        </p:sp>
        <p:sp>
          <p:nvSpPr>
            <p:cNvPr id="40" name="Disclaimer" hidden="1"/>
            <p:cNvSpPr>
              <a:spLocks noChangeArrowheads="1"/>
            </p:cNvSpPr>
            <p:nvPr/>
          </p:nvSpPr>
          <p:spPr bwMode="auto">
            <a:xfrm>
              <a:off x="2640013" y="6143140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41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Rectangle 42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sp>
        <p:nvSpPr>
          <p:cNvPr id="19" name="Rectangle 87"/>
          <p:cNvSpPr>
            <a:spLocks noChangeArrowheads="1"/>
          </p:cNvSpPr>
          <p:nvPr/>
        </p:nvSpPr>
        <p:spPr bwMode="auto">
          <a:xfrm rot="16200000">
            <a:off x="2183495" y="3877869"/>
            <a:ext cx="1230716" cy="371949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0" name="Freeform 88"/>
          <p:cNvSpPr>
            <a:spLocks noEditPoints="1"/>
          </p:cNvSpPr>
          <p:nvPr/>
        </p:nvSpPr>
        <p:spPr bwMode="auto">
          <a:xfrm rot="16200000">
            <a:off x="323275" y="2551008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45" name="Rectangle 86"/>
          <p:cNvSpPr>
            <a:spLocks noChangeArrowheads="1"/>
          </p:cNvSpPr>
          <p:nvPr/>
        </p:nvSpPr>
        <p:spPr bwMode="auto">
          <a:xfrm rot="5400000">
            <a:off x="1493339" y="2412186"/>
            <a:ext cx="303144" cy="1259975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47" name="Freeform 88"/>
          <p:cNvSpPr>
            <a:spLocks noEditPoints="1"/>
          </p:cNvSpPr>
          <p:nvPr/>
        </p:nvSpPr>
        <p:spPr bwMode="auto">
          <a:xfrm rot="5400000">
            <a:off x="2357715" y="2756837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56" name="Rectangle 87"/>
          <p:cNvSpPr>
            <a:spLocks noChangeArrowheads="1"/>
          </p:cNvSpPr>
          <p:nvPr/>
        </p:nvSpPr>
        <p:spPr bwMode="auto">
          <a:xfrm rot="16200000">
            <a:off x="316141" y="2272856"/>
            <a:ext cx="349980" cy="371949"/>
          </a:xfrm>
          <a:prstGeom prst="rect">
            <a:avLst/>
          </a:prstGeom>
          <a:solidFill>
            <a:schemeClr val="tx2">
              <a:lumMod val="60000"/>
              <a:lumOff val="40000"/>
              <a:alpha val="17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 rot="16200000" flipH="1">
            <a:off x="7067861" y="140198"/>
            <a:ext cx="580815" cy="9658831"/>
            <a:chOff x="1373570" y="4512865"/>
            <a:chExt cx="569252" cy="7099493"/>
          </a:xfrm>
        </p:grpSpPr>
        <p:sp>
          <p:nvSpPr>
            <p:cNvPr id="59" name="Rectangle 87"/>
            <p:cNvSpPr>
              <a:spLocks noChangeArrowheads="1"/>
            </p:cNvSpPr>
            <p:nvPr userDrawn="1"/>
          </p:nvSpPr>
          <p:spPr bwMode="auto">
            <a:xfrm rot="16200000">
              <a:off x="-1492699" y="8224274"/>
              <a:ext cx="6502776" cy="273392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sz="1378">
                <a:solidFill>
                  <a:srgbClr val="000000"/>
                </a:solidFill>
              </a:endParaRPr>
            </a:p>
          </p:txBody>
        </p:sp>
        <p:sp>
          <p:nvSpPr>
            <p:cNvPr id="60" name="Freeform 88"/>
            <p:cNvSpPr>
              <a:spLocks noEditPoints="1"/>
            </p:cNvSpPr>
            <p:nvPr userDrawn="1"/>
          </p:nvSpPr>
          <p:spPr bwMode="auto">
            <a:xfrm rot="5400000">
              <a:off x="1359837" y="4526598"/>
              <a:ext cx="596717" cy="569252"/>
            </a:xfrm>
            <a:custGeom>
              <a:avLst/>
              <a:gdLst>
                <a:gd name="T0" fmla="*/ 176 w 201"/>
                <a:gd name="T1" fmla="*/ 16 h 192"/>
                <a:gd name="T2" fmla="*/ 97 w 201"/>
                <a:gd name="T3" fmla="*/ 16 h 192"/>
                <a:gd name="T4" fmla="*/ 17 w 201"/>
                <a:gd name="T5" fmla="*/ 92 h 192"/>
                <a:gd name="T6" fmla="*/ 17 w 201"/>
                <a:gd name="T7" fmla="*/ 167 h 192"/>
                <a:gd name="T8" fmla="*/ 0 w 201"/>
                <a:gd name="T9" fmla="*/ 167 h 192"/>
                <a:gd name="T10" fmla="*/ 0 w 201"/>
                <a:gd name="T11" fmla="*/ 192 h 192"/>
                <a:gd name="T12" fmla="*/ 134 w 201"/>
                <a:gd name="T13" fmla="*/ 192 h 192"/>
                <a:gd name="T14" fmla="*/ 134 w 201"/>
                <a:gd name="T15" fmla="*/ 167 h 192"/>
                <a:gd name="T16" fmla="*/ 117 w 201"/>
                <a:gd name="T17" fmla="*/ 167 h 192"/>
                <a:gd name="T18" fmla="*/ 117 w 201"/>
                <a:gd name="T19" fmla="*/ 136 h 192"/>
                <a:gd name="T20" fmla="*/ 142 w 201"/>
                <a:gd name="T21" fmla="*/ 108 h 192"/>
                <a:gd name="T22" fmla="*/ 176 w 201"/>
                <a:gd name="T23" fmla="*/ 108 h 192"/>
                <a:gd name="T24" fmla="*/ 176 w 201"/>
                <a:gd name="T25" fmla="*/ 125 h 192"/>
                <a:gd name="T26" fmla="*/ 201 w 201"/>
                <a:gd name="T27" fmla="*/ 125 h 192"/>
                <a:gd name="T28" fmla="*/ 201 w 201"/>
                <a:gd name="T29" fmla="*/ 0 h 192"/>
                <a:gd name="T30" fmla="*/ 176 w 201"/>
                <a:gd name="T31" fmla="*/ 0 h 192"/>
                <a:gd name="T32" fmla="*/ 176 w 201"/>
                <a:gd name="T33" fmla="*/ 16 h 192"/>
                <a:gd name="T34" fmla="*/ 176 w 201"/>
                <a:gd name="T35" fmla="*/ 16 h 192"/>
                <a:gd name="T36" fmla="*/ 176 w 201"/>
                <a:gd name="T37" fmla="*/ 1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1" h="192">
                  <a:moveTo>
                    <a:pt x="176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17" y="16"/>
                    <a:pt x="17" y="92"/>
                    <a:pt x="17" y="92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34" y="192"/>
                    <a:pt x="134" y="192"/>
                    <a:pt x="134" y="192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17" y="167"/>
                    <a:pt x="117" y="167"/>
                    <a:pt x="117" y="167"/>
                  </a:cubicBezTo>
                  <a:cubicBezTo>
                    <a:pt x="117" y="136"/>
                    <a:pt x="117" y="136"/>
                    <a:pt x="117" y="136"/>
                  </a:cubicBezTo>
                  <a:cubicBezTo>
                    <a:pt x="117" y="136"/>
                    <a:pt x="115" y="108"/>
                    <a:pt x="142" y="108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76" y="125"/>
                    <a:pt x="176" y="125"/>
                    <a:pt x="176" y="125"/>
                  </a:cubicBezTo>
                  <a:cubicBezTo>
                    <a:pt x="201" y="125"/>
                    <a:pt x="201" y="125"/>
                    <a:pt x="201" y="125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176" y="0"/>
                    <a:pt x="176" y="0"/>
                    <a:pt x="176" y="0"/>
                  </a:cubicBezTo>
                  <a:lnTo>
                    <a:pt x="176" y="16"/>
                  </a:lnTo>
                  <a:close/>
                  <a:moveTo>
                    <a:pt x="176" y="16"/>
                  </a:moveTo>
                  <a:cubicBezTo>
                    <a:pt x="176" y="16"/>
                    <a:pt x="176" y="16"/>
                    <a:pt x="176" y="1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8" name="Object 2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28" name="Object 2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32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Rectangle 45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48" name="Object 4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48" name="Object 4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5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52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7" name="Rectangle 5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58" name="Object 57" hidden="1"/>
          <p:cNvGraphicFramePr>
            <a:graphicFrameLocks noChangeAspect="1"/>
          </p:cNvGraphicFramePr>
          <p:nvPr/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70" imgH="270" progId="TCLayout.ActiveDocument.1">
                  <p:embed/>
                </p:oleObj>
              </mc:Choice>
              <mc:Fallback>
                <p:oleObj name="think-cell Slide" r:id="rId10" imgW="270" imgH="270" progId="TCLayout.ActiveDocument.1">
                  <p:embed/>
                  <p:pic>
                    <p:nvPicPr>
                      <p:cNvPr id="58" name="Object 5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1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62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63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64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65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7" name="Rectangle 6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rgbClr val="000000"/>
                </a:solidFill>
              </a:endParaRPr>
            </a:p>
          </p:txBody>
        </p:sp>
      </p:grpSp>
      <p:pic>
        <p:nvPicPr>
          <p:cNvPr id="68" name="Picture 2" descr="https://www.cenit-transporte.com/wp-content/uploads/2013/01/cenit_logo-mob-retin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1" y="833131"/>
            <a:ext cx="1509429" cy="11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4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411AF-5418-4C83-BA51-28505081766E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D1913-40D6-4ABE-93D6-D1AE9FF6CA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594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122B0-0412-4D7A-B617-BEA6F282A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50734F-2247-4ABB-A230-873FA3B09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6EDFCF-C38D-415B-97D0-9B9798F8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4CEF5C-99E0-4B86-84A7-E61CF66C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F52087-CE37-4828-92C7-559F4BF19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165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D4E55-43B6-44E2-91A9-77EE387A2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E1BBFD-D1D8-4954-8A62-8B4339BC4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98F14F-4D87-419F-B2DC-5CB5B474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667438-696A-4E4F-84E2-A47C3553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636E6F-DBED-4DC2-AE30-E29ED46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1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0B4E65-D991-4150-9F06-3A4AEF03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5A7DF2-CE62-41DA-9DAE-0F0C7F471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40ADDD-38DB-4725-9259-755508520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A41632-0B3A-47C5-802C-32F5FFA9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5F5C36-67A7-4105-9B53-8DF5FA9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25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D9991-AD6A-4064-A5CE-4CB483A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A01B24-B4AF-4C9B-89C8-12816470E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A31059-5DE2-46C0-ACE4-729074555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4B9DFA-1DFE-4413-B519-DD4197B3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18CFDB-632B-4511-ACC7-D64AC7084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9EEAC8-5F73-4290-845A-8A892A3EE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4253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0AC4D-1013-4C0A-BD3A-61FD76DC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0DC0D9-01B1-4B64-8D9E-DBC7291DB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FB5FD5-1C25-44DE-888C-E9C9DF539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2355A5-1B85-441E-ABFA-9AC7D4E23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013EA6-796B-4935-8EC7-2EB0482362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5C99AF-0A72-44E7-8684-A5BBE2D7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7E52CF-7EF6-4452-87AB-662A2EA48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CB858EB-81E3-425C-8375-AC15BE945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1259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331F2-FD51-42EB-9F87-98EF25CC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5BEE8-0DD7-4061-9848-7895E92EF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C94C06-01FA-4533-927C-918CF8D34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4B0F9C-0747-4E54-A16E-6926F7D2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469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A7DC31C-A969-40AF-B93E-CFE58EAC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DF1604-3C41-4294-BED7-9FE66C07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8572EE-1C2E-4539-924D-FE4678F4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1884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0FA73-BE18-4889-B13F-D3576AFF5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E3B0B-E9A2-40D7-966B-6C67C491F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9F0437-AA3C-4DBA-88CD-6E6670DB6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8E75E2-F638-4146-BC0D-F1C4507E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A58B67-0620-4478-99B6-A3AF7930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BE2D1E-5AD2-41A3-BD33-5D889657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5853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0AC813-DDE5-472B-94D8-667E1D6C2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BB18D3-E6FF-4885-8A11-B711A866B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69E3CA-41C4-432D-89E2-B09FF46E5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8E9A9C-0363-4185-89EB-1788D502B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DB738A-7BAD-4A0E-926D-67DC5DB9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E68C4D-A3DC-4F49-A8B7-DD63A173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742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53"/>
          <p:cNvSpPr/>
          <p:nvPr/>
        </p:nvSpPr>
        <p:spPr>
          <a:xfrm flipH="1">
            <a:off x="1" y="2285784"/>
            <a:ext cx="12198481" cy="45738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78">
              <a:solidFill>
                <a:srgbClr val="000000"/>
              </a:solidFill>
            </a:endParaRPr>
          </a:p>
        </p:txBody>
      </p:sp>
      <p:pic>
        <p:nvPicPr>
          <p:cNvPr id="5" name="Picture 36" descr="http://inteligenciapetrolera.com.co/inicio/wp-content/uploads/2015/05/oleoductos-Colombia.jpg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" y="0"/>
            <a:ext cx="12198479" cy="228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598214" y="3514460"/>
            <a:ext cx="7973759" cy="369332"/>
          </a:xfrm>
          <a:prstGeom prst="rect">
            <a:avLst/>
          </a:prstGeom>
        </p:spPr>
        <p:txBody>
          <a:bodyPr/>
          <a:lstStyle>
            <a:lvl1pPr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noProof="0"/>
              <a:t>Título de la Sección (Arial, 24, Azul Oscuro)</a:t>
            </a:r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31362" y="6419408"/>
            <a:ext cx="797375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6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_tradnl" noProof="0"/>
              <a:t>Título de la Presentación (Arial, 16, Azul Oscuro)</a:t>
            </a:r>
          </a:p>
        </p:txBody>
      </p:sp>
      <p:grpSp>
        <p:nvGrpSpPr>
          <p:cNvPr id="9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10" name="Document type" hidden="1"/>
            <p:cNvSpPr txBox="1">
              <a:spLocks noChangeArrowheads="1"/>
            </p:cNvSpPr>
            <p:nvPr/>
          </p:nvSpPr>
          <p:spPr bwMode="auto">
            <a:xfrm>
              <a:off x="2640013" y="5446901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DCEBF4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11" name="Date" hidden="1"/>
            <p:cNvSpPr txBox="1">
              <a:spLocks noChangeArrowheads="1"/>
            </p:cNvSpPr>
            <p:nvPr/>
          </p:nvSpPr>
          <p:spPr bwMode="auto">
            <a:xfrm>
              <a:off x="2640013" y="5660798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DCEBF4"/>
                  </a:solidFill>
                  <a:latin typeface="Arial"/>
                </a:rPr>
                <a:t>Date</a:t>
              </a:r>
            </a:p>
          </p:txBody>
        </p:sp>
        <p:sp>
          <p:nvSpPr>
            <p:cNvPr id="12" name="Disclaimer" hidden="1"/>
            <p:cNvSpPr>
              <a:spLocks noChangeArrowheads="1"/>
            </p:cNvSpPr>
            <p:nvPr/>
          </p:nvSpPr>
          <p:spPr bwMode="auto">
            <a:xfrm>
              <a:off x="2640013" y="6143140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DCEBF4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DCEBF4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DCEBF4"/>
                </a:solidFill>
                <a:latin typeface="Arial"/>
              </a:endParaRP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42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87"/>
          <p:cNvSpPr>
            <a:spLocks noChangeArrowheads="1"/>
          </p:cNvSpPr>
          <p:nvPr/>
        </p:nvSpPr>
        <p:spPr bwMode="auto">
          <a:xfrm rot="16200000">
            <a:off x="2183495" y="3877869"/>
            <a:ext cx="1230716" cy="371949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7" name="Freeform 88"/>
          <p:cNvSpPr>
            <a:spLocks noEditPoints="1"/>
          </p:cNvSpPr>
          <p:nvPr/>
        </p:nvSpPr>
        <p:spPr bwMode="auto">
          <a:xfrm rot="16200000">
            <a:off x="323275" y="2551008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8" name="Rectangle 86"/>
          <p:cNvSpPr>
            <a:spLocks noChangeArrowheads="1"/>
          </p:cNvSpPr>
          <p:nvPr/>
        </p:nvSpPr>
        <p:spPr bwMode="auto">
          <a:xfrm rot="5400000">
            <a:off x="1493339" y="2412186"/>
            <a:ext cx="303144" cy="125997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19" name="Freeform 88"/>
          <p:cNvSpPr>
            <a:spLocks noEditPoints="1"/>
          </p:cNvSpPr>
          <p:nvPr/>
        </p:nvSpPr>
        <p:spPr bwMode="auto">
          <a:xfrm rot="5400000">
            <a:off x="2357715" y="2756837"/>
            <a:ext cx="608837" cy="77446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0" name="Rectangle 87"/>
          <p:cNvSpPr>
            <a:spLocks noChangeArrowheads="1"/>
          </p:cNvSpPr>
          <p:nvPr/>
        </p:nvSpPr>
        <p:spPr bwMode="auto">
          <a:xfrm rot="16200000">
            <a:off x="316141" y="2272856"/>
            <a:ext cx="349980" cy="371949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2" name="Rectangle 87"/>
          <p:cNvSpPr>
            <a:spLocks noChangeArrowheads="1"/>
          </p:cNvSpPr>
          <p:nvPr/>
        </p:nvSpPr>
        <p:spPr bwMode="auto">
          <a:xfrm flipH="1">
            <a:off x="3340684" y="4932675"/>
            <a:ext cx="8847000" cy="278945"/>
          </a:xfrm>
          <a:prstGeom prst="rect">
            <a:avLst/>
          </a:pr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sp>
        <p:nvSpPr>
          <p:cNvPr id="23" name="Freeform 88"/>
          <p:cNvSpPr>
            <a:spLocks noEditPoints="1"/>
          </p:cNvSpPr>
          <p:nvPr/>
        </p:nvSpPr>
        <p:spPr bwMode="auto">
          <a:xfrm rot="10800000" flipH="1">
            <a:off x="2528854" y="4679205"/>
            <a:ext cx="811831" cy="580815"/>
          </a:xfrm>
          <a:custGeom>
            <a:avLst/>
            <a:gdLst>
              <a:gd name="T0" fmla="*/ 176 w 201"/>
              <a:gd name="T1" fmla="*/ 16 h 192"/>
              <a:gd name="T2" fmla="*/ 97 w 201"/>
              <a:gd name="T3" fmla="*/ 16 h 192"/>
              <a:gd name="T4" fmla="*/ 17 w 201"/>
              <a:gd name="T5" fmla="*/ 92 h 192"/>
              <a:gd name="T6" fmla="*/ 17 w 201"/>
              <a:gd name="T7" fmla="*/ 167 h 192"/>
              <a:gd name="T8" fmla="*/ 0 w 201"/>
              <a:gd name="T9" fmla="*/ 167 h 192"/>
              <a:gd name="T10" fmla="*/ 0 w 201"/>
              <a:gd name="T11" fmla="*/ 192 h 192"/>
              <a:gd name="T12" fmla="*/ 134 w 201"/>
              <a:gd name="T13" fmla="*/ 192 h 192"/>
              <a:gd name="T14" fmla="*/ 134 w 201"/>
              <a:gd name="T15" fmla="*/ 167 h 192"/>
              <a:gd name="T16" fmla="*/ 117 w 201"/>
              <a:gd name="T17" fmla="*/ 167 h 192"/>
              <a:gd name="T18" fmla="*/ 117 w 201"/>
              <a:gd name="T19" fmla="*/ 136 h 192"/>
              <a:gd name="T20" fmla="*/ 142 w 201"/>
              <a:gd name="T21" fmla="*/ 108 h 192"/>
              <a:gd name="T22" fmla="*/ 176 w 201"/>
              <a:gd name="T23" fmla="*/ 108 h 192"/>
              <a:gd name="T24" fmla="*/ 176 w 201"/>
              <a:gd name="T25" fmla="*/ 125 h 192"/>
              <a:gd name="T26" fmla="*/ 201 w 201"/>
              <a:gd name="T27" fmla="*/ 125 h 192"/>
              <a:gd name="T28" fmla="*/ 201 w 201"/>
              <a:gd name="T29" fmla="*/ 0 h 192"/>
              <a:gd name="T30" fmla="*/ 176 w 201"/>
              <a:gd name="T31" fmla="*/ 0 h 192"/>
              <a:gd name="T32" fmla="*/ 176 w 201"/>
              <a:gd name="T33" fmla="*/ 16 h 192"/>
              <a:gd name="T34" fmla="*/ 176 w 201"/>
              <a:gd name="T35" fmla="*/ 16 h 192"/>
              <a:gd name="T36" fmla="*/ 176 w 201"/>
              <a:gd name="T3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1" h="192">
                <a:moveTo>
                  <a:pt x="176" y="16"/>
                </a:moveTo>
                <a:cubicBezTo>
                  <a:pt x="97" y="16"/>
                  <a:pt x="97" y="16"/>
                  <a:pt x="97" y="16"/>
                </a:cubicBezTo>
                <a:cubicBezTo>
                  <a:pt x="17" y="16"/>
                  <a:pt x="17" y="92"/>
                  <a:pt x="17" y="92"/>
                </a:cubicBezTo>
                <a:cubicBezTo>
                  <a:pt x="17" y="167"/>
                  <a:pt x="17" y="167"/>
                  <a:pt x="17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92"/>
                  <a:pt x="0" y="192"/>
                  <a:pt x="0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34" y="167"/>
                  <a:pt x="134" y="167"/>
                  <a:pt x="134" y="167"/>
                </a:cubicBezTo>
                <a:cubicBezTo>
                  <a:pt x="117" y="167"/>
                  <a:pt x="117" y="167"/>
                  <a:pt x="117" y="167"/>
                </a:cubicBezTo>
                <a:cubicBezTo>
                  <a:pt x="117" y="136"/>
                  <a:pt x="117" y="136"/>
                  <a:pt x="117" y="136"/>
                </a:cubicBezTo>
                <a:cubicBezTo>
                  <a:pt x="117" y="136"/>
                  <a:pt x="115" y="108"/>
                  <a:pt x="142" y="108"/>
                </a:cubicBezTo>
                <a:cubicBezTo>
                  <a:pt x="176" y="108"/>
                  <a:pt x="176" y="108"/>
                  <a:pt x="176" y="108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201" y="125"/>
                  <a:pt x="201" y="125"/>
                  <a:pt x="201" y="125"/>
                </a:cubicBezTo>
                <a:cubicBezTo>
                  <a:pt x="201" y="0"/>
                  <a:pt x="201" y="0"/>
                  <a:pt x="201" y="0"/>
                </a:cubicBezTo>
                <a:cubicBezTo>
                  <a:pt x="176" y="0"/>
                  <a:pt x="176" y="0"/>
                  <a:pt x="176" y="0"/>
                </a:cubicBezTo>
                <a:lnTo>
                  <a:pt x="176" y="16"/>
                </a:lnTo>
                <a:close/>
                <a:moveTo>
                  <a:pt x="176" y="16"/>
                </a:moveTo>
                <a:cubicBezTo>
                  <a:pt x="176" y="16"/>
                  <a:pt x="176" y="16"/>
                  <a:pt x="176" y="16"/>
                </a:cubicBezTo>
              </a:path>
            </a:pathLst>
          </a:custGeom>
          <a:solidFill>
            <a:schemeClr val="tx2">
              <a:alpha val="28000"/>
            </a:schemeClr>
          </a:solidFill>
          <a:ln>
            <a:noFill/>
          </a:ln>
        </p:spPr>
        <p:txBody>
          <a:bodyPr vert="horz" wrap="square" lIns="69973" tIns="34987" rIns="69973" bIns="34987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sz="1378">
              <a:solidFill>
                <a:srgbClr val="000000"/>
              </a:solidFill>
            </a:endParaRPr>
          </a:p>
        </p:txBody>
      </p:sp>
      <p:grpSp>
        <p:nvGrpSpPr>
          <p:cNvPr id="24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25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27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 45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pSp>
        <p:nvGrpSpPr>
          <p:cNvPr id="31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2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Document</a:t>
              </a: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1071" err="1">
                  <a:solidFill>
                    <a:srgbClr val="000000"/>
                  </a:solidFill>
                  <a:latin typeface="Arial"/>
                </a:rPr>
                <a:t>type</a:t>
              </a:r>
              <a:endParaRPr lang="es-ES_tradnl" sz="107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s-ES_tradnl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34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CONFIDENTIAL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AND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PROPRIETARY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  <a:p>
              <a:pPr defTabSz="615902" eaLnBrk="0" hangingPunct="0"/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Any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use of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this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material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without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specific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permission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of McKinsey &amp; Company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is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strictly</a:t>
              </a:r>
              <a:r>
                <a:rPr lang="es-ES_tradnl" sz="612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s-ES_tradnl" sz="612" err="1">
                  <a:solidFill>
                    <a:srgbClr val="000000"/>
                  </a:solidFill>
                  <a:latin typeface="Arial"/>
                </a:rPr>
                <a:t>prohibited</a:t>
              </a:r>
              <a:endParaRPr lang="es-ES_tradnl" sz="612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_tradnl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Rectangle 5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378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Title Elements"/>
          <p:cNvGrpSpPr/>
          <p:nvPr/>
        </p:nvGrpSpPr>
        <p:grpSpPr>
          <a:xfrm>
            <a:off x="0" y="1"/>
            <a:ext cx="12187683" cy="6859620"/>
            <a:chOff x="0" y="0"/>
            <a:chExt cx="8958264" cy="6723063"/>
          </a:xfrm>
        </p:grpSpPr>
        <p:sp>
          <p:nvSpPr>
            <p:cNvPr id="39" name="Document type" hidden="1"/>
            <p:cNvSpPr txBox="1">
              <a:spLocks noChangeArrowheads="1"/>
            </p:cNvSpPr>
            <p:nvPr/>
          </p:nvSpPr>
          <p:spPr bwMode="auto">
            <a:xfrm>
              <a:off x="2640013" y="4985167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40" name="Date" hidden="1"/>
            <p:cNvSpPr txBox="1">
              <a:spLocks noChangeArrowheads="1"/>
            </p:cNvSpPr>
            <p:nvPr/>
          </p:nvSpPr>
          <p:spPr bwMode="auto">
            <a:xfrm>
              <a:off x="2640013" y="5199063"/>
              <a:ext cx="4935538" cy="161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71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  <p:sp>
          <p:nvSpPr>
            <p:cNvPr id="41" name="Disclaimer" hidden="1"/>
            <p:cNvSpPr>
              <a:spLocks noChangeArrowheads="1"/>
            </p:cNvSpPr>
            <p:nvPr/>
          </p:nvSpPr>
          <p:spPr bwMode="auto">
            <a:xfrm>
              <a:off x="2640013" y="5955815"/>
              <a:ext cx="5121275" cy="184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CONFIDENTIAL AND PROPRIETARY</a:t>
              </a:r>
            </a:p>
            <a:p>
              <a:pPr defTabSz="615902" eaLnBrk="0" hangingPunct="0"/>
              <a:r>
                <a:rPr lang="en-US" sz="612">
                  <a:solidFill>
                    <a:srgbClr val="000000"/>
                  </a:solidFill>
                  <a:latin typeface="Arial"/>
                </a:rPr>
                <a:t>Any use of this material without specific permission of McKinsey &amp; Company is strictly prohibited</a:t>
              </a:r>
            </a:p>
          </p:txBody>
        </p:sp>
        <p:sp>
          <p:nvSpPr>
            <p:cNvPr id="42" name="TitleBottomPlaceholder" hidden="1"/>
            <p:cNvSpPr>
              <a:spLocks noChangeArrowheads="1"/>
            </p:cNvSpPr>
            <p:nvPr/>
          </p:nvSpPr>
          <p:spPr bwMode="auto">
            <a:xfrm>
              <a:off x="0" y="2238375"/>
              <a:ext cx="2193925" cy="4484688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2193925" cy="2238375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7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Rectangle 66" hidden="1"/>
            <p:cNvSpPr/>
            <p:nvPr/>
          </p:nvSpPr>
          <p:spPr>
            <a:xfrm>
              <a:off x="0" y="0"/>
              <a:ext cx="8958264" cy="67214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>
                <a:solidFill>
                  <a:srgbClr val="000000"/>
                </a:solidFill>
              </a:endParaRPr>
            </a:p>
          </p:txBody>
        </p:sp>
      </p:grpSp>
      <p:sp>
        <p:nvSpPr>
          <p:cNvPr id="4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9" name="TitleTopPlaceholder"/>
          <p:cNvSpPr>
            <a:spLocks noChangeArrowheads="1"/>
          </p:cNvSpPr>
          <p:nvPr/>
        </p:nvSpPr>
        <p:spPr bwMode="auto">
          <a:xfrm>
            <a:off x="1" y="1944"/>
            <a:ext cx="12198480" cy="2283840"/>
          </a:xfrm>
          <a:prstGeom prst="rect">
            <a:avLst/>
          </a:prstGeom>
          <a:solidFill>
            <a:schemeClr val="accent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" name="Picture 2" descr="https://www.cenit-transporte.com/wp-content/uploads/2013/01/cenit_logo-mob-reti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371" y="833131"/>
            <a:ext cx="1509429" cy="11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937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6247A5-8B8C-461C-8CDE-A56F23DAF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EFD238-BF68-42D0-BADD-C12AD3406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EC7B95-DF5D-4895-8A1A-ACA04B24F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9D4ED-3D2E-408E-9347-E59E5101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796B8-CF7E-4E3C-96D4-7C210A74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4428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54E65A-3C66-4FDC-B9CA-62C6BC81EB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404ACC-FEC1-4FAD-8303-B1336598F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973CD9-F94B-4482-8E98-E1F9A647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A753E0-BEF8-43BC-A838-C95BA43F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0E3D86-68EB-4C43-82B4-F849C346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238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51598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1" y="1622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1" y="1622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9B1BD27B-DA0D-4005-880D-6F36CC0E8F7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558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23" name="Imagen 7">
            <a:extLst>
              <a:ext uri="{FF2B5EF4-FFF2-40B4-BE49-F238E27FC236}">
                <a16:creationId xmlns:a16="http://schemas.microsoft.com/office/drawing/2014/main" id="{3E07FF20-6D9C-430B-B0A9-077587E6C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"/>
            <a:ext cx="12428776" cy="6997297"/>
          </a:xfrm>
          <a:prstGeom prst="rect">
            <a:avLst/>
          </a:prstGeom>
        </p:spPr>
      </p:pic>
      <p:sp>
        <p:nvSpPr>
          <p:cNvPr id="5" name="doc id" hidden="1"/>
          <p:cNvSpPr txBox="1">
            <a:spLocks noChangeArrowheads="1"/>
          </p:cNvSpPr>
          <p:nvPr/>
        </p:nvSpPr>
        <p:spPr bwMode="auto">
          <a:xfrm>
            <a:off x="11595910" y="37257"/>
            <a:ext cx="401720" cy="12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/>
            </a:pPr>
            <a:endParaRPr lang="es-ES" sz="853" baseline="0" noProof="0" dirty="0">
              <a:solidFill>
                <a:srgbClr val="482A06"/>
              </a:solidFill>
              <a:latin typeface="+mn-lt"/>
            </a:endParaRPr>
          </a:p>
        </p:txBody>
      </p:sp>
      <p:grpSp>
        <p:nvGrpSpPr>
          <p:cNvPr id="15" name="LogoImage" hidden="1">
            <a:extLst>
              <a:ext uri="{FF2B5EF4-FFF2-40B4-BE49-F238E27FC236}">
                <a16:creationId xmlns:a16="http://schemas.microsoft.com/office/drawing/2014/main" id="{EAB2229D-6370-488C-937F-1A93CFBD709A}"/>
              </a:ext>
            </a:extLst>
          </p:cNvPr>
          <p:cNvGrpSpPr>
            <a:grpSpLocks/>
          </p:cNvGrpSpPr>
          <p:nvPr/>
        </p:nvGrpSpPr>
        <p:grpSpPr bwMode="auto">
          <a:xfrm>
            <a:off x="3090575" y="263460"/>
            <a:ext cx="1741648" cy="553874"/>
            <a:chOff x="0" y="973"/>
            <a:chExt cx="7680" cy="2374"/>
          </a:xfrm>
        </p:grpSpPr>
        <p:sp>
          <p:nvSpPr>
            <p:cNvPr id="16" name="AutoShape 3" hidden="1">
              <a:extLst>
                <a:ext uri="{FF2B5EF4-FFF2-40B4-BE49-F238E27FC236}">
                  <a16:creationId xmlns:a16="http://schemas.microsoft.com/office/drawing/2014/main" id="{8E86CEE8-2C1E-45F7-BFA1-BEDA55D3573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0" y="973"/>
              <a:ext cx="7680" cy="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79">
                <a:latin typeface="+mn-lt"/>
              </a:endParaRPr>
            </a:p>
          </p:txBody>
        </p:sp>
        <p:sp>
          <p:nvSpPr>
            <p:cNvPr id="17" name="Freeform 5" hidden="1">
              <a:extLst>
                <a:ext uri="{FF2B5EF4-FFF2-40B4-BE49-F238E27FC236}">
                  <a16:creationId xmlns:a16="http://schemas.microsoft.com/office/drawing/2014/main" id="{EB2102CC-8FC1-437F-921D-FAB1EA6588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974"/>
              <a:ext cx="7680" cy="2373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rgbClr val="051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1279">
                <a:latin typeface="+mn-lt"/>
              </a:endParaRPr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EFCD2F8A-3DC4-421F-A722-D929B41B3219}"/>
              </a:ext>
            </a:extLst>
          </p:cNvPr>
          <p:cNvSpPr/>
          <p:nvPr/>
        </p:nvSpPr>
        <p:spPr>
          <a:xfrm rot="5400000">
            <a:off x="-301145" y="4206677"/>
            <a:ext cx="1870183" cy="1267891"/>
          </a:xfrm>
          <a:prstGeom prst="triangle">
            <a:avLst>
              <a:gd name="adj" fmla="val 5804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/>
        </p:nvSpPr>
        <p:spPr bwMode="black">
          <a:xfrm>
            <a:off x="367396" y="121514"/>
            <a:ext cx="90049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40" b="1" baseline="0" noProof="0" dirty="0">
                <a:solidFill>
                  <a:schemeClr val="bg1"/>
                </a:solidFill>
                <a:latin typeface="+mn-lt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black">
          <a:xfrm>
            <a:off x="367396" y="247125"/>
            <a:ext cx="3815785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640" baseline="0" noProof="0">
                <a:solidFill>
                  <a:schemeClr val="bg1"/>
                </a:solidFill>
                <a:latin typeface="+mn-lt"/>
              </a:rPr>
              <a:t>Last Modified 8/27/2019 06:39 Central Standard Time</a:t>
            </a:r>
            <a:endParaRPr lang="es-ES" sz="640" baseline="0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black">
          <a:xfrm>
            <a:off x="367398" y="372737"/>
            <a:ext cx="3618996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640" baseline="0" noProof="0" dirty="0">
                <a:solidFill>
                  <a:schemeClr val="bg1"/>
                </a:solidFill>
                <a:latin typeface="+mn-lt"/>
              </a:rPr>
              <a:t>Printed</a:t>
            </a:r>
          </a:p>
        </p:txBody>
      </p:sp>
      <p:sp>
        <p:nvSpPr>
          <p:cNvPr id="13314" name="Title"/>
          <p:cNvSpPr>
            <a:spLocks noGrp="1" noChangeArrowheads="1"/>
          </p:cNvSpPr>
          <p:nvPr>
            <p:ph type="ctrTitle"/>
          </p:nvPr>
        </p:nvSpPr>
        <p:spPr bwMode="gray">
          <a:xfrm>
            <a:off x="390893" y="747983"/>
            <a:ext cx="6357713" cy="393605"/>
          </a:xfrm>
          <a:prstGeom prst="rect">
            <a:avLst/>
          </a:prstGeom>
        </p:spPr>
        <p:txBody>
          <a:bodyPr/>
          <a:lstStyle>
            <a:lvl1pPr>
              <a:defRPr sz="2558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s-ES" noProof="0" dirty="0"/>
          </a:p>
        </p:txBody>
      </p:sp>
      <p:sp>
        <p:nvSpPr>
          <p:cNvPr id="13315" name="Subtitle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90895" y="2628592"/>
            <a:ext cx="3720470" cy="17218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1119" cap="all" baseline="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 latinLnBrk="0"/>
            <a:r>
              <a:rPr lang="en-US" noProof="0"/>
              <a:t>Click to edit Master subtitle style</a:t>
            </a:r>
            <a:endParaRPr lang="es-E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/>
        </p:nvSpPr>
        <p:spPr bwMode="gray">
          <a:xfrm>
            <a:off x="390895" y="3150697"/>
            <a:ext cx="3720470" cy="17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1119" baseline="0" noProof="0" dirty="0">
                <a:solidFill>
                  <a:schemeClr val="bg1"/>
                </a:solidFill>
                <a:latin typeface="+mn-lt"/>
              </a:rPr>
              <a:t>Tipo de Documento | Fecha</a:t>
            </a:r>
          </a:p>
        </p:txBody>
      </p:sp>
      <p:sp>
        <p:nvSpPr>
          <p:cNvPr id="26" name="Disclaimer-Spanish (Spain Traditional Sort)" hidden="1"/>
          <p:cNvSpPr>
            <a:spLocks noChangeArrowheads="1"/>
          </p:cNvSpPr>
          <p:nvPr/>
        </p:nvSpPr>
        <p:spPr bwMode="black">
          <a:xfrm>
            <a:off x="147168" y="6494737"/>
            <a:ext cx="2943404" cy="19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spAutoFit/>
          </a:bodyPr>
          <a:lstStyle/>
          <a:p>
            <a:pPr defTabSz="857894" eaLnBrk="0" hangingPunct="0"/>
            <a:r>
              <a:rPr lang="es-CO" sz="640" baseline="0" dirty="0">
                <a:solidFill>
                  <a:schemeClr val="bg1"/>
                </a:solidFill>
                <a:latin typeface="+mn-lt"/>
              </a:rPr>
              <a:t>DOCUMENTO CONFIDENCIAL</a:t>
            </a:r>
          </a:p>
          <a:p>
            <a:pPr defTabSz="857894" eaLnBrk="0" hangingPunct="0"/>
            <a:r>
              <a:rPr lang="es-CO" sz="640" baseline="0" dirty="0">
                <a:solidFill>
                  <a:schemeClr val="bg1"/>
                </a:solidFill>
                <a:latin typeface="+mn-lt"/>
              </a:rPr>
              <a:t>Queda prohibido su uso y distribución sin autorización expresa</a:t>
            </a:r>
            <a:endParaRPr lang="es-ES" sz="640" baseline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458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gray">
          <a:xfrm>
            <a:off x="11652054" y="6424796"/>
            <a:ext cx="144270" cy="9848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640" smtClean="0">
                <a:solidFill>
                  <a:schemeClr val="accent6"/>
                </a:solidFill>
              </a:rPr>
              <a:pPr lvl="0"/>
              <a:t>‹Nº›</a:t>
            </a:fld>
            <a:endParaRPr lang="es-ES" sz="640" dirty="0">
              <a:solidFill>
                <a:schemeClr val="accent6"/>
              </a:solidFill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710416" y="6654029"/>
            <a:ext cx="80470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4342"/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D4377D-3D28-4068-BD37-5FDE5350B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10088739" y="6155681"/>
            <a:ext cx="1356175" cy="61039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56ADF-7EE7-4BD6-BAD6-E17061C626F9}"/>
              </a:ext>
            </a:extLst>
          </p:cNvPr>
          <p:cNvCxnSpPr/>
          <p:nvPr/>
        </p:nvCxnSpPr>
        <p:spPr>
          <a:xfrm>
            <a:off x="11493879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FF67A-19B3-4143-937B-376342A39852}"/>
              </a:ext>
            </a:extLst>
          </p:cNvPr>
          <p:cNvCxnSpPr/>
          <p:nvPr/>
        </p:nvCxnSpPr>
        <p:spPr>
          <a:xfrm>
            <a:off x="10777293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36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961">
          <p15:clr>
            <a:srgbClr val="F26B43"/>
          </p15:clr>
        </p15:guide>
        <p15:guide id="2" pos="107">
          <p15:clr>
            <a:srgbClr val="F26B43"/>
          </p15:clr>
        </p15:guide>
        <p15:guide id="3" orient="horz" pos="959">
          <p15:clr>
            <a:srgbClr val="F26B43"/>
          </p15:clr>
        </p15:guide>
        <p15:guide id="4" orient="horz" pos="5445">
          <p15:clr>
            <a:srgbClr val="F26B43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C2D0DCE-CDCF-4279-9C42-4592E8D9FAB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3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86" imgH="386" progId="TCLayout.ActiveDocument.1">
                  <p:embed/>
                </p:oleObj>
              </mc:Choice>
              <mc:Fallback>
                <p:oleObj name="Diapositiva de think-cell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C2D0DCE-CDCF-4279-9C42-4592E8D9FA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3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6935DEC-47F0-49DB-96EC-E2391B556E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798" b="0" i="0" baseline="0" dirty="0" err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B3C6511-9021-4F94-B9FB-6664A8A5B8CC}"/>
              </a:ext>
            </a:extLst>
          </p:cNvPr>
          <p:cNvSpPr/>
          <p:nvPr/>
        </p:nvSpPr>
        <p:spPr>
          <a:xfrm>
            <a:off x="3" y="0"/>
            <a:ext cx="5864858" cy="348401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51C5CF7B-3EBA-404B-AD28-C33560F6373D}"/>
              </a:ext>
            </a:extLst>
          </p:cNvPr>
          <p:cNvSpPr/>
          <p:nvPr/>
        </p:nvSpPr>
        <p:spPr>
          <a:xfrm rot="5400000">
            <a:off x="-452076" y="2975662"/>
            <a:ext cx="2242800" cy="1338646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18" y="234866"/>
            <a:ext cx="11366552" cy="430626"/>
          </a:xfrm>
        </p:spPr>
        <p:txBody>
          <a:bodyPr/>
          <a:lstStyle>
            <a:lvl1pPr>
              <a:defRPr sz="279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0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10710416" y="6654029"/>
            <a:ext cx="804707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54342"/>
            <a:r>
              <a:rPr lang="es-ES" sz="640" baseline="0" noProof="0" dirty="0">
                <a:solidFill>
                  <a:schemeClr val="bg1"/>
                </a:solidFill>
                <a:latin typeface="+mn-lt"/>
                <a:ea typeface="+mn-ea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:a16="http://schemas.microsoft.com/office/drawing/2014/main" id="{65174F25-BF49-48CC-A0E9-3A858A266F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017" t="13966" r="12683" b="29231"/>
          <a:stretch/>
        </p:blipFill>
        <p:spPr>
          <a:xfrm>
            <a:off x="520918" y="1634524"/>
            <a:ext cx="1974585" cy="88874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23135CA-97A1-4085-A6F2-CECBD884991E}"/>
              </a:ext>
            </a:extLst>
          </p:cNvPr>
          <p:cNvSpPr/>
          <p:nvPr/>
        </p:nvSpPr>
        <p:spPr>
          <a:xfrm rot="10800000">
            <a:off x="9648740" y="5347174"/>
            <a:ext cx="2543263" cy="1510822"/>
          </a:xfrm>
          <a:custGeom>
            <a:avLst/>
            <a:gdLst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20320 h 5130800"/>
              <a:gd name="connsiteX4" fmla="*/ 0 w 10220960"/>
              <a:gd name="connsiteY4" fmla="*/ 0 h 5130800"/>
              <a:gd name="connsiteX0" fmla="*/ 0 w 10220960"/>
              <a:gd name="connsiteY0" fmla="*/ 0 h 5130800"/>
              <a:gd name="connsiteX1" fmla="*/ 0 w 10220960"/>
              <a:gd name="connsiteY1" fmla="*/ 3759200 h 5130800"/>
              <a:gd name="connsiteX2" fmla="*/ 1666240 w 10220960"/>
              <a:gd name="connsiteY2" fmla="*/ 5130800 h 5130800"/>
              <a:gd name="connsiteX3" fmla="*/ 10220960 w 10220960"/>
              <a:gd name="connsiteY3" fmla="*/ 10160 h 5130800"/>
              <a:gd name="connsiteX4" fmla="*/ 0 w 10220960"/>
              <a:gd name="connsiteY4" fmla="*/ 0 h 5130800"/>
              <a:gd name="connsiteX0" fmla="*/ 0 w 10231120"/>
              <a:gd name="connsiteY0" fmla="*/ 0 h 5130800"/>
              <a:gd name="connsiteX1" fmla="*/ 0 w 10231120"/>
              <a:gd name="connsiteY1" fmla="*/ 3759200 h 5130800"/>
              <a:gd name="connsiteX2" fmla="*/ 1666240 w 10231120"/>
              <a:gd name="connsiteY2" fmla="*/ 5130800 h 5130800"/>
              <a:gd name="connsiteX3" fmla="*/ 10231120 w 10231120"/>
              <a:gd name="connsiteY3" fmla="*/ 0 h 5130800"/>
              <a:gd name="connsiteX4" fmla="*/ 0 w 10231120"/>
              <a:gd name="connsiteY4" fmla="*/ 0 h 5130800"/>
              <a:gd name="connsiteX0" fmla="*/ 0 w 10231120"/>
              <a:gd name="connsiteY0" fmla="*/ 0 h 5310929"/>
              <a:gd name="connsiteX1" fmla="*/ 0 w 10231120"/>
              <a:gd name="connsiteY1" fmla="*/ 3759200 h 5310929"/>
              <a:gd name="connsiteX2" fmla="*/ 1598692 w 10231120"/>
              <a:gd name="connsiteY2" fmla="*/ 5310929 h 5310929"/>
              <a:gd name="connsiteX3" fmla="*/ 10231120 w 10231120"/>
              <a:gd name="connsiteY3" fmla="*/ 0 h 5310929"/>
              <a:gd name="connsiteX4" fmla="*/ 0 w 10231120"/>
              <a:gd name="connsiteY4" fmla="*/ 0 h 5310929"/>
              <a:gd name="connsiteX0" fmla="*/ 0 w 10231120"/>
              <a:gd name="connsiteY0" fmla="*/ 0 h 5142149"/>
              <a:gd name="connsiteX1" fmla="*/ 0 w 10231120"/>
              <a:gd name="connsiteY1" fmla="*/ 3759200 h 5142149"/>
              <a:gd name="connsiteX2" fmla="*/ 1857628 w 10231120"/>
              <a:gd name="connsiteY2" fmla="*/ 5142149 h 5142149"/>
              <a:gd name="connsiteX3" fmla="*/ 10231120 w 10231120"/>
              <a:gd name="connsiteY3" fmla="*/ 0 h 5142149"/>
              <a:gd name="connsiteX4" fmla="*/ 0 w 10231120"/>
              <a:gd name="connsiteY4" fmla="*/ 0 h 5142149"/>
              <a:gd name="connsiteX0" fmla="*/ 0 w 10231120"/>
              <a:gd name="connsiteY0" fmla="*/ 0 h 5209661"/>
              <a:gd name="connsiteX1" fmla="*/ 0 w 10231120"/>
              <a:gd name="connsiteY1" fmla="*/ 3759200 h 5209661"/>
              <a:gd name="connsiteX2" fmla="*/ 1722531 w 10231120"/>
              <a:gd name="connsiteY2" fmla="*/ 5209661 h 5209661"/>
              <a:gd name="connsiteX3" fmla="*/ 10231120 w 10231120"/>
              <a:gd name="connsiteY3" fmla="*/ 0 h 5209661"/>
              <a:gd name="connsiteX4" fmla="*/ 0 w 10231120"/>
              <a:gd name="connsiteY4" fmla="*/ 0 h 5209661"/>
              <a:gd name="connsiteX0" fmla="*/ 0 w 10231120"/>
              <a:gd name="connsiteY0" fmla="*/ 0 h 6074571"/>
              <a:gd name="connsiteX1" fmla="*/ 0 w 10231120"/>
              <a:gd name="connsiteY1" fmla="*/ 3759200 h 6074571"/>
              <a:gd name="connsiteX2" fmla="*/ 2741756 w 10231120"/>
              <a:gd name="connsiteY2" fmla="*/ 6074571 h 6074571"/>
              <a:gd name="connsiteX3" fmla="*/ 10231120 w 10231120"/>
              <a:gd name="connsiteY3" fmla="*/ 0 h 6074571"/>
              <a:gd name="connsiteX4" fmla="*/ 0 w 10231120"/>
              <a:gd name="connsiteY4" fmla="*/ 0 h 6074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1120" h="6074571">
                <a:moveTo>
                  <a:pt x="0" y="0"/>
                </a:moveTo>
                <a:lnTo>
                  <a:pt x="0" y="3759200"/>
                </a:lnTo>
                <a:lnTo>
                  <a:pt x="2741756" y="6074571"/>
                </a:lnTo>
                <a:lnTo>
                  <a:pt x="102311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6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6299710-8558-4D8F-B2F7-688E18B94C4C}"/>
              </a:ext>
            </a:extLst>
          </p:cNvPr>
          <p:cNvSpPr/>
          <p:nvPr/>
        </p:nvSpPr>
        <p:spPr>
          <a:xfrm rot="16200000">
            <a:off x="11415465" y="4987119"/>
            <a:ext cx="972579" cy="580497"/>
          </a:xfrm>
          <a:prstGeom prst="triangle">
            <a:avLst>
              <a:gd name="adj" fmla="val 51521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095" tIns="36548" rIns="73095" bIns="365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s-CO" sz="1279" dirty="0" err="1">
              <a:solidFill>
                <a:schemeClr val="tx1"/>
              </a:solidFill>
            </a:endParaRPr>
          </a:p>
        </p:txBody>
      </p:sp>
      <p:sp>
        <p:nvSpPr>
          <p:cNvPr id="9" name="Slide Number"/>
          <p:cNvSpPr txBox="1">
            <a:spLocks/>
          </p:cNvSpPr>
          <p:nvPr/>
        </p:nvSpPr>
        <p:spPr bwMode="black">
          <a:xfrm>
            <a:off x="11652054" y="6424796"/>
            <a:ext cx="144270" cy="9848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s-E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es-ES" sz="640" smtClean="0">
                <a:solidFill>
                  <a:schemeClr val="bg1"/>
                </a:solidFill>
              </a:rPr>
              <a:pPr lvl="0"/>
              <a:t>‹Nº›</a:t>
            </a:fld>
            <a:endParaRPr lang="es-ES" sz="64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53CD2E-1E01-4C1C-B0D0-9E4FFF45EE74}"/>
              </a:ext>
            </a:extLst>
          </p:cNvPr>
          <p:cNvCxnSpPr/>
          <p:nvPr/>
        </p:nvCxnSpPr>
        <p:spPr>
          <a:xfrm>
            <a:off x="11493879" y="6321218"/>
            <a:ext cx="0" cy="305644"/>
          </a:xfrm>
          <a:prstGeom prst="line">
            <a:avLst/>
          </a:prstGeom>
          <a:ln w="63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124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32">
          <p15:clr>
            <a:srgbClr val="000000"/>
          </p15:clr>
        </p15:guide>
        <p15:guide id="2" orient="horz" pos="794">
          <p15:clr>
            <a:srgbClr val="000000"/>
          </p15:clr>
        </p15:guide>
        <p15:guide id="3" orient="horz" pos="5449">
          <p15:clr>
            <a:srgbClr val="000000"/>
          </p15:clr>
        </p15:guide>
        <p15:guide id="4" pos="104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723D-443E-4746-A65F-E087C0A4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477D9-A47B-4436-8B16-5BB9047A6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330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29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Contenido_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 baseline="0"/>
            </a:lvl1pPr>
          </a:lstStyle>
          <a:p>
            <a:r>
              <a:rPr lang="es-ES_tradnl"/>
              <a:t>Título de la diapositiva (Arial, 20, Azul)</a:t>
            </a:r>
          </a:p>
        </p:txBody>
      </p:sp>
    </p:spTree>
    <p:extLst>
      <p:ext uri="{BB962C8B-B14F-4D97-AF65-F5344CB8AC3E}">
        <p14:creationId xmlns:p14="http://schemas.microsoft.com/office/powerpoint/2010/main" val="240061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s-ES_tradnl"/>
              <a:t>Título de la diapositiva (Arial, 20, Azul)</a:t>
            </a:r>
          </a:p>
        </p:txBody>
      </p:sp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  <a:latin typeface="Arial"/>
              </a:rPr>
              <a:t>|</a:t>
            </a:r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25546D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cxnSp>
        <p:nvCxnSpPr>
          <p:cNvPr id="8" name="Straight Connector 6"/>
          <p:cNvCxnSpPr/>
          <p:nvPr/>
        </p:nvCxnSpPr>
        <p:spPr>
          <a:xfrm>
            <a:off x="11344876" y="6315773"/>
            <a:ext cx="0" cy="327998"/>
          </a:xfrm>
          <a:prstGeom prst="line">
            <a:avLst/>
          </a:prstGeom>
          <a:noFill/>
          <a:ln w="3175">
            <a:solidFill>
              <a:srgbClr val="337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Marcador de contenido 2"/>
          <p:cNvSpPr>
            <a:spLocks noGrp="1"/>
          </p:cNvSpPr>
          <p:nvPr>
            <p:ph sz="quarter" idx="10"/>
          </p:nvPr>
        </p:nvSpPr>
        <p:spPr>
          <a:xfrm>
            <a:off x="330506" y="1068636"/>
            <a:ext cx="11530988" cy="514483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148205" indent="-146990">
              <a:buFont typeface="Arial" panose="020B0604020202020204" pitchFamily="34" charset="0"/>
              <a:buChar char="•"/>
              <a:defRPr sz="1800"/>
            </a:lvl2pPr>
            <a:lvl3pPr>
              <a:defRPr sz="1600"/>
            </a:lvl3pPr>
            <a:lvl4pPr marL="470126" indent="-119050">
              <a:buFont typeface="Courier New" panose="02070309020205020404" pitchFamily="49" charset="0"/>
              <a:buChar char="o"/>
              <a:defRPr sz="1400"/>
            </a:lvl4pPr>
            <a:lvl5pPr>
              <a:defRPr sz="14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</p:spTree>
    <p:extLst>
      <p:ext uri="{BB962C8B-B14F-4D97-AF65-F5344CB8AC3E}">
        <p14:creationId xmlns:p14="http://schemas.microsoft.com/office/powerpoint/2010/main" val="2884995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4" name="2. Slide Title"/>
          <p:cNvSpPr>
            <a:spLocks noGrp="1"/>
          </p:cNvSpPr>
          <p:nvPr>
            <p:ph type="title" hasCustomPrompt="1"/>
          </p:nvPr>
        </p:nvSpPr>
        <p:spPr>
          <a:xfrm>
            <a:off x="330506" y="234865"/>
            <a:ext cx="11530988" cy="66851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lang="es-ES_tradnl"/>
              <a:t>Título de la diapositiva (Arial, 20, Azul)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1"/>
          </p:nvPr>
        </p:nvSpPr>
        <p:spPr>
          <a:xfrm>
            <a:off x="330506" y="1162756"/>
            <a:ext cx="5667375" cy="47526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contenido 5"/>
          <p:cNvSpPr>
            <a:spLocks noGrp="1"/>
          </p:cNvSpPr>
          <p:nvPr>
            <p:ph sz="quarter" idx="12"/>
          </p:nvPr>
        </p:nvSpPr>
        <p:spPr>
          <a:xfrm>
            <a:off x="6194119" y="1162756"/>
            <a:ext cx="5667375" cy="475262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975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11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29B7-5B88-CC41-8991-D88408B3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3371-5127-5446-8196-249F0AD4C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01898-25FC-4C43-89DD-D41CE6F9B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16FDB-40E5-F744-A407-CCA15F7D9349}" type="datetimeFigureOut">
              <a:rPr lang="es-ES_tradnl" smtClean="0"/>
              <a:t>23/06/2021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162C0-FCAB-074E-A9D6-4D25F292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67365-EFE7-6542-B2CA-AF3655FA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57BF-6487-F840-AF2A-7FB0C751C27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517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LogoSeparator" hidden="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54169" y="6534054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685145"/>
            <a:r>
              <a:rPr lang="es-ES_tradnl" sz="918">
                <a:solidFill>
                  <a:srgbClr val="000000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590875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3" Type="http://schemas.openxmlformats.org/officeDocument/2006/relationships/slideLayout" Target="../slideLayouts/slideLayout2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.emf"/><Relationship Id="rId5" Type="http://schemas.openxmlformats.org/officeDocument/2006/relationships/theme" Target="../theme/theme3.xml"/><Relationship Id="rId15" Type="http://schemas.openxmlformats.org/officeDocument/2006/relationships/tags" Target="../tags/tag17.xml"/><Relationship Id="rId23" Type="http://schemas.openxmlformats.org/officeDocument/2006/relationships/oleObject" Target="../embeddings/oleObject6.bin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slideLayout" Target="../slideLayouts/slideLayout2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270" imgH="270" progId="TCLayout.ActiveDocument.1">
                  <p:embed/>
                </p:oleObj>
              </mc:Choice>
              <mc:Fallback>
                <p:oleObj name="Diapositiva de think-cell" r:id="rId1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BottomBar"/>
          <p:cNvSpPr>
            <a:spLocks noChangeArrowheads="1"/>
          </p:cNvSpPr>
          <p:nvPr/>
        </p:nvSpPr>
        <p:spPr bwMode="auto">
          <a:xfrm>
            <a:off x="0" y="6315773"/>
            <a:ext cx="12192000" cy="543848"/>
          </a:xfrm>
          <a:prstGeom prst="rect">
            <a:avLst/>
          </a:prstGeom>
          <a:solidFill>
            <a:srgbClr val="C3DDEB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sz="1378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10995479" y="37255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85145"/>
            <a:endParaRPr lang="es-ES_tradnl" sz="612">
              <a:solidFill>
                <a:srgbClr val="000000"/>
              </a:solidFill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1297870" y="1991783"/>
            <a:ext cx="1598194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59">
                <a:solidFill>
                  <a:srgbClr val="000000"/>
                </a:solidFill>
              </a:rPr>
              <a:t>Last Modified 31/10/2016 3:14 p. m. SA Pacific Standard Time</a:t>
            </a:r>
            <a:endParaRPr lang="es-ES_tradnl" sz="1224">
              <a:solidFill>
                <a:srgbClr val="000000"/>
              </a:solidFill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2005598" y="4209763"/>
            <a:ext cx="182742" cy="7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s-ES_tradnl" sz="459" err="1">
                <a:solidFill>
                  <a:srgbClr val="000000"/>
                </a:solidFill>
              </a:rPr>
              <a:t>Printed</a:t>
            </a:r>
            <a:endParaRPr lang="es-ES_tradnl" sz="1224">
              <a:solidFill>
                <a:srgbClr val="000000"/>
              </a:solidFill>
            </a:endParaRPr>
          </a:p>
        </p:txBody>
      </p:sp>
      <p:sp>
        <p:nvSpPr>
          <p:cNvPr id="11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12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</a:rPr>
              <a:t>Unit</a:t>
            </a:r>
            <a:r>
              <a:rPr lang="es-ES_tradnl" sz="1224">
                <a:solidFill>
                  <a:srgbClr val="808080"/>
                </a:solidFill>
              </a:rPr>
              <a:t> of </a:t>
            </a:r>
            <a:r>
              <a:rPr lang="es-ES_tradnl" sz="1224" err="1">
                <a:solidFill>
                  <a:srgbClr val="808080"/>
                </a:solidFill>
              </a:rPr>
              <a:t>measure</a:t>
            </a:r>
            <a:endParaRPr lang="es-ES_tradnl" sz="1224">
              <a:solidFill>
                <a:srgbClr val="808080"/>
              </a:solidFill>
            </a:endParaRPr>
          </a:p>
        </p:txBody>
      </p:sp>
      <p:grpSp>
        <p:nvGrpSpPr>
          <p:cNvPr id="13" name="Slide Elements" hidden="1"/>
          <p:cNvGrpSpPr>
            <a:grpSpLocks/>
          </p:cNvGrpSpPr>
          <p:nvPr/>
        </p:nvGrpSpPr>
        <p:grpSpPr bwMode="auto">
          <a:xfrm>
            <a:off x="161986" y="6240885"/>
            <a:ext cx="11630455" cy="476206"/>
            <a:chOff x="75" y="3853"/>
            <a:chExt cx="5385" cy="294"/>
          </a:xfrm>
        </p:grpSpPr>
        <p:sp>
          <p:nvSpPr>
            <p:cNvPr id="14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Nota al pie</a:t>
              </a:r>
            </a:p>
          </p:txBody>
        </p:sp>
        <p:sp>
          <p:nvSpPr>
            <p:cNvPr id="15" name="5. Source"/>
            <p:cNvSpPr>
              <a:spLocks noChangeArrowheads="1"/>
            </p:cNvSpPr>
            <p:nvPr/>
          </p:nvSpPr>
          <p:spPr bwMode="auto">
            <a:xfrm>
              <a:off x="75" y="4074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FUENTE: Análisis equipo de trabajo</a:t>
              </a:r>
            </a:p>
          </p:txBody>
        </p:sp>
      </p:grp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</a:rPr>
                <a:t>Title</a:t>
              </a:r>
              <a:endParaRPr lang="es-ES_tradnl" sz="1378" b="1">
                <a:solidFill>
                  <a:srgbClr val="000000"/>
                </a:solidFill>
              </a:endParaRPr>
            </a:p>
            <a:p>
              <a:r>
                <a:rPr lang="es-ES_tradnl" sz="1378" err="1">
                  <a:solidFill>
                    <a:srgbClr val="808080"/>
                  </a:solidFill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</a:rPr>
                <a:t>measure</a:t>
              </a:r>
              <a:endParaRPr lang="es-ES_tradnl" sz="1378">
                <a:solidFill>
                  <a:srgbClr val="808080"/>
                </a:solidFill>
              </a:endParaRPr>
            </a:p>
          </p:txBody>
        </p:sp>
      </p:grpSp>
      <p:sp>
        <p:nvSpPr>
          <p:cNvPr id="2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2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ES_tradnl" sz="1224">
                <a:solidFill>
                  <a:srgbClr val="808080"/>
                </a:solidFill>
                <a:latin typeface="Arial"/>
              </a:rPr>
              <a:t> of </a:t>
            </a:r>
            <a:r>
              <a:rPr lang="es-ES_tradnl" sz="1224" err="1">
                <a:solidFill>
                  <a:srgbClr val="808080"/>
                </a:solidFill>
                <a:latin typeface="Arial"/>
              </a:rPr>
              <a:t>measure</a:t>
            </a:r>
            <a:endParaRPr lang="es-ES_tradnl" sz="1224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2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2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Footnote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r>
                <a:rPr lang="es-ES_tradnl" sz="765">
                  <a:solidFill>
                    <a:srgbClr val="000000"/>
                  </a:solidFill>
                  <a:latin typeface="Arial"/>
                </a:rPr>
                <a:t>: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2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  <a:latin typeface="Arial"/>
                </a:rPr>
                <a:t>Title</a:t>
              </a:r>
              <a:endParaRPr lang="es-ES_tradnl" sz="1378" b="1">
                <a:solidFill>
                  <a:srgbClr val="000000"/>
                </a:solidFill>
                <a:latin typeface="Arial"/>
              </a:endParaRPr>
            </a:p>
            <a:p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  <a:latin typeface="Arial"/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measure</a:t>
              </a:r>
              <a:endParaRPr lang="es-ES_tradnl" sz="1378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3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_tradnl" sz="1071" err="1">
                <a:solidFill>
                  <a:srgbClr val="808080"/>
                </a:solidFill>
                <a:latin typeface="Arial"/>
              </a:rPr>
              <a:t>TRACKER</a:t>
            </a:r>
            <a:endParaRPr lang="es-ES_tradnl" sz="1071">
              <a:solidFill>
                <a:srgbClr val="808080"/>
              </a:solidFill>
              <a:latin typeface="Arial"/>
            </a:endParaRPr>
          </a:p>
        </p:txBody>
      </p:sp>
      <p:sp>
        <p:nvSpPr>
          <p:cNvPr id="3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_tradnl" sz="1224" err="1">
                <a:solidFill>
                  <a:srgbClr val="808080"/>
                </a:solidFill>
                <a:latin typeface="Arial"/>
              </a:rPr>
              <a:t>Unit</a:t>
            </a:r>
            <a:r>
              <a:rPr lang="es-ES_tradnl" sz="1224">
                <a:solidFill>
                  <a:srgbClr val="808080"/>
                </a:solidFill>
                <a:latin typeface="Arial"/>
              </a:rPr>
              <a:t> of </a:t>
            </a:r>
            <a:r>
              <a:rPr lang="es-ES_tradnl" sz="1224" err="1">
                <a:solidFill>
                  <a:srgbClr val="808080"/>
                </a:solidFill>
                <a:latin typeface="Arial"/>
              </a:rPr>
              <a:t>measure</a:t>
            </a:r>
            <a:endParaRPr lang="es-ES_tradnl" sz="1224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3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3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s-ES_tradnl" sz="765">
                  <a:solidFill>
                    <a:srgbClr val="000000"/>
                  </a:solidFill>
                  <a:latin typeface="Arial"/>
                </a:rPr>
                <a:t>1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Footnote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r>
                <a:rPr lang="es-ES_tradnl" sz="765">
                  <a:solidFill>
                    <a:srgbClr val="000000"/>
                  </a:solidFill>
                  <a:latin typeface="Arial"/>
                </a:rPr>
                <a:t>: </a:t>
              </a:r>
              <a:r>
                <a:rPr lang="es-ES_tradnl" sz="765" err="1">
                  <a:solidFill>
                    <a:srgbClr val="000000"/>
                  </a:solidFill>
                  <a:latin typeface="Arial"/>
                </a:rPr>
                <a:t>Source</a:t>
              </a:r>
              <a:endParaRPr lang="es-ES_tradnl" sz="765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3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_tradnl" sz="1378" b="1" err="1">
                  <a:solidFill>
                    <a:srgbClr val="000000"/>
                  </a:solidFill>
                  <a:latin typeface="Arial"/>
                </a:rPr>
                <a:t>Title</a:t>
              </a:r>
              <a:endParaRPr lang="es-ES_tradnl" sz="1378" b="1">
                <a:solidFill>
                  <a:srgbClr val="000000"/>
                </a:solidFill>
                <a:latin typeface="Arial"/>
              </a:endParaRPr>
            </a:p>
            <a:p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Unit</a:t>
              </a:r>
              <a:r>
                <a:rPr lang="es-ES_tradnl" sz="1378">
                  <a:solidFill>
                    <a:srgbClr val="808080"/>
                  </a:solidFill>
                  <a:latin typeface="Arial"/>
                </a:rPr>
                <a:t> of </a:t>
              </a:r>
              <a:r>
                <a:rPr lang="es-ES_tradnl" sz="1378" err="1">
                  <a:solidFill>
                    <a:srgbClr val="808080"/>
                  </a:solidFill>
                  <a:latin typeface="Arial"/>
                </a:rPr>
                <a:t>measure</a:t>
              </a:r>
              <a:endParaRPr lang="es-ES_tradnl" sz="1378">
                <a:solidFill>
                  <a:srgbClr val="808080"/>
                </a:solidFill>
                <a:latin typeface="Arial"/>
              </a:endParaRPr>
            </a:p>
          </p:txBody>
        </p:sp>
      </p:grpSp>
      <p:sp>
        <p:nvSpPr>
          <p:cNvPr id="41" name="SlideLogoText" hidden="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368511" y="6585333"/>
            <a:ext cx="968214" cy="1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685145"/>
            <a:r>
              <a:rPr lang="es-ES_tradnl" sz="765">
                <a:solidFill>
                  <a:srgbClr val="000000"/>
                </a:solidFill>
                <a:latin typeface="Arial"/>
              </a:rPr>
              <a:t>McKinsey &amp; Company</a:t>
            </a:r>
          </a:p>
        </p:txBody>
      </p:sp>
      <p:sp>
        <p:nvSpPr>
          <p:cNvPr id="43" name="1. On-page tracker" hidden="1"/>
          <p:cNvSpPr>
            <a:spLocks noChangeArrowheads="1"/>
          </p:cNvSpPr>
          <p:nvPr/>
        </p:nvSpPr>
        <p:spPr bwMode="auto">
          <a:xfrm>
            <a:off x="161987" y="27537"/>
            <a:ext cx="655629" cy="16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71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44" name="3. Unit of measure" hidden="1"/>
          <p:cNvSpPr txBox="1">
            <a:spLocks noChangeArrowheads="1"/>
          </p:cNvSpPr>
          <p:nvPr/>
        </p:nvSpPr>
        <p:spPr bwMode="auto">
          <a:xfrm>
            <a:off x="161984" y="542618"/>
            <a:ext cx="11725485" cy="1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24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5" name="Slide Elements" hidden="1"/>
          <p:cNvGrpSpPr>
            <a:grpSpLocks/>
          </p:cNvGrpSpPr>
          <p:nvPr/>
        </p:nvGrpSpPr>
        <p:grpSpPr bwMode="auto">
          <a:xfrm>
            <a:off x="161986" y="6240884"/>
            <a:ext cx="11630455" cy="463248"/>
            <a:chOff x="75" y="3853"/>
            <a:chExt cx="5385" cy="286"/>
          </a:xfrm>
        </p:grpSpPr>
        <p:sp>
          <p:nvSpPr>
            <p:cNvPr id="46" name="4. Footnote"/>
            <p:cNvSpPr txBox="1">
              <a:spLocks noChangeArrowheads="1"/>
            </p:cNvSpPr>
            <p:nvPr/>
          </p:nvSpPr>
          <p:spPr bwMode="auto">
            <a:xfrm>
              <a:off x="75" y="3853"/>
              <a:ext cx="5385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765">
                  <a:solidFill>
                    <a:srgbClr val="00000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47" name="5. Source"/>
            <p:cNvSpPr>
              <a:spLocks noChangeArrowheads="1"/>
            </p:cNvSpPr>
            <p:nvPr/>
          </p:nvSpPr>
          <p:spPr bwMode="auto">
            <a:xfrm>
              <a:off x="75" y="4066"/>
              <a:ext cx="4323" cy="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466481" indent="-466481" defTabSz="685145">
                <a:tabLst>
                  <a:tab pos="468911" algn="l"/>
                </a:tabLst>
              </a:pPr>
              <a:r>
                <a:rPr lang="en-US" sz="765">
                  <a:solidFill>
                    <a:srgbClr val="000000"/>
                  </a:solidFill>
                  <a:latin typeface="Arial"/>
                </a:rPr>
                <a:t>SOURCE: Source</a:t>
              </a:r>
            </a:p>
          </p:txBody>
        </p:sp>
      </p:grpSp>
      <p:grpSp>
        <p:nvGrpSpPr>
          <p:cNvPr id="48" name="ACET" hidden="1"/>
          <p:cNvGrpSpPr>
            <a:grpSpLocks/>
          </p:cNvGrpSpPr>
          <p:nvPr/>
        </p:nvGrpSpPr>
        <p:grpSpPr bwMode="auto">
          <a:xfrm>
            <a:off x="1976208" y="1226146"/>
            <a:ext cx="5801189" cy="442190"/>
            <a:chOff x="915" y="757"/>
            <a:chExt cx="2686" cy="273"/>
          </a:xfrm>
        </p:grpSpPr>
        <p:cxnSp>
          <p:nvCxnSpPr>
            <p:cNvPr id="4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AutoShape 250"/>
            <p:cNvSpPr>
              <a:spLocks noChangeArrowheads="1"/>
            </p:cNvSpPr>
            <p:nvPr/>
          </p:nvSpPr>
          <p:spPr bwMode="auto">
            <a:xfrm>
              <a:off x="915" y="757"/>
              <a:ext cx="2686" cy="27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378" b="1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en-US" sz="1378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cxnSp>
        <p:nvCxnSpPr>
          <p:cNvPr id="52" name="Straight Connector 6"/>
          <p:cNvCxnSpPr/>
          <p:nvPr/>
        </p:nvCxnSpPr>
        <p:spPr>
          <a:xfrm>
            <a:off x="11344876" y="6315773"/>
            <a:ext cx="0" cy="327998"/>
          </a:xfrm>
          <a:prstGeom prst="line">
            <a:avLst/>
          </a:prstGeom>
          <a:noFill/>
          <a:ln w="3175">
            <a:solidFill>
              <a:srgbClr val="337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3" name="Imagen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11" y="6359097"/>
            <a:ext cx="652928" cy="457200"/>
          </a:xfrm>
          <a:prstGeom prst="rect">
            <a:avLst/>
          </a:prstGeom>
        </p:spPr>
      </p:pic>
      <p:sp>
        <p:nvSpPr>
          <p:cNvPr id="54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344876" y="6406123"/>
            <a:ext cx="847124" cy="365125"/>
          </a:xfrm>
          <a:prstGeom prst="rect">
            <a:avLst/>
          </a:prstGeom>
        </p:spPr>
        <p:txBody>
          <a:bodyPr/>
          <a:lstStyle>
            <a:lvl1pPr algn="ctr">
              <a:defRPr sz="1200" b="1">
                <a:solidFill>
                  <a:srgbClr val="25546D"/>
                </a:solidFill>
              </a:defRPr>
            </a:lvl1pPr>
          </a:lstStyle>
          <a:p>
            <a:fld id="{02F25750-4209-4357-A72F-45445C8044E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29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685145" rtl="0" eaLnBrk="1" fontAlgn="base" hangingPunct="1">
        <a:spcBef>
          <a:spcPct val="0"/>
        </a:spcBef>
        <a:spcAft>
          <a:spcPct val="0"/>
        </a:spcAft>
        <a:tabLst>
          <a:tab pos="273329" algn="l"/>
        </a:tabLst>
        <a:defRPr sz="1454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2pPr>
      <a:lvl3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3pPr>
      <a:lvl4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4pPr>
      <a:lvl5pPr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5pPr>
      <a:lvl6pPr marL="349861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6pPr>
      <a:lvl7pPr marL="69972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7pPr>
      <a:lvl8pPr marL="1049582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8pPr>
      <a:lvl9pPr marL="1399444" algn="l" defTabSz="685145" rtl="0" eaLnBrk="1" fontAlgn="base" hangingPunct="1">
        <a:spcBef>
          <a:spcPct val="0"/>
        </a:spcBef>
        <a:spcAft>
          <a:spcPct val="0"/>
        </a:spcAft>
        <a:defRPr sz="1454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224">
          <a:solidFill>
            <a:schemeClr val="tx1"/>
          </a:solidFill>
          <a:latin typeface="+mn-lt"/>
          <a:ea typeface="+mn-ea"/>
          <a:cs typeface="+mn-cs"/>
        </a:defRPr>
      </a:lvl1pPr>
      <a:lvl2pPr marL="148205" indent="-14699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224">
          <a:solidFill>
            <a:schemeClr val="tx1"/>
          </a:solidFill>
          <a:latin typeface="+mn-lt"/>
        </a:defRPr>
      </a:lvl2pPr>
      <a:lvl3pPr marL="349861" indent="-200441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224">
          <a:solidFill>
            <a:schemeClr val="tx1"/>
          </a:solidFill>
          <a:latin typeface="+mn-lt"/>
        </a:defRPr>
      </a:lvl3pPr>
      <a:lvl4pPr marL="470126" indent="-119050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224">
          <a:solidFill>
            <a:schemeClr val="tx1"/>
          </a:solidFill>
          <a:latin typeface="+mn-lt"/>
        </a:defRPr>
      </a:lvl4pPr>
      <a:lvl5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5pPr>
      <a:lvl6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6pPr>
      <a:lvl7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7pPr>
      <a:lvl8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8pPr>
      <a:lvl9pPr marL="573772" indent="-99614" algn="l" defTabSz="68514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22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1pPr>
      <a:lvl2pPr marL="349861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2pPr>
      <a:lvl3pPr marL="69972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3pPr>
      <a:lvl4pPr marL="1049582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4pPr>
      <a:lvl5pPr marL="1399444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5pPr>
      <a:lvl6pPr marL="174930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6pPr>
      <a:lvl7pPr marL="2099165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7pPr>
      <a:lvl8pPr marL="2449026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8pPr>
      <a:lvl9pPr marL="2798887" algn="l" defTabSz="699722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D902B8-55C1-4278-A86B-6A98FA31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4CE6F3-988A-44E4-A56D-6989F4B3C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957870-A081-4459-8A6F-CA8B2BC22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93CC-A1E3-46BF-8B50-8C9CD2C8FA82}" type="datetimeFigureOut">
              <a:rPr lang="es-CO" smtClean="0"/>
              <a:t>23/06/2021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9CA791-CCEA-434F-BC61-123A4C7C6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68022-F52F-4571-A9E6-6C7D67EA7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FB0D-522B-4FA9-BA1F-502792A6F2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674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23" imgW="270" imgH="270" progId="TCLayout.ActiveDocument.1">
                  <p:embed/>
                </p:oleObj>
              </mc:Choice>
              <mc:Fallback>
                <p:oleObj name="Diapositiva de think-cell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7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s-ES" sz="1705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3" name="doc id" hidden="1"/>
          <p:cNvSpPr>
            <a:spLocks noChangeArrowheads="1"/>
          </p:cNvSpPr>
          <p:nvPr/>
        </p:nvSpPr>
        <p:spPr bwMode="gray">
          <a:xfrm flipH="1">
            <a:off x="10658002" y="51835"/>
            <a:ext cx="1231563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954342"/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1366803" y="1990181"/>
            <a:ext cx="1460336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n-US" sz="480" baseline="0" noProof="0">
                <a:solidFill>
                  <a:schemeClr val="accent6"/>
                </a:solidFill>
                <a:latin typeface="+mn-lt"/>
                <a:ea typeface="+mn-ea"/>
              </a:rPr>
              <a:t>Last Modified 8/27/2019 06:39 Central Standard Time</a:t>
            </a:r>
            <a:endParaRPr lang="es-ES" sz="480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999187" y="4208162"/>
            <a:ext cx="195566" cy="7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1">
              <a:defRPr/>
            </a:pPr>
            <a:r>
              <a:rPr lang="es-ES" sz="480" baseline="0" noProof="0" dirty="0">
                <a:solidFill>
                  <a:schemeClr val="accent6"/>
                </a:solidFill>
                <a:latin typeface="+mn-lt"/>
                <a:ea typeface="+mn-ea"/>
              </a:rPr>
              <a:t>Printed</a:t>
            </a: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8" y="234866"/>
            <a:ext cx="11725484" cy="24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es-E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8" y="77303"/>
            <a:ext cx="490519" cy="12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799" cap="all" baseline="0" noProof="0" dirty="0">
                <a:solidFill>
                  <a:schemeClr val="accent2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8" y="566137"/>
            <a:ext cx="11725484" cy="19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s-ES" sz="1279" baseline="0" noProof="0" dirty="0">
                <a:solidFill>
                  <a:schemeClr val="accent2"/>
                </a:solidFill>
                <a:latin typeface="+mn-lt"/>
                <a:ea typeface="+mn-ea"/>
              </a:rPr>
              <a:t>NOMBRE DEL CLIENTE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8" y="6461882"/>
            <a:ext cx="9830693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68527" indent="-68527">
              <a:defRPr/>
            </a:pPr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1 Nota al pie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8" y="6667591"/>
            <a:ext cx="9830693" cy="9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/>
          <a:p>
            <a:pPr marL="394662" indent="-394662" defTabSz="954342">
              <a:tabLst/>
            </a:pPr>
            <a:r>
              <a:rPr lang="es-ES" sz="640" baseline="0" noProof="0" dirty="0">
                <a:solidFill>
                  <a:schemeClr val="accent6"/>
                </a:solidFill>
                <a:latin typeface="+mn-lt"/>
                <a:ea typeface="+mn-ea"/>
              </a:rPr>
              <a:t>FUENTE: Fuente</a:t>
            </a: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390209"/>
            <a:ext cx="5801188" cy="411416"/>
            <a:chOff x="915" y="776"/>
            <a:chExt cx="2686" cy="254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76"/>
              <a:ext cx="2686" cy="25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s-ES" sz="1279" b="1" baseline="0" noProof="0" dirty="0">
                  <a:latin typeface="+mn-lt"/>
                  <a:ea typeface="+mn-ea"/>
                </a:rPr>
                <a:t>Título</a:t>
              </a:r>
            </a:p>
            <a:p>
              <a:r>
                <a:rPr lang="es-ES" sz="1279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505474" y="291553"/>
            <a:ext cx="381963" cy="126188"/>
            <a:chOff x="8460021" y="285750"/>
            <a:chExt cx="280754" cy="12367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460021" y="285750"/>
              <a:ext cx="280754" cy="12367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54342">
                <a:buClr>
                  <a:schemeClr val="tx2"/>
                </a:buClr>
              </a:pPr>
              <a:r>
                <a:rPr lang="es-ES" sz="640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460021" y="285750"/>
              <a:ext cx="0" cy="123677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460021" y="409427"/>
              <a:ext cx="280754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LegendBoxes" hidden="1"/>
          <p:cNvGrpSpPr/>
          <p:nvPr/>
        </p:nvGrpSpPr>
        <p:grpSpPr bwMode="gray">
          <a:xfrm>
            <a:off x="11108179" y="285077"/>
            <a:ext cx="672738" cy="1004242"/>
            <a:chOff x="7835905" y="279400"/>
            <a:chExt cx="659337" cy="984251"/>
          </a:xfrm>
        </p:grpSpPr>
        <p:sp>
          <p:nvSpPr>
            <p:cNvPr id="24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5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6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7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28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29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0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1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405337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2" name="LegendLines" hidden="1"/>
          <p:cNvGrpSpPr/>
          <p:nvPr/>
        </p:nvGrpSpPr>
        <p:grpSpPr bwMode="gray">
          <a:xfrm>
            <a:off x="10794119" y="285076"/>
            <a:ext cx="986972" cy="704798"/>
            <a:chOff x="7540629" y="279400"/>
            <a:chExt cx="967311" cy="690768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 sz="1279" baseline="0" dirty="0">
                <a:latin typeface="+mn-lt"/>
                <a:ea typeface="+mn-ea"/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405336" cy="144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39" name="LegendMoons" hidden="1"/>
          <p:cNvGrpSpPr/>
          <p:nvPr/>
        </p:nvGrpSpPr>
        <p:grpSpPr bwMode="gray">
          <a:xfrm>
            <a:off x="11040149" y="255920"/>
            <a:ext cx="740768" cy="1333053"/>
            <a:chOff x="7769225" y="250825"/>
            <a:chExt cx="726012" cy="1306516"/>
          </a:xfrm>
        </p:grpSpPr>
        <p:grpSp>
          <p:nvGrpSpPr>
            <p:cNvPr id="40" name="MoonLegend1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58" name="Oval 38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9" name="Arc 39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2" name="MoonLegend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4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5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3" name="MoonLegend5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2" name="Oval 50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3" name="Oval 5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44" name="MoonLegend3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0" name="Oval 47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  <p:sp>
            <p:nvSpPr>
              <p:cNvPr id="51" name="Arc 48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279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45" name="Legend1"/>
            <p:cNvSpPr>
              <a:spLocks noChangeArrowheads="1"/>
            </p:cNvSpPr>
            <p:nvPr/>
          </p:nvSpPr>
          <p:spPr bwMode="gray">
            <a:xfrm>
              <a:off x="8089900" y="263525"/>
              <a:ext cx="405336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6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7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8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49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405337" cy="144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15721">
                <a:buClr>
                  <a:schemeClr val="tx2"/>
                </a:buClr>
              </a:pPr>
              <a:r>
                <a:rPr lang="es-ES" sz="959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60" name="SlideBottomBar" hidden="1"/>
          <p:cNvSpPr/>
          <p:nvPr/>
        </p:nvSpPr>
        <p:spPr>
          <a:xfrm>
            <a:off x="12003220" y="6639739"/>
            <a:ext cx="46648" cy="12633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79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6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482093" y="1991017"/>
            <a:ext cx="4389573" cy="13461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817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 ftr="0" dt="0"/>
  <p:txStyles>
    <p:titleStyle>
      <a:lvl1pPr algn="l" defTabSz="954342" rtl="0" eaLnBrk="1" fontAlgn="base" hangingPunct="1">
        <a:spcBef>
          <a:spcPct val="0"/>
        </a:spcBef>
        <a:spcAft>
          <a:spcPct val="0"/>
        </a:spcAft>
        <a:tabLst>
          <a:tab pos="287656" algn="l"/>
        </a:tabLst>
        <a:defRPr sz="1599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2pPr>
      <a:lvl3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3pPr>
      <a:lvl4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4pPr>
      <a:lvl5pPr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5pPr>
      <a:lvl6pPr marL="487323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6pPr>
      <a:lvl7pPr marL="974648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7pPr>
      <a:lvl8pPr marL="1461971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8pPr>
      <a:lvl9pPr marL="1949296" algn="l" defTabSz="954342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9pPr>
    </p:titleStyle>
    <p:bodyStyle>
      <a:lvl1pPr marL="0" indent="0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55398" indent="-152521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356841" indent="-198565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92096" indent="-123744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598573" indent="-103599" algn="l" defTabSz="715721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es-ES" sz="1279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6pPr>
      <a:lvl7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7pPr>
      <a:lvl8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8pPr>
      <a:lvl9pPr marL="799211" indent="-138751" algn="l" defTabSz="95434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5" baseline="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87323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2pPr>
      <a:lvl3pPr marL="974648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3pPr>
      <a:lvl4pPr marL="1461971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1949296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436619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2923943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411267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3898590" algn="l" defTabSz="974648" rtl="0" eaLnBrk="1" latinLnBrk="0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sv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itting, small, plane&#10;&#10;Description automatically generated">
            <a:extLst>
              <a:ext uri="{FF2B5EF4-FFF2-40B4-BE49-F238E27FC236}">
                <a16:creationId xmlns:a16="http://schemas.microsoft.com/office/drawing/2014/main" id="{C6562ECF-1AA1-E74B-9CEB-3FBAB0EB4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" y="0"/>
            <a:ext cx="12173964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D5F0815-E5B4-4E74-8145-A182522C6A3D}"/>
              </a:ext>
            </a:extLst>
          </p:cNvPr>
          <p:cNvSpPr txBox="1">
            <a:spLocks/>
          </p:cNvSpPr>
          <p:nvPr/>
        </p:nvSpPr>
        <p:spPr>
          <a:xfrm>
            <a:off x="307197" y="365684"/>
            <a:ext cx="6544829" cy="2152664"/>
          </a:xfrm>
          <a:prstGeom prst="rect">
            <a:avLst/>
          </a:prstGeom>
        </p:spPr>
        <p:txBody>
          <a:bodyPr/>
          <a:lstStyle>
            <a:lvl1pPr algn="l" defTabSz="685145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273329" algn="l"/>
              </a:tabLst>
              <a:defRPr sz="2400" b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419" sz="3600" b="1" dirty="0">
                <a:solidFill>
                  <a:schemeClr val="tx2"/>
                </a:solidFill>
              </a:rPr>
              <a:t>Vicepresidencia de Abastecimiento</a:t>
            </a: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ES" sz="2000" b="1" kern="0" dirty="0">
                <a:solidFill>
                  <a:schemeClr val="tx2"/>
                </a:solidFill>
                <a:latin typeface="Arial" panose="020B0604020202020204"/>
              </a:rPr>
              <a:t>Taller Proyecto de Gobierno Corporativo</a:t>
            </a: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pPr marL="0" marR="0" lvl="0" indent="0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3329" algn="l"/>
              </a:tabLst>
              <a:defRPr/>
            </a:pPr>
            <a:r>
              <a:rPr lang="es-ES" sz="2000" b="1" kern="0" dirty="0">
                <a:solidFill>
                  <a:srgbClr val="4472C4">
                    <a:lumMod val="50000"/>
                  </a:srgbClr>
                </a:solidFill>
                <a:latin typeface="Arial" panose="020B0604020202020204"/>
              </a:rPr>
              <a:t>Octubre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2020</a:t>
            </a:r>
            <a:endParaRPr kumimoji="0" lang="es-CO" sz="20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39736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52F0AC2F-4F50-514E-BAC5-40FB8FFE3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48" y="760150"/>
            <a:ext cx="10022541" cy="494694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8C6C9463-38E0-44BF-A606-AD2FAE25F4EF}"/>
              </a:ext>
            </a:extLst>
          </p:cNvPr>
          <p:cNvSpPr txBox="1"/>
          <p:nvPr/>
        </p:nvSpPr>
        <p:spPr>
          <a:xfrm>
            <a:off x="5649822" y="2827843"/>
            <a:ext cx="1353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>
                <a:solidFill>
                  <a:srgbClr val="07212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Gestión del Cambio</a:t>
            </a:r>
            <a:endParaRPr lang="es-CO" sz="1400" b="1">
              <a:solidFill>
                <a:srgbClr val="07212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D5B9A0C-A094-44A4-8CD7-BD8B7612947C}"/>
              </a:ext>
            </a:extLst>
          </p:cNvPr>
          <p:cNvSpPr txBox="1"/>
          <p:nvPr/>
        </p:nvSpPr>
        <p:spPr>
          <a:xfrm>
            <a:off x="2284656" y="1546355"/>
            <a:ext cx="193185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Diagnóstico Documental</a:t>
            </a:r>
            <a:endParaRPr lang="es-CO" sz="1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A92FB6B2-22A2-4568-A9CA-7C97419CC0A1}"/>
              </a:ext>
            </a:extLst>
          </p:cNvPr>
          <p:cNvSpPr txBox="1"/>
          <p:nvPr/>
        </p:nvSpPr>
        <p:spPr>
          <a:xfrm>
            <a:off x="1902739" y="4588511"/>
            <a:ext cx="1723086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Reuniones</a:t>
            </a:r>
            <a:endParaRPr lang="es-CO" sz="1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D2E0FE5-7403-40BC-BD69-19937EDD1C27}"/>
              </a:ext>
            </a:extLst>
          </p:cNvPr>
          <p:cNvSpPr txBox="1"/>
          <p:nvPr/>
        </p:nvSpPr>
        <p:spPr>
          <a:xfrm>
            <a:off x="8647525" y="4608003"/>
            <a:ext cx="2614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</a:t>
            </a:r>
            <a:endParaRPr lang="es-CO" sz="1600" b="1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3D96A83-7AC3-44B6-B68B-2AB5BFE50843}"/>
              </a:ext>
            </a:extLst>
          </p:cNvPr>
          <p:cNvSpPr txBox="1"/>
          <p:nvPr/>
        </p:nvSpPr>
        <p:spPr>
          <a:xfrm>
            <a:off x="8306672" y="1570175"/>
            <a:ext cx="2081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</a:t>
            </a:r>
            <a:endParaRPr lang="es-CO" sz="1600" b="1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D30FAB84-6765-4EA7-8B2C-0B76621F3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886" y="5232045"/>
            <a:ext cx="1006096" cy="1006096"/>
          </a:xfrm>
          <a:prstGeom prst="rect">
            <a:avLst/>
          </a:prstGeom>
        </p:spPr>
      </p:pic>
      <p:pic>
        <p:nvPicPr>
          <p:cNvPr id="103" name="Imagen 102" descr="Imagen que contiene dibujo, grafiti, señal, cuarto&#10;&#10;Descripción generada automáticamente">
            <a:extLst>
              <a:ext uri="{FF2B5EF4-FFF2-40B4-BE49-F238E27FC236}">
                <a16:creationId xmlns:a16="http://schemas.microsoft.com/office/drawing/2014/main" id="{7C64DD4C-B66D-4C04-B15D-EDBF75D48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0117" y="5365846"/>
            <a:ext cx="829496" cy="829496"/>
          </a:xfrm>
          <a:prstGeom prst="rect">
            <a:avLst/>
          </a:prstGeom>
        </p:spPr>
      </p:pic>
      <p:pic>
        <p:nvPicPr>
          <p:cNvPr id="105" name="Imagen 104" descr="Imagen que contiene sushi, ventana, grafiti, dibujo&#10;&#10;Descripción generada automáticamente">
            <a:extLst>
              <a:ext uri="{FF2B5EF4-FFF2-40B4-BE49-F238E27FC236}">
                <a16:creationId xmlns:a16="http://schemas.microsoft.com/office/drawing/2014/main" id="{D28A723D-BE5C-4CCD-BB55-26CC0939C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119" y="2505388"/>
            <a:ext cx="906126" cy="906126"/>
          </a:xfrm>
          <a:prstGeom prst="rect">
            <a:avLst/>
          </a:prstGeom>
        </p:spPr>
      </p:pic>
      <p:pic>
        <p:nvPicPr>
          <p:cNvPr id="107" name="Imagen 106">
            <a:extLst>
              <a:ext uri="{FF2B5EF4-FFF2-40B4-BE49-F238E27FC236}">
                <a16:creationId xmlns:a16="http://schemas.microsoft.com/office/drawing/2014/main" id="{DDDCB467-82D2-4906-8E14-265CD169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65" y="2467669"/>
            <a:ext cx="928561" cy="928561"/>
          </a:xfrm>
          <a:prstGeom prst="rect">
            <a:avLst/>
          </a:prstGeom>
        </p:spPr>
      </p:pic>
      <p:pic>
        <p:nvPicPr>
          <p:cNvPr id="135" name="Imagen 134" descr="Imagen que contiene ventana&#10;&#10;Descripción generada automáticamente">
            <a:extLst>
              <a:ext uri="{FF2B5EF4-FFF2-40B4-BE49-F238E27FC236}">
                <a16:creationId xmlns:a16="http://schemas.microsoft.com/office/drawing/2014/main" id="{4E16E3A8-711F-4172-B56E-43B025F29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5066" y="3967304"/>
            <a:ext cx="802653" cy="80265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90E3A1E-2F31-41DC-B883-AFD300F30ED5}"/>
              </a:ext>
            </a:extLst>
          </p:cNvPr>
          <p:cNvSpPr txBox="1"/>
          <p:nvPr/>
        </p:nvSpPr>
        <p:spPr>
          <a:xfrm>
            <a:off x="1035465" y="43512"/>
            <a:ext cx="10516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FASES DEL PROYECTO Y ENTREGABLES POR MACROPROCESO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71CAB1-059A-4682-B7CE-73D93DC727F2}"/>
              </a:ext>
            </a:extLst>
          </p:cNvPr>
          <p:cNvSpPr txBox="1"/>
          <p:nvPr/>
        </p:nvSpPr>
        <p:spPr>
          <a:xfrm>
            <a:off x="2307942" y="4160817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1" name="CuadroTexto 19">
            <a:extLst>
              <a:ext uri="{FF2B5EF4-FFF2-40B4-BE49-F238E27FC236}">
                <a16:creationId xmlns:a16="http://schemas.microsoft.com/office/drawing/2014/main" id="{07CBC177-9FC6-C343-A97F-7D9FD1AD4A40}"/>
              </a:ext>
            </a:extLst>
          </p:cNvPr>
          <p:cNvSpPr txBox="1"/>
          <p:nvPr/>
        </p:nvSpPr>
        <p:spPr>
          <a:xfrm>
            <a:off x="2844542" y="1045969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3" name="CuadroTexto 19">
            <a:extLst>
              <a:ext uri="{FF2B5EF4-FFF2-40B4-BE49-F238E27FC236}">
                <a16:creationId xmlns:a16="http://schemas.microsoft.com/office/drawing/2014/main" id="{821B7FB2-45AC-7943-9211-8C5A56B0B1D0}"/>
              </a:ext>
            </a:extLst>
          </p:cNvPr>
          <p:cNvSpPr txBox="1"/>
          <p:nvPr/>
        </p:nvSpPr>
        <p:spPr>
          <a:xfrm>
            <a:off x="9498424" y="4151889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4" name="CuadroTexto 19">
            <a:extLst>
              <a:ext uri="{FF2B5EF4-FFF2-40B4-BE49-F238E27FC236}">
                <a16:creationId xmlns:a16="http://schemas.microsoft.com/office/drawing/2014/main" id="{4B1C927A-9904-0645-BCA2-25CA2CAF52C5}"/>
              </a:ext>
            </a:extLst>
          </p:cNvPr>
          <p:cNvSpPr txBox="1"/>
          <p:nvPr/>
        </p:nvSpPr>
        <p:spPr>
          <a:xfrm>
            <a:off x="8891119" y="1040947"/>
            <a:ext cx="9126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>
                <a:solidFill>
                  <a:schemeClr val="bg1"/>
                </a:solidFill>
              </a:rPr>
              <a:t>100%</a:t>
            </a:r>
            <a:endParaRPr lang="es-CO" sz="2000">
              <a:solidFill>
                <a:schemeClr val="bg1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F7274B33-B192-4347-A044-6DC3E078F83D}"/>
              </a:ext>
            </a:extLst>
          </p:cNvPr>
          <p:cNvSpPr/>
          <p:nvPr/>
        </p:nvSpPr>
        <p:spPr>
          <a:xfrm>
            <a:off x="2460630" y="36250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10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8C01678-B2F7-1045-90CD-53A08DDEB55A}"/>
              </a:ext>
            </a:extLst>
          </p:cNvPr>
          <p:cNvSpPr/>
          <p:nvPr/>
        </p:nvSpPr>
        <p:spPr>
          <a:xfrm>
            <a:off x="2920370" y="548683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C6FE364-503B-7946-8E38-C2A6F34B3F59}"/>
              </a:ext>
            </a:extLst>
          </p:cNvPr>
          <p:cNvSpPr/>
          <p:nvPr/>
        </p:nvSpPr>
        <p:spPr>
          <a:xfrm>
            <a:off x="6100187" y="3379638"/>
            <a:ext cx="453186" cy="4531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86D16295-E7AA-AD4A-BBAC-9BD05EEA09B8}"/>
              </a:ext>
            </a:extLst>
          </p:cNvPr>
          <p:cNvSpPr/>
          <p:nvPr/>
        </p:nvSpPr>
        <p:spPr>
          <a:xfrm>
            <a:off x="9659591" y="3663842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9BEE47A-869F-5147-B51D-BCF46C0AE4A1}"/>
              </a:ext>
            </a:extLst>
          </p:cNvPr>
          <p:cNvSpPr/>
          <p:nvPr/>
        </p:nvSpPr>
        <p:spPr>
          <a:xfrm>
            <a:off x="9078405" y="548683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4A8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680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6">
            <a:extLst>
              <a:ext uri="{FF2B5EF4-FFF2-40B4-BE49-F238E27FC236}">
                <a16:creationId xmlns:a16="http://schemas.microsoft.com/office/drawing/2014/main" id="{38EDB1DE-AF47-9D40-B81D-283FF4E6C2A4}"/>
              </a:ext>
            </a:extLst>
          </p:cNvPr>
          <p:cNvSpPr txBox="1"/>
          <p:nvPr/>
        </p:nvSpPr>
        <p:spPr>
          <a:xfrm>
            <a:off x="3308794" y="1802081"/>
            <a:ext cx="5732000" cy="35394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Actualización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documentos de gobierno de Cenit</a:t>
            </a:r>
            <a:endParaRPr lang="es-ES" sz="1700" b="1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6B712A9A-A1B5-5C40-93E1-9889A9084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9212" r="73220" b="15975"/>
          <a:stretch/>
        </p:blipFill>
        <p:spPr bwMode="auto">
          <a:xfrm>
            <a:off x="9261172" y="1407853"/>
            <a:ext cx="538163" cy="53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508CFCE-3704-BB45-8028-EF43011836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17517" r="15609" b="17455"/>
          <a:stretch/>
        </p:blipFill>
        <p:spPr bwMode="auto">
          <a:xfrm>
            <a:off x="10061176" y="945563"/>
            <a:ext cx="601290" cy="56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8C1DFB3-692A-534F-AC32-C986A4BC3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973" y="1275969"/>
            <a:ext cx="779014" cy="33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81">
            <a:extLst>
              <a:ext uri="{FF2B5EF4-FFF2-40B4-BE49-F238E27FC236}">
                <a16:creationId xmlns:a16="http://schemas.microsoft.com/office/drawing/2014/main" id="{0B95BECA-B91B-1947-B0D6-C4A401178577}"/>
              </a:ext>
            </a:extLst>
          </p:cNvPr>
          <p:cNvSpPr txBox="1"/>
          <p:nvPr/>
        </p:nvSpPr>
        <p:spPr>
          <a:xfrm>
            <a:off x="3308795" y="1116158"/>
            <a:ext cx="5732000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estándares internacionales y los de GEE).</a:t>
            </a:r>
          </a:p>
        </p:txBody>
      </p:sp>
      <p:pic>
        <p:nvPicPr>
          <p:cNvPr id="7" name="Picture 4" descr="La OCDE realizará una evaluación externa de la actividad de la AIReF">
            <a:extLst>
              <a:ext uri="{FF2B5EF4-FFF2-40B4-BE49-F238E27FC236}">
                <a16:creationId xmlns:a16="http://schemas.microsoft.com/office/drawing/2014/main" id="{49282EF9-0542-D941-ADFB-971D99A7F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175" y="1498763"/>
            <a:ext cx="601290" cy="4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2" descr="Imagen que contiene firmar, alimentos&#10;&#10;Descripción generada automáticamente">
            <a:extLst>
              <a:ext uri="{FF2B5EF4-FFF2-40B4-BE49-F238E27FC236}">
                <a16:creationId xmlns:a16="http://schemas.microsoft.com/office/drawing/2014/main" id="{59AD9CD2-8747-4542-95C9-8984CD4515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71975" b="3009"/>
          <a:stretch/>
        </p:blipFill>
        <p:spPr>
          <a:xfrm>
            <a:off x="9261172" y="881363"/>
            <a:ext cx="655822" cy="453936"/>
          </a:xfrm>
          <a:prstGeom prst="rect">
            <a:avLst/>
          </a:prstGeom>
        </p:spPr>
      </p:pic>
      <p:sp>
        <p:nvSpPr>
          <p:cNvPr id="11" name="CuadroTexto 47">
            <a:extLst>
              <a:ext uri="{FF2B5EF4-FFF2-40B4-BE49-F238E27FC236}">
                <a16:creationId xmlns:a16="http://schemas.microsoft.com/office/drawing/2014/main" id="{B7555FB1-F363-8646-896F-4E2589A794C7}"/>
              </a:ext>
            </a:extLst>
          </p:cNvPr>
          <p:cNvSpPr txBox="1"/>
          <p:nvPr/>
        </p:nvSpPr>
        <p:spPr>
          <a:xfrm>
            <a:off x="2884686" y="207620"/>
            <a:ext cx="513832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Diagnóstico Documental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83C7245-B99D-DB48-9D89-30411EEB4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" y="178888"/>
            <a:ext cx="2562373" cy="2562373"/>
          </a:xfrm>
          <a:prstGeom prst="rect">
            <a:avLst/>
          </a:prstGeom>
        </p:spPr>
      </p:pic>
      <p:sp>
        <p:nvSpPr>
          <p:cNvPr id="13" name="CuadroTexto 66">
            <a:extLst>
              <a:ext uri="{FF2B5EF4-FFF2-40B4-BE49-F238E27FC236}">
                <a16:creationId xmlns:a16="http://schemas.microsoft.com/office/drawing/2014/main" id="{250199F8-A82E-4057-B60A-23CC702AD1C3}"/>
              </a:ext>
            </a:extLst>
          </p:cNvPr>
          <p:cNvSpPr txBox="1"/>
          <p:nvPr/>
        </p:nvSpPr>
        <p:spPr>
          <a:xfrm>
            <a:off x="3308793" y="2231787"/>
            <a:ext cx="5732000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Cambios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esquema de poderes generales a tono con la nueva Cenit 2020.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C295B3A-2E5B-472E-B079-DF6D14178834}"/>
              </a:ext>
            </a:extLst>
          </p:cNvPr>
          <p:cNvSpPr txBox="1"/>
          <p:nvPr/>
        </p:nvSpPr>
        <p:spPr>
          <a:xfrm>
            <a:off x="1071416" y="4486071"/>
            <a:ext cx="5809673" cy="166199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Código de Buen Gobierno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Delegación de Autoridad y sus matrices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Asamblea General de Accionistas 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Junta Directiva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Reglamento de Comité de Auditoría y Riesgos de la Junta Directiva</a:t>
            </a:r>
            <a:endParaRPr lang="es-ES" sz="1700" b="1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AE359A-F3FC-43A1-A0B0-9CFE10F12A5F}"/>
              </a:ext>
            </a:extLst>
          </p:cNvPr>
          <p:cNvSpPr txBox="1"/>
          <p:nvPr/>
        </p:nvSpPr>
        <p:spPr>
          <a:xfrm>
            <a:off x="7157172" y="3791333"/>
            <a:ext cx="3721425" cy="35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de Septiembre 2020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DDB1B69-EC73-4DAD-B1E9-E36A9FA7700C}"/>
              </a:ext>
            </a:extLst>
          </p:cNvPr>
          <p:cNvSpPr txBox="1"/>
          <p:nvPr/>
        </p:nvSpPr>
        <p:spPr>
          <a:xfrm>
            <a:off x="7157172" y="5067684"/>
            <a:ext cx="3721425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 Octubre 2020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B1CE20D-FB6D-4A8F-B398-CFE87A404756}"/>
              </a:ext>
            </a:extLst>
          </p:cNvPr>
          <p:cNvSpPr txBox="1"/>
          <p:nvPr/>
        </p:nvSpPr>
        <p:spPr>
          <a:xfrm>
            <a:off x="1819141" y="3200835"/>
            <a:ext cx="3721425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126819D-2219-4DC1-8039-36E1023E069F}"/>
              </a:ext>
            </a:extLst>
          </p:cNvPr>
          <p:cNvSpPr txBox="1"/>
          <p:nvPr/>
        </p:nvSpPr>
        <p:spPr>
          <a:xfrm>
            <a:off x="1071417" y="3789021"/>
            <a:ext cx="5809673" cy="3539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Estatutos Sociales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35B89E-D6F2-4D24-A11B-009B2F592502}"/>
              </a:ext>
            </a:extLst>
          </p:cNvPr>
          <p:cNvSpPr txBox="1"/>
          <p:nvPr/>
        </p:nvSpPr>
        <p:spPr>
          <a:xfrm>
            <a:off x="7157173" y="3280277"/>
            <a:ext cx="3721425" cy="3539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en vigencia</a:t>
            </a:r>
          </a:p>
        </p:txBody>
      </p:sp>
      <p:sp>
        <p:nvSpPr>
          <p:cNvPr id="29" name="CuadroTexto 44">
            <a:extLst>
              <a:ext uri="{FF2B5EF4-FFF2-40B4-BE49-F238E27FC236}">
                <a16:creationId xmlns:a16="http://schemas.microsoft.com/office/drawing/2014/main" id="{6497B98C-D7E0-40EE-93FD-7D042C49631E}"/>
              </a:ext>
            </a:extLst>
          </p:cNvPr>
          <p:cNvSpPr txBox="1"/>
          <p:nvPr/>
        </p:nvSpPr>
        <p:spPr>
          <a:xfrm>
            <a:off x="7804815" y="54777"/>
            <a:ext cx="15930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4000"/>
              <a:t>100%</a:t>
            </a:r>
            <a:endParaRPr lang="es-CO" sz="4000"/>
          </a:p>
        </p:txBody>
      </p:sp>
      <p:sp>
        <p:nvSpPr>
          <p:cNvPr id="8" name="Oval 105">
            <a:extLst>
              <a:ext uri="{FF2B5EF4-FFF2-40B4-BE49-F238E27FC236}">
                <a16:creationId xmlns:a16="http://schemas.microsoft.com/office/drawing/2014/main" id="{591C4119-5F03-49EC-BE67-435D4744873C}"/>
              </a:ext>
            </a:extLst>
          </p:cNvPr>
          <p:cNvSpPr/>
          <p:nvPr/>
        </p:nvSpPr>
        <p:spPr>
          <a:xfrm>
            <a:off x="1112065" y="655626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525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6">
            <a:extLst>
              <a:ext uri="{FF2B5EF4-FFF2-40B4-BE49-F238E27FC236}">
                <a16:creationId xmlns:a16="http://schemas.microsoft.com/office/drawing/2014/main" id="{38EDB1DE-AF47-9D40-B81D-283FF4E6C2A4}"/>
              </a:ext>
            </a:extLst>
          </p:cNvPr>
          <p:cNvSpPr txBox="1"/>
          <p:nvPr/>
        </p:nvSpPr>
        <p:spPr>
          <a:xfrm>
            <a:off x="978068" y="2365182"/>
            <a:ext cx="9598627" cy="87716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Ampliamos el periodo de los miembros de Junta Directiva y del Revisor Fiscal de uno (1) a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(2) años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línea con las mejores prácticas de gobierno corporativo adoptadas por el Grupo Ecopetrol. </a:t>
            </a:r>
          </a:p>
        </p:txBody>
      </p:sp>
      <p:sp>
        <p:nvSpPr>
          <p:cNvPr id="6" name="CuadroTexto 81">
            <a:extLst>
              <a:ext uri="{FF2B5EF4-FFF2-40B4-BE49-F238E27FC236}">
                <a16:creationId xmlns:a16="http://schemas.microsoft.com/office/drawing/2014/main" id="{0B95BECA-B91B-1947-B0D6-C4A401178577}"/>
              </a:ext>
            </a:extLst>
          </p:cNvPr>
          <p:cNvSpPr txBox="1"/>
          <p:nvPr/>
        </p:nvSpPr>
        <p:spPr>
          <a:xfrm>
            <a:off x="978069" y="867091"/>
            <a:ext cx="9598627" cy="1400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Ampliamos nuestro objeto social para consolidar a CENIT como el vehículo del Grupo Ecopetrol no solo en las actividades y servicios relacionados con el transporte y logística de hidrocarburos, sino en la </a:t>
            </a:r>
            <a:r>
              <a:rPr lang="es-ES" sz="1700" b="1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integral al sector petrolero en todo tipo de actividades relacionadas</a:t>
            </a:r>
            <a:r>
              <a:rPr lang="es-ES" sz="1700" dirty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además de facilitar la innovación y la atención de nuevos servicios, a tono con la senda de transición energética y las energías renovables.</a:t>
            </a:r>
          </a:p>
        </p:txBody>
      </p:sp>
      <p:sp>
        <p:nvSpPr>
          <p:cNvPr id="11" name="CuadroTexto 47">
            <a:extLst>
              <a:ext uri="{FF2B5EF4-FFF2-40B4-BE49-F238E27FC236}">
                <a16:creationId xmlns:a16="http://schemas.microsoft.com/office/drawing/2014/main" id="{B7555FB1-F363-8646-896F-4E2589A794C7}"/>
              </a:ext>
            </a:extLst>
          </p:cNvPr>
          <p:cNvSpPr txBox="1"/>
          <p:nvPr/>
        </p:nvSpPr>
        <p:spPr>
          <a:xfrm>
            <a:off x="2835937" y="227533"/>
            <a:ext cx="667002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Cambios estatutarios más relevantes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66">
            <a:extLst>
              <a:ext uri="{FF2B5EF4-FFF2-40B4-BE49-F238E27FC236}">
                <a16:creationId xmlns:a16="http://schemas.microsoft.com/office/drawing/2014/main" id="{250199F8-A82E-4057-B60A-23CC702AD1C3}"/>
              </a:ext>
            </a:extLst>
          </p:cNvPr>
          <p:cNvSpPr txBox="1"/>
          <p:nvPr/>
        </p:nvSpPr>
        <p:spPr>
          <a:xfrm>
            <a:off x="978068" y="3475022"/>
            <a:ext cx="9598627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Fortalecimos la función de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direccionamiento estratégico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nuestra Junta Directiva, robusteciendo el posicionamiento de CENIT como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 del Midstream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CuadroTexto 66">
            <a:extLst>
              <a:ext uri="{FF2B5EF4-FFF2-40B4-BE49-F238E27FC236}">
                <a16:creationId xmlns:a16="http://schemas.microsoft.com/office/drawing/2014/main" id="{F4EA02F3-489B-4F56-B83B-A3E6EFCD6C62}"/>
              </a:ext>
            </a:extLst>
          </p:cNvPr>
          <p:cNvSpPr txBox="1"/>
          <p:nvPr/>
        </p:nvSpPr>
        <p:spPr>
          <a:xfrm>
            <a:off x="978068" y="4158496"/>
            <a:ext cx="9598628" cy="113877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Estructuramos el proceso de contratación y abastecimiento para que la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 integral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mismo esté en cabeza del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Representante Legal para fines de Contratación y Abastecimiento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reportes periódicos a la Junta Directiva, impulsado por una palanca de agilidad. </a:t>
            </a:r>
          </a:p>
        </p:txBody>
      </p:sp>
      <p:sp>
        <p:nvSpPr>
          <p:cNvPr id="12" name="CuadroTexto 66">
            <a:extLst>
              <a:ext uri="{FF2B5EF4-FFF2-40B4-BE49-F238E27FC236}">
                <a16:creationId xmlns:a16="http://schemas.microsoft.com/office/drawing/2014/main" id="{B9E82B6E-0015-4A40-8F67-A63ADDF3DB44}"/>
              </a:ext>
            </a:extLst>
          </p:cNvPr>
          <p:cNvSpPr txBox="1"/>
          <p:nvPr/>
        </p:nvSpPr>
        <p:spPr>
          <a:xfrm>
            <a:off x="978068" y="5366168"/>
            <a:ext cx="9598628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Fortalecimos la regulación de los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asuntos de transparencia 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alineándonos a las directrices del grupo empresarial, con base en las </a:t>
            </a:r>
            <a:r>
              <a:rPr lang="es-ES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mejores prácticas internacionales</a:t>
            </a:r>
            <a:r>
              <a:rPr lang="es-ES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" name="Gráfico 15" descr="Marca de insignia1">
            <a:extLst>
              <a:ext uri="{FF2B5EF4-FFF2-40B4-BE49-F238E27FC236}">
                <a16:creationId xmlns:a16="http://schemas.microsoft.com/office/drawing/2014/main" id="{A344A14F-33F3-4B77-9BFB-45506A0EB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1110082"/>
            <a:ext cx="914400" cy="914400"/>
          </a:xfrm>
          <a:prstGeom prst="rect">
            <a:avLst/>
          </a:prstGeom>
        </p:spPr>
      </p:pic>
      <p:pic>
        <p:nvPicPr>
          <p:cNvPr id="18" name="Gráfico 17" descr="Marca de insignia1">
            <a:extLst>
              <a:ext uri="{FF2B5EF4-FFF2-40B4-BE49-F238E27FC236}">
                <a16:creationId xmlns:a16="http://schemas.microsoft.com/office/drawing/2014/main" id="{28260F04-AA04-4E5B-9B8F-06C318CA8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5216744"/>
            <a:ext cx="914400" cy="914400"/>
          </a:xfrm>
          <a:prstGeom prst="rect">
            <a:avLst/>
          </a:prstGeom>
        </p:spPr>
      </p:pic>
      <p:pic>
        <p:nvPicPr>
          <p:cNvPr id="24" name="Gráfico 23" descr="Marca de insignia1">
            <a:extLst>
              <a:ext uri="{FF2B5EF4-FFF2-40B4-BE49-F238E27FC236}">
                <a16:creationId xmlns:a16="http://schemas.microsoft.com/office/drawing/2014/main" id="{5718E154-7845-40C6-BBF4-06E91DDB7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4270682"/>
            <a:ext cx="914400" cy="914400"/>
          </a:xfrm>
          <a:prstGeom prst="rect">
            <a:avLst/>
          </a:prstGeom>
        </p:spPr>
      </p:pic>
      <p:pic>
        <p:nvPicPr>
          <p:cNvPr id="31" name="Gráfico 30" descr="Marca de insignia1">
            <a:extLst>
              <a:ext uri="{FF2B5EF4-FFF2-40B4-BE49-F238E27FC236}">
                <a16:creationId xmlns:a16="http://schemas.microsoft.com/office/drawing/2014/main" id="{A8E9EF51-64BE-4193-9FDF-A0683F838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2346563"/>
            <a:ext cx="914400" cy="914400"/>
          </a:xfrm>
          <a:prstGeom prst="rect">
            <a:avLst/>
          </a:prstGeom>
        </p:spPr>
      </p:pic>
      <p:pic>
        <p:nvPicPr>
          <p:cNvPr id="33" name="Gráfico 32" descr="Marca de insignia1">
            <a:extLst>
              <a:ext uri="{FF2B5EF4-FFF2-40B4-BE49-F238E27FC236}">
                <a16:creationId xmlns:a16="http://schemas.microsoft.com/office/drawing/2014/main" id="{E08C4F9D-FF5D-4BC7-87EE-58CF1AFAC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99972" y="332559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8">
            <a:extLst>
              <a:ext uri="{FF2B5EF4-FFF2-40B4-BE49-F238E27FC236}">
                <a16:creationId xmlns:a16="http://schemas.microsoft.com/office/drawing/2014/main" id="{0DE618DD-F247-46AF-8DFA-20E3E36993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114220"/>
              </p:ext>
            </p:extLst>
          </p:nvPr>
        </p:nvGraphicFramePr>
        <p:xfrm>
          <a:off x="1326981" y="1400687"/>
          <a:ext cx="10088881" cy="4506331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88881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53948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Cambio de nombre para que quede: “Comité de Auditoría </a:t>
                      </a:r>
                      <a:r>
                        <a:rPr lang="es-ES" sz="1700" b="1" i="0" u="sng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 Riesgos</a:t>
                      </a: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”, reflejando la realidad de las funciones abordadas</a:t>
                      </a:r>
                      <a:r>
                        <a:rPr lang="es-CO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53948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Fortalecimiento de las funciones en materia de gestión de riesgos para dar marco al gobierno de los mismos, así como claridad frente a los temas de auditoría interna y control interno</a:t>
                      </a:r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884920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sobre las funciones financieras para recomendar a la Junta y que ésta pueda presentar a la Asamblea General de Accionistas, en el sentido de tenerlas a cargo solo si la Junta no lo ha realizado en pleno (optimización de espacios).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6394"/>
                  </a:ext>
                </a:extLst>
              </a:tr>
              <a:tr h="933517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7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medida de composición del Comité de no considerar para próximos periodos del Comité de Auditoría y Riesgos a aquellos miembros de la Junta que dejen de participar sin motivo justificado en un 50% de las reuniones en el periodo inmediatamente anterior al de la respectiva elección. (Alineación Ecopetrol).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167"/>
                  </a:ext>
                </a:extLst>
              </a:tr>
              <a:tr h="66485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Formalización de invitados permanentes, así como de la buena práctica de presentar informes trimestrales a la Junta en pleno.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80132"/>
                  </a:ext>
                </a:extLst>
              </a:tr>
              <a:tr h="58482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la aprobación del estatuto de la auditoría interna, supervisión de la función de cumplimiento y, en general, actualización en la redacción en temas de estas funciones</a:t>
                      </a:r>
                      <a:r>
                        <a:rPr lang="es-CO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</a:tbl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89D6B7EB-F12A-423E-AB8A-8BA9E3386B25}"/>
              </a:ext>
            </a:extLst>
          </p:cNvPr>
          <p:cNvSpPr txBox="1"/>
          <p:nvPr/>
        </p:nvSpPr>
        <p:spPr>
          <a:xfrm>
            <a:off x="726321" y="1466092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A8612C3-18F8-43E4-A7EB-A3F175606542}"/>
              </a:ext>
            </a:extLst>
          </p:cNvPr>
          <p:cNvSpPr txBox="1"/>
          <p:nvPr/>
        </p:nvSpPr>
        <p:spPr>
          <a:xfrm>
            <a:off x="744711" y="203353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085785B-5E65-44C0-9185-52975CCC88CC}"/>
              </a:ext>
            </a:extLst>
          </p:cNvPr>
          <p:cNvSpPr txBox="1"/>
          <p:nvPr/>
        </p:nvSpPr>
        <p:spPr>
          <a:xfrm>
            <a:off x="726321" y="2665671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2ADA33F-8974-4F1B-977A-E7B0056A5635}"/>
              </a:ext>
            </a:extLst>
          </p:cNvPr>
          <p:cNvSpPr txBox="1"/>
          <p:nvPr/>
        </p:nvSpPr>
        <p:spPr>
          <a:xfrm>
            <a:off x="726321" y="3603781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D7AAB2D-1B32-4AA6-9D1F-094345CFBCA6}"/>
              </a:ext>
            </a:extLst>
          </p:cNvPr>
          <p:cNvSpPr txBox="1"/>
          <p:nvPr/>
        </p:nvSpPr>
        <p:spPr>
          <a:xfrm>
            <a:off x="747861" y="4704040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B6EBF9B-A167-436E-A0E4-351E8ADFD0C7}"/>
              </a:ext>
            </a:extLst>
          </p:cNvPr>
          <p:cNvSpPr txBox="1"/>
          <p:nvPr/>
        </p:nvSpPr>
        <p:spPr>
          <a:xfrm>
            <a:off x="763101" y="5315857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416BA93B-5220-4DF4-B1AE-25C2B9AF5010}"/>
              </a:ext>
            </a:extLst>
          </p:cNvPr>
          <p:cNvSpPr txBox="1">
            <a:spLocks/>
          </p:cNvSpPr>
          <p:nvPr/>
        </p:nvSpPr>
        <p:spPr>
          <a:xfrm>
            <a:off x="1726035" y="266697"/>
            <a:ext cx="873992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Cambios relevantes Reglamento Comité de Auditoría y Riesgos CENIT</a:t>
            </a:r>
          </a:p>
        </p:txBody>
      </p:sp>
    </p:spTree>
    <p:extLst>
      <p:ext uri="{BB962C8B-B14F-4D97-AF65-F5344CB8AC3E}">
        <p14:creationId xmlns:p14="http://schemas.microsoft.com/office/powerpoint/2010/main" val="808228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949D370-FD96-4073-8FBF-7D2C6B5429E3}"/>
              </a:ext>
            </a:extLst>
          </p:cNvPr>
          <p:cNvSpPr txBox="1"/>
          <p:nvPr/>
        </p:nvSpPr>
        <p:spPr>
          <a:xfrm>
            <a:off x="644314" y="100555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224A260-4D01-431A-9C97-58F4C63B844C}"/>
              </a:ext>
            </a:extLst>
          </p:cNvPr>
          <p:cNvSpPr txBox="1"/>
          <p:nvPr/>
        </p:nvSpPr>
        <p:spPr>
          <a:xfrm>
            <a:off x="657172" y="179527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1BC9276-84D1-4D8C-A08E-3C1950622352}"/>
              </a:ext>
            </a:extLst>
          </p:cNvPr>
          <p:cNvSpPr txBox="1"/>
          <p:nvPr/>
        </p:nvSpPr>
        <p:spPr>
          <a:xfrm>
            <a:off x="644314" y="2502489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B80B9B-A974-49C9-BD64-C7E5DC3FA411}"/>
              </a:ext>
            </a:extLst>
          </p:cNvPr>
          <p:cNvSpPr txBox="1"/>
          <p:nvPr/>
        </p:nvSpPr>
        <p:spPr>
          <a:xfrm>
            <a:off x="644314" y="3181613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84815E-883F-4F26-9F38-1E1545D135B1}"/>
              </a:ext>
            </a:extLst>
          </p:cNvPr>
          <p:cNvSpPr txBox="1"/>
          <p:nvPr/>
        </p:nvSpPr>
        <p:spPr>
          <a:xfrm>
            <a:off x="644314" y="4497926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860A4C-21A2-48E0-B165-4649723658F8}"/>
              </a:ext>
            </a:extLst>
          </p:cNvPr>
          <p:cNvSpPr txBox="1"/>
          <p:nvPr/>
        </p:nvSpPr>
        <p:spPr>
          <a:xfrm>
            <a:off x="644314" y="5177462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525450-D68D-447A-A865-2352CB094B9D}"/>
              </a:ext>
            </a:extLst>
          </p:cNvPr>
          <p:cNvSpPr txBox="1"/>
          <p:nvPr/>
        </p:nvSpPr>
        <p:spPr>
          <a:xfrm>
            <a:off x="644314" y="576635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18">
            <a:extLst>
              <a:ext uri="{FF2B5EF4-FFF2-40B4-BE49-F238E27FC236}">
                <a16:creationId xmlns:a16="http://schemas.microsoft.com/office/drawing/2014/main" id="{2D37FFEA-FB45-443E-A71F-D88EA49168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793086"/>
              </p:ext>
            </p:extLst>
          </p:nvPr>
        </p:nvGraphicFramePr>
        <p:xfrm>
          <a:off x="1358081" y="704538"/>
          <a:ext cx="10251539" cy="547573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251539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97120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Remisión a otros documentos corporativos para evitar duplicidad de textos que puedan generar diferencias (ej. objeto social de Cenit, productos y servicios de la sociedad, funciones y convocatoria a reuniones de órganos, etc.).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Inclusión de declaraciones de mejores prácticas de gobierno corporativo y transparencia a nivel de GEE.</a:t>
                      </a:r>
                      <a:endParaRPr lang="es-CO" sz="17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71205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Inclusión de los reglamentos de Asamblea, Junta y Comité Auditoría y Riesgos como anexos (Alineación Ecopetrol).</a:t>
                      </a:r>
                      <a:endParaRPr lang="es-CO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26394"/>
                  </a:ext>
                </a:extLst>
              </a:tr>
              <a:tr h="614648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en Presidente y Altos Directivos e inclusión </a:t>
                      </a: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 los Comités de Alta Dirección como órganos en Cenit</a:t>
                      </a:r>
                      <a:r>
                        <a:rPr lang="es-CO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s-CO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54167"/>
                  </a:ext>
                </a:extLst>
              </a:tr>
              <a:tr h="707641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Actualización de textos de revelación de información financiera y regulación de mecanismos de revelación de información y estándares de manejo de la misma</a:t>
                      </a:r>
                      <a:r>
                        <a:rPr lang="es-CO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280132"/>
                  </a:ext>
                </a:extLst>
              </a:tr>
              <a:tr h="68343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Actualización de los temas de Responsabilidad Social Corporativa, promesa de valor y gestión de grupos de interés. </a:t>
                      </a:r>
                      <a:endParaRPr lang="es-CO" sz="17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68343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y actualización en los órganos externos e internos de control y fortalecimiento de prácticas de buen gobierno frente al revisor fiscal.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  <a:tr h="39567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Declaración de apetito al riesgo y fortalecimiento de textos de conflictos de interés</a:t>
                      </a:r>
                      <a:r>
                        <a:rPr lang="es-CO" sz="1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423243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89C4FE79-F166-433C-924B-FADC5DB0B0DF}"/>
              </a:ext>
            </a:extLst>
          </p:cNvPr>
          <p:cNvSpPr txBox="1"/>
          <p:nvPr/>
        </p:nvSpPr>
        <p:spPr>
          <a:xfrm>
            <a:off x="659554" y="3856234"/>
            <a:ext cx="563880" cy="400110"/>
          </a:xfrm>
          <a:prstGeom prst="rect">
            <a:avLst/>
          </a:prstGeom>
          <a:solidFill>
            <a:srgbClr val="AEB338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3A02962D-5907-45C1-8961-A2C27E9820A2}"/>
              </a:ext>
            </a:extLst>
          </p:cNvPr>
          <p:cNvSpPr txBox="1">
            <a:spLocks/>
          </p:cNvSpPr>
          <p:nvPr/>
        </p:nvSpPr>
        <p:spPr>
          <a:xfrm>
            <a:off x="644314" y="102259"/>
            <a:ext cx="1114401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algn="l" defTabSz="685145" rtl="0" eaLnBrk="1" fontAlgn="base" hangingPunct="1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/>
              <a:t>Cambios relevantes Código de Buen Gobierno</a:t>
            </a:r>
          </a:p>
        </p:txBody>
      </p:sp>
    </p:spTree>
    <p:extLst>
      <p:ext uri="{BB962C8B-B14F-4D97-AF65-F5344CB8AC3E}">
        <p14:creationId xmlns:p14="http://schemas.microsoft.com/office/powerpoint/2010/main" val="4264100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8">
            <a:extLst>
              <a:ext uri="{FF2B5EF4-FFF2-40B4-BE49-F238E27FC236}">
                <a16:creationId xmlns:a16="http://schemas.microsoft.com/office/drawing/2014/main" id="{FC912B18-D631-4203-8148-C29D5E8932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4810"/>
              </p:ext>
            </p:extLst>
          </p:nvPr>
        </p:nvGraphicFramePr>
        <p:xfrm>
          <a:off x="1537881" y="965666"/>
          <a:ext cx="10008683" cy="2734104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08683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361367"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noProof="0">
                          <a:solidFill>
                            <a:srgbClr val="11496E"/>
                          </a:solidFill>
                          <a:latin typeface="Arial"/>
                          <a:ea typeface="+mn-ea"/>
                          <a:cs typeface="+mn-cs"/>
                        </a:rPr>
                        <a:t>Reglamento de Junta Directiva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A41">
                        <a:alpha val="4627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09815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Nuevo Comité de Alta </a:t>
                      </a:r>
                      <a:r>
                        <a:rPr lang="es-E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irección </a:t>
                      </a:r>
                      <a:r>
                        <a:rPr lang="es-E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Gobierno Corporativo como instancia de análisis previo de </a:t>
                      </a: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temas varios </a:t>
                      </a:r>
                      <a:r>
                        <a:rPr lang="es-ES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Gobierno Corporativo.</a:t>
                      </a:r>
                      <a:endParaRPr lang="es-CO" sz="18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Funciones del presidente de la Junta y el Secretario, de acuerdo con las mejores prácticas de Gobierno Corporativo.</a:t>
                      </a:r>
                      <a:endParaRPr lang="es-CO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9579"/>
                  </a:ext>
                </a:extLst>
              </a:tr>
              <a:tr h="624179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Procedimiento previo a las reuniones de la Junta, agenda típica, cronograma y autoevaluación anual, capacitaciones e inducción como derecho de los directores para ejercer su rol.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417624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Formato en el nuevo definido en el marco del Proyecto de Gobierno Corporativo.</a:t>
                      </a:r>
                      <a:endParaRPr lang="es-CO" sz="18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8">
            <a:extLst>
              <a:ext uri="{FF2B5EF4-FFF2-40B4-BE49-F238E27FC236}">
                <a16:creationId xmlns:a16="http://schemas.microsoft.com/office/drawing/2014/main" id="{5D4BBD0F-5069-4E96-9460-B89DFC747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8228699"/>
              </p:ext>
            </p:extLst>
          </p:nvPr>
        </p:nvGraphicFramePr>
        <p:xfrm>
          <a:off x="1537881" y="4165412"/>
          <a:ext cx="10008683" cy="165629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0008683">
                  <a:extLst>
                    <a:ext uri="{9D8B030D-6E8A-4147-A177-3AD203B41FA5}">
                      <a16:colId xmlns:a16="http://schemas.microsoft.com/office/drawing/2014/main" val="3319524955"/>
                    </a:ext>
                  </a:extLst>
                </a:gridCol>
              </a:tblGrid>
              <a:tr h="316854">
                <a:tc>
                  <a:txBody>
                    <a:bodyPr/>
                    <a:lstStyle/>
                    <a:p>
                      <a:pPr algn="ctr"/>
                      <a:r>
                        <a:rPr lang="es-CO" sz="2000" b="1" kern="1200" noProof="0">
                          <a:solidFill>
                            <a:srgbClr val="11496E"/>
                          </a:solidFill>
                          <a:latin typeface="Arial"/>
                          <a:ea typeface="+mn-ea"/>
                          <a:cs typeface="+mn-cs"/>
                        </a:rPr>
                        <a:t>Reglamento de Asamblea General de Accionistas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A41">
                        <a:alpha val="5333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209815"/>
                  </a:ext>
                </a:extLst>
              </a:tr>
              <a:tr h="367755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Eliminación de textos repetidos en estatutos para evitar duplicidad y posibles contradicciones.</a:t>
                      </a:r>
                      <a:endParaRPr lang="es-CO" sz="1800" b="0" i="0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7985233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Claridad sobre la unidad de representación y de voto.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122265"/>
                  </a:ext>
                </a:extLst>
              </a:tr>
              <a:tr h="387476">
                <a:tc>
                  <a:txBody>
                    <a:bodyPr/>
                    <a:lstStyle/>
                    <a:p>
                      <a:pPr marL="0" marR="0" lvl="0" indent="0" algn="just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kern="1200" noProof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Formato en el nuevo definido en el marco del Proyecto de Gobierno Corporativo.</a:t>
                      </a:r>
                      <a:endParaRPr lang="es-CO" sz="18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103390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83B7C534-529F-4519-88B8-45BE1CCCDBE0}"/>
              </a:ext>
            </a:extLst>
          </p:cNvPr>
          <p:cNvSpPr txBox="1"/>
          <p:nvPr/>
        </p:nvSpPr>
        <p:spPr>
          <a:xfrm>
            <a:off x="845294" y="447507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03480A8-492D-4F93-8D46-94905F0CDFD8}"/>
              </a:ext>
            </a:extLst>
          </p:cNvPr>
          <p:cNvSpPr txBox="1"/>
          <p:nvPr/>
        </p:nvSpPr>
        <p:spPr>
          <a:xfrm>
            <a:off x="845294" y="497314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D19C3B8-1FE2-4573-8FCE-E505886A5191}"/>
              </a:ext>
            </a:extLst>
          </p:cNvPr>
          <p:cNvSpPr txBox="1"/>
          <p:nvPr/>
        </p:nvSpPr>
        <p:spPr>
          <a:xfrm>
            <a:off x="845294" y="5447144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C197A61-16CE-45A1-A4EC-A2D9EBC522A6}"/>
              </a:ext>
            </a:extLst>
          </p:cNvPr>
          <p:cNvSpPr txBox="1"/>
          <p:nvPr/>
        </p:nvSpPr>
        <p:spPr>
          <a:xfrm>
            <a:off x="845294" y="146234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A39EDD-4AB2-4CDE-9781-439D59B8706D}"/>
              </a:ext>
            </a:extLst>
          </p:cNvPr>
          <p:cNvSpPr txBox="1"/>
          <p:nvPr/>
        </p:nvSpPr>
        <p:spPr>
          <a:xfrm>
            <a:off x="845294" y="210074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B95667F-06E7-4C43-95A7-8F31DCEDA1B7}"/>
              </a:ext>
            </a:extLst>
          </p:cNvPr>
          <p:cNvSpPr txBox="1"/>
          <p:nvPr/>
        </p:nvSpPr>
        <p:spPr>
          <a:xfrm>
            <a:off x="845294" y="2705401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3499DFB-4B17-4744-B739-07C38AA846BF}"/>
              </a:ext>
            </a:extLst>
          </p:cNvPr>
          <p:cNvSpPr txBox="1"/>
          <p:nvPr/>
        </p:nvSpPr>
        <p:spPr>
          <a:xfrm>
            <a:off x="845294" y="3240685"/>
            <a:ext cx="518400" cy="400110"/>
          </a:xfrm>
          <a:prstGeom prst="rect">
            <a:avLst/>
          </a:prstGeom>
          <a:solidFill>
            <a:srgbClr val="D5DA41"/>
          </a:solidFill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kumimoji="0" lang="es-CO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ítulo 3">
            <a:extLst>
              <a:ext uri="{FF2B5EF4-FFF2-40B4-BE49-F238E27FC236}">
                <a16:creationId xmlns:a16="http://schemas.microsoft.com/office/drawing/2014/main" id="{DA3E0F87-051D-4FAB-97B2-AA77D5BD2AB7}"/>
              </a:ext>
            </a:extLst>
          </p:cNvPr>
          <p:cNvSpPr txBox="1">
            <a:spLocks/>
          </p:cNvSpPr>
          <p:nvPr/>
        </p:nvSpPr>
        <p:spPr>
          <a:xfrm>
            <a:off x="231407" y="204160"/>
            <a:ext cx="119156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/>
              <a:t>Cambios relevantes en Reglamentos Asamblea y Junta Directiva</a:t>
            </a:r>
          </a:p>
        </p:txBody>
      </p:sp>
    </p:spTree>
    <p:extLst>
      <p:ext uri="{BB962C8B-B14F-4D97-AF65-F5344CB8AC3E}">
        <p14:creationId xmlns:p14="http://schemas.microsoft.com/office/powerpoint/2010/main" val="4121415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83">
            <a:extLst>
              <a:ext uri="{FF2B5EF4-FFF2-40B4-BE49-F238E27FC236}">
                <a16:creationId xmlns:a16="http://schemas.microsoft.com/office/drawing/2014/main" id="{D52FD195-FC31-4E4A-8A9E-6AFFFC3CEFE1}"/>
              </a:ext>
            </a:extLst>
          </p:cNvPr>
          <p:cNvSpPr txBox="1"/>
          <p:nvPr/>
        </p:nvSpPr>
        <p:spPr>
          <a:xfrm>
            <a:off x="3705739" y="888278"/>
            <a:ext cx="7467437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Gestión de Comités y RAR* en CENIT (definición, gestión, formatos de reglamentación y eliminación/fusión).</a:t>
            </a:r>
          </a:p>
        </p:txBody>
      </p:sp>
      <p:sp>
        <p:nvSpPr>
          <p:cNvPr id="3" name="CuadroTexto 107">
            <a:extLst>
              <a:ext uri="{FF2B5EF4-FFF2-40B4-BE49-F238E27FC236}">
                <a16:creationId xmlns:a16="http://schemas.microsoft.com/office/drawing/2014/main" id="{AD2B7309-9475-DE43-B959-B4062BC69997}"/>
              </a:ext>
            </a:extLst>
          </p:cNvPr>
          <p:cNvSpPr txBox="1"/>
          <p:nvPr/>
        </p:nvSpPr>
        <p:spPr>
          <a:xfrm>
            <a:off x="3699081" y="1611289"/>
            <a:ext cx="7474095" cy="61555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Inventario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Comités y RAR con su </a:t>
            </a:r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reglamentación 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CO" sz="17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 </a:t>
            </a:r>
            <a:r>
              <a:rPr lang="es-CO" sz="17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tiempo de la Alta Dirección.</a:t>
            </a:r>
            <a:endParaRPr lang="es-CO" sz="1700" b="1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7C3733-DE7C-3A4C-8534-D6859C8C1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9" y="506797"/>
            <a:ext cx="2562373" cy="2554814"/>
          </a:xfrm>
          <a:prstGeom prst="rect">
            <a:avLst/>
          </a:prstGeom>
        </p:spPr>
      </p:pic>
      <p:sp>
        <p:nvSpPr>
          <p:cNvPr id="24" name="CuadroTexto 47">
            <a:extLst>
              <a:ext uri="{FF2B5EF4-FFF2-40B4-BE49-F238E27FC236}">
                <a16:creationId xmlns:a16="http://schemas.microsoft.com/office/drawing/2014/main" id="{12C6E26F-1E97-A540-AE0D-1C4573D5FAF5}"/>
              </a:ext>
            </a:extLst>
          </p:cNvPr>
          <p:cNvSpPr txBox="1"/>
          <p:nvPr/>
        </p:nvSpPr>
        <p:spPr>
          <a:xfrm>
            <a:off x="3278004" y="176405"/>
            <a:ext cx="42176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RAR*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94E72A8-C38B-469E-B3D9-53D0D01A0536}"/>
              </a:ext>
            </a:extLst>
          </p:cNvPr>
          <p:cNvSpPr/>
          <p:nvPr/>
        </p:nvSpPr>
        <p:spPr>
          <a:xfrm>
            <a:off x="747493" y="3518297"/>
            <a:ext cx="1284398" cy="2581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614627F-5836-4EDD-9D2A-35841B0DCBCD}"/>
              </a:ext>
            </a:extLst>
          </p:cNvPr>
          <p:cNvSpPr/>
          <p:nvPr/>
        </p:nvSpPr>
        <p:spPr>
          <a:xfrm>
            <a:off x="2064089" y="3518297"/>
            <a:ext cx="1284398" cy="25811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2DE03C0-966C-406B-B412-A4093B63BD34}"/>
              </a:ext>
            </a:extLst>
          </p:cNvPr>
          <p:cNvCxnSpPr/>
          <p:nvPr/>
        </p:nvCxnSpPr>
        <p:spPr>
          <a:xfrm>
            <a:off x="2045348" y="3759634"/>
            <a:ext cx="0" cy="258110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19DCFED-F16B-4B2F-81B3-6483DD1F9366}"/>
              </a:ext>
            </a:extLst>
          </p:cNvPr>
          <p:cNvCxnSpPr>
            <a:cxnSpLocks/>
          </p:cNvCxnSpPr>
          <p:nvPr/>
        </p:nvCxnSpPr>
        <p:spPr>
          <a:xfrm flipH="1">
            <a:off x="760950" y="4220194"/>
            <a:ext cx="25692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908EA48-9D71-41B9-8619-E53BF962401E}"/>
              </a:ext>
            </a:extLst>
          </p:cNvPr>
          <p:cNvSpPr txBox="1"/>
          <p:nvPr/>
        </p:nvSpPr>
        <p:spPr>
          <a:xfrm>
            <a:off x="834018" y="4146974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A6FCCC0-0489-494F-B3BD-D11327D8EF04}"/>
              </a:ext>
            </a:extLst>
          </p:cNvPr>
          <p:cNvSpPr txBox="1"/>
          <p:nvPr/>
        </p:nvSpPr>
        <p:spPr>
          <a:xfrm>
            <a:off x="834018" y="5037991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E3ED3A-DE01-4E16-A5DF-2140E74ACF8E}"/>
              </a:ext>
            </a:extLst>
          </p:cNvPr>
          <p:cNvSpPr txBox="1"/>
          <p:nvPr/>
        </p:nvSpPr>
        <p:spPr>
          <a:xfrm>
            <a:off x="2109330" y="5091897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DE0C5E-DF7A-4FFF-8D04-1A849954E4E4}"/>
              </a:ext>
            </a:extLst>
          </p:cNvPr>
          <p:cNvSpPr txBox="1"/>
          <p:nvPr/>
        </p:nvSpPr>
        <p:spPr>
          <a:xfrm>
            <a:off x="2166656" y="4218400"/>
            <a:ext cx="1111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>
                <a:solidFill>
                  <a:srgbClr val="99CC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Comités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107B41-3A93-4392-9C16-CA0B6493B319}"/>
              </a:ext>
            </a:extLst>
          </p:cNvPr>
          <p:cNvSpPr txBox="1"/>
          <p:nvPr/>
        </p:nvSpPr>
        <p:spPr>
          <a:xfrm>
            <a:off x="807727" y="3611360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3BCF6B-6434-4000-8A8B-288B2674D42C}"/>
              </a:ext>
            </a:extLst>
          </p:cNvPr>
          <p:cNvSpPr txBox="1"/>
          <p:nvPr/>
        </p:nvSpPr>
        <p:spPr>
          <a:xfrm>
            <a:off x="2166656" y="3562434"/>
            <a:ext cx="111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44">
            <a:extLst>
              <a:ext uri="{FF2B5EF4-FFF2-40B4-BE49-F238E27FC236}">
                <a16:creationId xmlns:a16="http://schemas.microsoft.com/office/drawing/2014/main" id="{A217AF25-B5D9-4E79-A590-03BC149292DB}"/>
              </a:ext>
            </a:extLst>
          </p:cNvPr>
          <p:cNvSpPr txBox="1"/>
          <p:nvPr/>
        </p:nvSpPr>
        <p:spPr>
          <a:xfrm>
            <a:off x="7277126" y="48609"/>
            <a:ext cx="159304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4000"/>
              <a:t>100%</a:t>
            </a:r>
            <a:endParaRPr lang="es-CO" sz="400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018B24E-9E13-40A8-BF16-9F308CDE2D5C}"/>
              </a:ext>
            </a:extLst>
          </p:cNvPr>
          <p:cNvSpPr txBox="1"/>
          <p:nvPr/>
        </p:nvSpPr>
        <p:spPr>
          <a:xfrm>
            <a:off x="183827" y="6288039"/>
            <a:ext cx="794084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 b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*Reuniones de Alineación y Relacionamiento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O" sz="11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se pueden crear, modificar, eliminar, Comités / RAR (incluyendo reglamentos y reglas y principios) sin validación previa de la SEG Cenit</a:t>
            </a:r>
            <a:r>
              <a:rPr lang="es-CO" sz="1100" b="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1100" b="0"/>
          </a:p>
        </p:txBody>
      </p:sp>
      <p:sp>
        <p:nvSpPr>
          <p:cNvPr id="6" name="Oval 98">
            <a:extLst>
              <a:ext uri="{FF2B5EF4-FFF2-40B4-BE49-F238E27FC236}">
                <a16:creationId xmlns:a16="http://schemas.microsoft.com/office/drawing/2014/main" id="{6A18C77A-DE43-47DD-A220-C9425E31C189}"/>
              </a:ext>
            </a:extLst>
          </p:cNvPr>
          <p:cNvSpPr/>
          <p:nvPr/>
        </p:nvSpPr>
        <p:spPr>
          <a:xfrm>
            <a:off x="1115270" y="1930677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104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0455EE7-79C3-4714-AC41-B22D40CDE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520" y="2294951"/>
            <a:ext cx="6596214" cy="37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47">
            <a:extLst>
              <a:ext uri="{FF2B5EF4-FFF2-40B4-BE49-F238E27FC236}">
                <a16:creationId xmlns:a16="http://schemas.microsoft.com/office/drawing/2014/main" id="{F68A17DE-3ACC-4C72-8ED3-CE0F518FDBA1}"/>
              </a:ext>
            </a:extLst>
          </p:cNvPr>
          <p:cNvSpPr txBox="1"/>
          <p:nvPr/>
        </p:nvSpPr>
        <p:spPr>
          <a:xfrm>
            <a:off x="768626" y="181963"/>
            <a:ext cx="109860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Comités y Reuniones Vicepresidencia Abastecimiento</a:t>
            </a:r>
            <a:endParaRPr lang="es-CO" sz="28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6370D2B-2C99-47FB-977A-1BACABA0448E}"/>
              </a:ext>
            </a:extLst>
          </p:cNvPr>
          <p:cNvCxnSpPr>
            <a:cxnSpLocks/>
          </p:cNvCxnSpPr>
          <p:nvPr/>
        </p:nvCxnSpPr>
        <p:spPr>
          <a:xfrm>
            <a:off x="6096000" y="3088710"/>
            <a:ext cx="0" cy="30745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10789741-94CF-4122-8E3F-04D78FB6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2" y="3133338"/>
            <a:ext cx="5314362" cy="306477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F43BEF8-56CE-4D0A-A3BC-3AD0FCE19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664" y="928778"/>
            <a:ext cx="3268082" cy="187835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57EE03D-AD0E-42FF-8004-ACF44D511717}"/>
              </a:ext>
            </a:extLst>
          </p:cNvPr>
          <p:cNvCxnSpPr>
            <a:cxnSpLocks/>
          </p:cNvCxnSpPr>
          <p:nvPr/>
        </p:nvCxnSpPr>
        <p:spPr>
          <a:xfrm>
            <a:off x="215142" y="3088710"/>
            <a:ext cx="11539536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926A4ABC-B403-41BD-B93A-8D5B4A44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46" y="862593"/>
            <a:ext cx="6583218" cy="201072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52FFAAE8-1A98-4ABC-A0BB-5701A658F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42" y="3901128"/>
            <a:ext cx="5713389" cy="144966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C93CE0B-EF45-478B-8DCA-C1E8740F7EF0}"/>
              </a:ext>
            </a:extLst>
          </p:cNvPr>
          <p:cNvSpPr/>
          <p:nvPr/>
        </p:nvSpPr>
        <p:spPr>
          <a:xfrm>
            <a:off x="9620250" y="3187700"/>
            <a:ext cx="279400" cy="18258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52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523A10E-DA35-40CF-BD7D-D67009251DA3}"/>
              </a:ext>
            </a:extLst>
          </p:cNvPr>
          <p:cNvSpPr txBox="1"/>
          <p:nvPr/>
        </p:nvSpPr>
        <p:spPr>
          <a:xfrm>
            <a:off x="740388" y="1885163"/>
            <a:ext cx="907433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Hacer poderoso o fuerte a un individuo o grupo social desfavorecido.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Dar a alguien autoridad, influencia o conocimiento para hacer algo.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apoderar. </a:t>
            </a:r>
            <a:endParaRPr kumimoji="0" lang="es-CO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6AA02F-527A-4729-8461-D9C60A98D1F7}"/>
              </a:ext>
            </a:extLst>
          </p:cNvPr>
          <p:cNvSpPr/>
          <p:nvPr/>
        </p:nvSpPr>
        <p:spPr>
          <a:xfrm>
            <a:off x="1377287" y="520466"/>
            <a:ext cx="742677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¿Qué es Empoderar?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2A65F2-7F05-45B7-8DAC-751C8D0F53EE}"/>
              </a:ext>
            </a:extLst>
          </p:cNvPr>
          <p:cNvSpPr txBox="1"/>
          <p:nvPr/>
        </p:nvSpPr>
        <p:spPr>
          <a:xfrm>
            <a:off x="740388" y="16724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RAE</a:t>
            </a: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De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kumimoji="0" lang="es-CO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 y </a:t>
            </a:r>
            <a:r>
              <a:rPr kumimoji="0" lang="es-CO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poder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87E39F6-2317-4B3A-9BE0-9F7E59A8873F}"/>
              </a:ext>
            </a:extLst>
          </p:cNvPr>
          <p:cNvSpPr txBox="1"/>
          <p:nvPr/>
        </p:nvSpPr>
        <p:spPr>
          <a:xfrm>
            <a:off x="670720" y="3300654"/>
            <a:ext cx="105023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“(…) La investigación muestra que el empoderamiento de los empleados no solo conduce a una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satisfacción en el trabajo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sino a un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mejor desempeño laboral 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un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mayor compromiso con la organización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 estudio reciente detallado en Harvard Business </a:t>
            </a:r>
            <a:r>
              <a:rPr kumimoji="0" lang="es-E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encontró que los líderes que empoderan a sus empleados tienen más probabilidades de tener miembros del equipo que son percibidos por sus pares como </a:t>
            </a: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CEDB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altamente creativos y útiles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.” Harvard Business </a:t>
            </a:r>
            <a:r>
              <a:rPr kumimoji="0" lang="es-ES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kumimoji="0" lang="es-E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6DAA7BC-3D84-4539-9DE0-6959987913C7}"/>
              </a:ext>
            </a:extLst>
          </p:cNvPr>
          <p:cNvSpPr txBox="1"/>
          <p:nvPr/>
        </p:nvSpPr>
        <p:spPr>
          <a:xfrm>
            <a:off x="2203269" y="5698733"/>
            <a:ext cx="7611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>
                <a:ln w="0"/>
                <a:solidFill>
                  <a:srgbClr val="3494B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CONFIANZA</a:t>
            </a:r>
            <a:endParaRPr kumimoji="0" lang="es-CO" sz="6000" b="1" i="0" u="none" strike="noStrike" kern="1200" cap="none" spc="0" normalizeH="0" baseline="0" noProof="0">
              <a:ln w="0"/>
              <a:solidFill>
                <a:srgbClr val="3494B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933561B2-ABFE-48FC-8FCA-595FA8EB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4" y="587735"/>
            <a:ext cx="1818558" cy="18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57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5700C51-F66A-449D-BCA0-B494FA67DF03}"/>
              </a:ext>
            </a:extLst>
          </p:cNvPr>
          <p:cNvSpPr/>
          <p:nvPr/>
        </p:nvSpPr>
        <p:spPr>
          <a:xfrm>
            <a:off x="0" y="2674548"/>
            <a:ext cx="12192000" cy="1058002"/>
          </a:xfrm>
          <a:prstGeom prst="rect">
            <a:avLst/>
          </a:prstGeom>
          <a:solidFill>
            <a:srgbClr val="D5DA4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err="1">
              <a:solidFill>
                <a:srgbClr val="07212E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041FCA-D056-443E-AFB1-6878132F3E5F}"/>
              </a:ext>
            </a:extLst>
          </p:cNvPr>
          <p:cNvSpPr txBox="1"/>
          <p:nvPr/>
        </p:nvSpPr>
        <p:spPr>
          <a:xfrm>
            <a:off x="211953" y="2636451"/>
            <a:ext cx="11768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>
                <a:solidFill>
                  <a:schemeClr val="tx2"/>
                </a:solidFill>
                <a:latin typeface="Californian FB" panose="0207040306080B030204" pitchFamily="18" charset="0"/>
              </a:rPr>
              <a:t>E  M  P  O  D  É  R  A  T  E</a:t>
            </a:r>
            <a:endParaRPr lang="es-CO" sz="7200" b="1">
              <a:solidFill>
                <a:schemeClr val="tx2"/>
              </a:solidFill>
              <a:latin typeface="Californian FB" panose="0207040306080B0302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C3B44D-CCD9-4C34-A6C9-08FB7C10E08A}"/>
              </a:ext>
            </a:extLst>
          </p:cNvPr>
          <p:cNvSpPr txBox="1"/>
          <p:nvPr/>
        </p:nvSpPr>
        <p:spPr>
          <a:xfrm>
            <a:off x="-160220" y="510154"/>
            <a:ext cx="2677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7200" b="1">
                <a:solidFill>
                  <a:srgbClr val="D5DA41"/>
                </a:solidFill>
                <a:latin typeface="Californian FB" panose="0207040306080B030204" pitchFamily="18" charset="0"/>
              </a:defRPr>
            </a:lvl1pPr>
          </a:lstStyle>
          <a:p>
            <a:r>
              <a:rPr lang="es-ES" sz="3600"/>
              <a:t>E</a:t>
            </a:r>
            <a:r>
              <a:rPr lang="es-ES" sz="1800" b="0">
                <a:solidFill>
                  <a:schemeClr val="tx1"/>
                </a:solidFill>
                <a:latin typeface="+mn-lt"/>
              </a:rPr>
              <a:t>valúa</a:t>
            </a:r>
            <a:endParaRPr lang="es-CO" sz="1800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5BBE52-90F9-41C6-8AAA-C990BB6E5D59}"/>
              </a:ext>
            </a:extLst>
          </p:cNvPr>
          <p:cNvSpPr txBox="1"/>
          <p:nvPr/>
        </p:nvSpPr>
        <p:spPr>
          <a:xfrm>
            <a:off x="1311844" y="1649807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M</a:t>
            </a:r>
            <a:r>
              <a:rPr lang="es-ES"/>
              <a:t>anifiesta</a:t>
            </a:r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60B3078-8B96-4723-A94E-AF0DEDF6104B}"/>
              </a:ext>
            </a:extLst>
          </p:cNvPr>
          <p:cNvSpPr txBox="1"/>
          <p:nvPr/>
        </p:nvSpPr>
        <p:spPr>
          <a:xfrm>
            <a:off x="2803720" y="541064"/>
            <a:ext cx="1048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P</a:t>
            </a:r>
            <a:r>
              <a:rPr lang="es-ES"/>
              <a:t>ropón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0494279-62DB-4797-8A09-AAECFB1D7A11}"/>
              </a:ext>
            </a:extLst>
          </p:cNvPr>
          <p:cNvSpPr txBox="1"/>
          <p:nvPr/>
        </p:nvSpPr>
        <p:spPr>
          <a:xfrm>
            <a:off x="4967036" y="510154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D</a:t>
            </a:r>
            <a:r>
              <a:rPr lang="es-ES"/>
              <a:t>efine</a:t>
            </a:r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909E1B8-3B50-4AEE-B6FD-970EC2C3FA78}"/>
              </a:ext>
            </a:extLst>
          </p:cNvPr>
          <p:cNvSpPr txBox="1"/>
          <p:nvPr/>
        </p:nvSpPr>
        <p:spPr>
          <a:xfrm>
            <a:off x="3692799" y="1649807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O</a:t>
            </a:r>
            <a:r>
              <a:rPr lang="es-ES"/>
              <a:t>rganiza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9EBD500-3DAE-4966-82E2-1A7046E22981}"/>
              </a:ext>
            </a:extLst>
          </p:cNvPr>
          <p:cNvSpPr txBox="1"/>
          <p:nvPr/>
        </p:nvSpPr>
        <p:spPr>
          <a:xfrm>
            <a:off x="5943912" y="1649807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E</a:t>
            </a:r>
            <a:r>
              <a:rPr lang="es-ES"/>
              <a:t>jecuta</a:t>
            </a:r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EBF55FB-5D62-4BE9-9514-82016B4ADD76}"/>
              </a:ext>
            </a:extLst>
          </p:cNvPr>
          <p:cNvSpPr txBox="1"/>
          <p:nvPr/>
        </p:nvSpPr>
        <p:spPr>
          <a:xfrm>
            <a:off x="6866117" y="536696"/>
            <a:ext cx="143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R</a:t>
            </a:r>
            <a:r>
              <a:rPr lang="es-ES"/>
              <a:t>eflexiona</a:t>
            </a:r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8059B60-3380-482E-92E9-4DC79C8641DC}"/>
              </a:ext>
            </a:extLst>
          </p:cNvPr>
          <p:cNvSpPr txBox="1"/>
          <p:nvPr/>
        </p:nvSpPr>
        <p:spPr>
          <a:xfrm>
            <a:off x="7975415" y="1649807"/>
            <a:ext cx="10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A</a:t>
            </a:r>
            <a:r>
              <a:rPr lang="es-ES"/>
              <a:t>fronta</a:t>
            </a:r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EF628AD-0942-4C01-BC26-D586C9D91257}"/>
              </a:ext>
            </a:extLst>
          </p:cNvPr>
          <p:cNvSpPr txBox="1"/>
          <p:nvPr/>
        </p:nvSpPr>
        <p:spPr>
          <a:xfrm>
            <a:off x="8814426" y="536695"/>
            <a:ext cx="1523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T</a:t>
            </a:r>
            <a:r>
              <a:rPr lang="es-ES"/>
              <a:t>ransforma</a:t>
            </a:r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40A407D-9E14-4183-9A28-56D03D38D4E6}"/>
              </a:ext>
            </a:extLst>
          </p:cNvPr>
          <p:cNvSpPr txBox="1"/>
          <p:nvPr/>
        </p:nvSpPr>
        <p:spPr>
          <a:xfrm>
            <a:off x="9995696" y="1496798"/>
            <a:ext cx="192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D5DA41"/>
                </a:solidFill>
                <a:latin typeface="Californian FB" panose="0207040306080B030204" pitchFamily="18" charset="0"/>
              </a:rPr>
              <a:t>E</a:t>
            </a:r>
            <a:r>
              <a:rPr lang="es-ES"/>
              <a:t>mpieza de nuevo</a:t>
            </a:r>
            <a:endParaRPr lang="es-CO"/>
          </a:p>
        </p:txBody>
      </p:sp>
      <p:grpSp>
        <p:nvGrpSpPr>
          <p:cNvPr id="33" name="Group 72">
            <a:extLst>
              <a:ext uri="{FF2B5EF4-FFF2-40B4-BE49-F238E27FC236}">
                <a16:creationId xmlns:a16="http://schemas.microsoft.com/office/drawing/2014/main" id="{7070BB4B-4B91-4480-825D-68EB4275DC67}"/>
              </a:ext>
            </a:extLst>
          </p:cNvPr>
          <p:cNvGrpSpPr/>
          <p:nvPr/>
        </p:nvGrpSpPr>
        <p:grpSpPr>
          <a:xfrm>
            <a:off x="9995696" y="4246145"/>
            <a:ext cx="1553014" cy="1561779"/>
            <a:chOff x="5529263" y="2540001"/>
            <a:chExt cx="1163638" cy="1539875"/>
          </a:xfrm>
        </p:grpSpPr>
        <p:sp>
          <p:nvSpPr>
            <p:cNvPr id="34" name="Freeform 114">
              <a:extLst>
                <a:ext uri="{FF2B5EF4-FFF2-40B4-BE49-F238E27FC236}">
                  <a16:creationId xmlns:a16="http://schemas.microsoft.com/office/drawing/2014/main" id="{47DA60D5-3D84-4BAB-BD68-44FC3285B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9263" y="2540001"/>
              <a:ext cx="393700" cy="673100"/>
            </a:xfrm>
            <a:custGeom>
              <a:avLst/>
              <a:gdLst>
                <a:gd name="T0" fmla="*/ 820 w 993"/>
                <a:gd name="T1" fmla="*/ 1637 h 1697"/>
                <a:gd name="T2" fmla="*/ 577 w 993"/>
                <a:gd name="T3" fmla="*/ 1404 h 1697"/>
                <a:gd name="T4" fmla="*/ 378 w 993"/>
                <a:gd name="T5" fmla="*/ 1177 h 1697"/>
                <a:gd name="T6" fmla="*/ 224 w 993"/>
                <a:gd name="T7" fmla="*/ 961 h 1697"/>
                <a:gd name="T8" fmla="*/ 113 w 993"/>
                <a:gd name="T9" fmla="*/ 759 h 1697"/>
                <a:gd name="T10" fmla="*/ 40 w 993"/>
                <a:gd name="T11" fmla="*/ 573 h 1697"/>
                <a:gd name="T12" fmla="*/ 5 w 993"/>
                <a:gd name="T13" fmla="*/ 406 h 1697"/>
                <a:gd name="T14" fmla="*/ 5 w 993"/>
                <a:gd name="T15" fmla="*/ 261 h 1697"/>
                <a:gd name="T16" fmla="*/ 27 w 993"/>
                <a:gd name="T17" fmla="*/ 169 h 1697"/>
                <a:gd name="T18" fmla="*/ 84 w 993"/>
                <a:gd name="T19" fmla="*/ 69 h 1697"/>
                <a:gd name="T20" fmla="*/ 202 w 993"/>
                <a:gd name="T21" fmla="*/ 3 h 1697"/>
                <a:gd name="T22" fmla="*/ 279 w 993"/>
                <a:gd name="T23" fmla="*/ 2 h 1697"/>
                <a:gd name="T24" fmla="*/ 432 w 993"/>
                <a:gd name="T25" fmla="*/ 46 h 1697"/>
                <a:gd name="T26" fmla="*/ 529 w 993"/>
                <a:gd name="T27" fmla="*/ 118 h 1697"/>
                <a:gd name="T28" fmla="*/ 587 w 993"/>
                <a:gd name="T29" fmla="*/ 187 h 1697"/>
                <a:gd name="T30" fmla="*/ 648 w 993"/>
                <a:gd name="T31" fmla="*/ 300 h 1697"/>
                <a:gd name="T32" fmla="*/ 688 w 993"/>
                <a:gd name="T33" fmla="*/ 429 h 1697"/>
                <a:gd name="T34" fmla="*/ 708 w 993"/>
                <a:gd name="T35" fmla="*/ 572 h 1697"/>
                <a:gd name="T36" fmla="*/ 548 w 993"/>
                <a:gd name="T37" fmla="*/ 608 h 1697"/>
                <a:gd name="T38" fmla="*/ 529 w 993"/>
                <a:gd name="T39" fmla="*/ 442 h 1697"/>
                <a:gd name="T40" fmla="*/ 446 w 993"/>
                <a:gd name="T41" fmla="*/ 263 h 1697"/>
                <a:gd name="T42" fmla="*/ 398 w 993"/>
                <a:gd name="T43" fmla="*/ 214 h 1697"/>
                <a:gd name="T44" fmla="*/ 312 w 993"/>
                <a:gd name="T45" fmla="*/ 169 h 1697"/>
                <a:gd name="T46" fmla="*/ 240 w 993"/>
                <a:gd name="T47" fmla="*/ 160 h 1697"/>
                <a:gd name="T48" fmla="*/ 207 w 993"/>
                <a:gd name="T49" fmla="*/ 173 h 1697"/>
                <a:gd name="T50" fmla="*/ 176 w 993"/>
                <a:gd name="T51" fmla="*/ 223 h 1697"/>
                <a:gd name="T52" fmla="*/ 162 w 993"/>
                <a:gd name="T53" fmla="*/ 288 h 1697"/>
                <a:gd name="T54" fmla="*/ 165 w 993"/>
                <a:gd name="T55" fmla="*/ 399 h 1697"/>
                <a:gd name="T56" fmla="*/ 241 w 993"/>
                <a:gd name="T57" fmla="*/ 656 h 1697"/>
                <a:gd name="T58" fmla="*/ 362 w 993"/>
                <a:gd name="T59" fmla="*/ 879 h 1697"/>
                <a:gd name="T60" fmla="*/ 504 w 993"/>
                <a:gd name="T61" fmla="*/ 1079 h 1697"/>
                <a:gd name="T62" fmla="*/ 691 w 993"/>
                <a:gd name="T63" fmla="*/ 1291 h 1697"/>
                <a:gd name="T64" fmla="*/ 925 w 993"/>
                <a:gd name="T65" fmla="*/ 1518 h 1697"/>
                <a:gd name="T66" fmla="*/ 890 w 993"/>
                <a:gd name="T67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3" h="1697">
                  <a:moveTo>
                    <a:pt x="890" y="1697"/>
                  </a:moveTo>
                  <a:lnTo>
                    <a:pt x="820" y="1637"/>
                  </a:lnTo>
                  <a:lnTo>
                    <a:pt x="693" y="1519"/>
                  </a:lnTo>
                  <a:lnTo>
                    <a:pt x="577" y="1404"/>
                  </a:lnTo>
                  <a:lnTo>
                    <a:pt x="472" y="1289"/>
                  </a:lnTo>
                  <a:lnTo>
                    <a:pt x="378" y="1177"/>
                  </a:lnTo>
                  <a:lnTo>
                    <a:pt x="297" y="1068"/>
                  </a:lnTo>
                  <a:lnTo>
                    <a:pt x="224" y="961"/>
                  </a:lnTo>
                  <a:lnTo>
                    <a:pt x="163" y="858"/>
                  </a:lnTo>
                  <a:lnTo>
                    <a:pt x="113" y="759"/>
                  </a:lnTo>
                  <a:lnTo>
                    <a:pt x="71" y="664"/>
                  </a:lnTo>
                  <a:lnTo>
                    <a:pt x="40" y="573"/>
                  </a:lnTo>
                  <a:lnTo>
                    <a:pt x="18" y="488"/>
                  </a:lnTo>
                  <a:lnTo>
                    <a:pt x="5" y="406"/>
                  </a:lnTo>
                  <a:lnTo>
                    <a:pt x="0" y="331"/>
                  </a:lnTo>
                  <a:lnTo>
                    <a:pt x="5" y="261"/>
                  </a:lnTo>
                  <a:lnTo>
                    <a:pt x="17" y="199"/>
                  </a:lnTo>
                  <a:lnTo>
                    <a:pt x="27" y="169"/>
                  </a:lnTo>
                  <a:lnTo>
                    <a:pt x="41" y="131"/>
                  </a:lnTo>
                  <a:lnTo>
                    <a:pt x="84" y="69"/>
                  </a:lnTo>
                  <a:lnTo>
                    <a:pt x="139" y="26"/>
                  </a:lnTo>
                  <a:lnTo>
                    <a:pt x="202" y="3"/>
                  </a:lnTo>
                  <a:lnTo>
                    <a:pt x="237" y="0"/>
                  </a:lnTo>
                  <a:lnTo>
                    <a:pt x="279" y="2"/>
                  </a:lnTo>
                  <a:lnTo>
                    <a:pt x="358" y="16"/>
                  </a:lnTo>
                  <a:lnTo>
                    <a:pt x="432" y="46"/>
                  </a:lnTo>
                  <a:lnTo>
                    <a:pt x="498" y="90"/>
                  </a:lnTo>
                  <a:lnTo>
                    <a:pt x="529" y="118"/>
                  </a:lnTo>
                  <a:lnTo>
                    <a:pt x="550" y="139"/>
                  </a:lnTo>
                  <a:lnTo>
                    <a:pt x="587" y="187"/>
                  </a:lnTo>
                  <a:lnTo>
                    <a:pt x="620" y="241"/>
                  </a:lnTo>
                  <a:lnTo>
                    <a:pt x="648" y="300"/>
                  </a:lnTo>
                  <a:lnTo>
                    <a:pt x="671" y="363"/>
                  </a:lnTo>
                  <a:lnTo>
                    <a:pt x="688" y="429"/>
                  </a:lnTo>
                  <a:lnTo>
                    <a:pt x="701" y="499"/>
                  </a:lnTo>
                  <a:lnTo>
                    <a:pt x="708" y="572"/>
                  </a:lnTo>
                  <a:lnTo>
                    <a:pt x="708" y="608"/>
                  </a:lnTo>
                  <a:lnTo>
                    <a:pt x="548" y="608"/>
                  </a:lnTo>
                  <a:lnTo>
                    <a:pt x="547" y="551"/>
                  </a:lnTo>
                  <a:lnTo>
                    <a:pt x="529" y="442"/>
                  </a:lnTo>
                  <a:lnTo>
                    <a:pt x="495" y="345"/>
                  </a:lnTo>
                  <a:lnTo>
                    <a:pt x="446" y="263"/>
                  </a:lnTo>
                  <a:lnTo>
                    <a:pt x="417" y="231"/>
                  </a:lnTo>
                  <a:lnTo>
                    <a:pt x="398" y="214"/>
                  </a:lnTo>
                  <a:lnTo>
                    <a:pt x="358" y="187"/>
                  </a:lnTo>
                  <a:lnTo>
                    <a:pt x="312" y="169"/>
                  </a:lnTo>
                  <a:lnTo>
                    <a:pt x="266" y="161"/>
                  </a:lnTo>
                  <a:lnTo>
                    <a:pt x="240" y="160"/>
                  </a:lnTo>
                  <a:lnTo>
                    <a:pt x="228" y="161"/>
                  </a:lnTo>
                  <a:lnTo>
                    <a:pt x="207" y="173"/>
                  </a:lnTo>
                  <a:lnTo>
                    <a:pt x="185" y="201"/>
                  </a:lnTo>
                  <a:lnTo>
                    <a:pt x="176" y="223"/>
                  </a:lnTo>
                  <a:lnTo>
                    <a:pt x="170" y="243"/>
                  </a:lnTo>
                  <a:lnTo>
                    <a:pt x="162" y="288"/>
                  </a:lnTo>
                  <a:lnTo>
                    <a:pt x="161" y="341"/>
                  </a:lnTo>
                  <a:lnTo>
                    <a:pt x="165" y="399"/>
                  </a:lnTo>
                  <a:lnTo>
                    <a:pt x="185" y="501"/>
                  </a:lnTo>
                  <a:lnTo>
                    <a:pt x="241" y="656"/>
                  </a:lnTo>
                  <a:lnTo>
                    <a:pt x="307" y="787"/>
                  </a:lnTo>
                  <a:lnTo>
                    <a:pt x="362" y="879"/>
                  </a:lnTo>
                  <a:lnTo>
                    <a:pt x="428" y="976"/>
                  </a:lnTo>
                  <a:lnTo>
                    <a:pt x="504" y="1079"/>
                  </a:lnTo>
                  <a:lnTo>
                    <a:pt x="591" y="1184"/>
                  </a:lnTo>
                  <a:lnTo>
                    <a:pt x="691" y="1291"/>
                  </a:lnTo>
                  <a:lnTo>
                    <a:pt x="801" y="1403"/>
                  </a:lnTo>
                  <a:lnTo>
                    <a:pt x="925" y="1518"/>
                  </a:lnTo>
                  <a:lnTo>
                    <a:pt x="993" y="1576"/>
                  </a:lnTo>
                  <a:lnTo>
                    <a:pt x="890" y="1697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5" name="Freeform 115">
              <a:extLst>
                <a:ext uri="{FF2B5EF4-FFF2-40B4-BE49-F238E27FC236}">
                  <a16:creationId xmlns:a16="http://schemas.microsoft.com/office/drawing/2014/main" id="{2C17A24B-BD11-49EB-9224-F4FA8B4A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9201" y="2540001"/>
              <a:ext cx="393700" cy="673100"/>
            </a:xfrm>
            <a:custGeom>
              <a:avLst/>
              <a:gdLst>
                <a:gd name="T0" fmla="*/ 0 w 993"/>
                <a:gd name="T1" fmla="*/ 1576 h 1697"/>
                <a:gd name="T2" fmla="*/ 192 w 993"/>
                <a:gd name="T3" fmla="*/ 1403 h 1697"/>
                <a:gd name="T4" fmla="*/ 401 w 993"/>
                <a:gd name="T5" fmla="*/ 1184 h 1697"/>
                <a:gd name="T6" fmla="*/ 565 w 993"/>
                <a:gd name="T7" fmla="*/ 976 h 1697"/>
                <a:gd name="T8" fmla="*/ 685 w 993"/>
                <a:gd name="T9" fmla="*/ 787 h 1697"/>
                <a:gd name="T10" fmla="*/ 807 w 993"/>
                <a:gd name="T11" fmla="*/ 501 h 1697"/>
                <a:gd name="T12" fmla="*/ 832 w 993"/>
                <a:gd name="T13" fmla="*/ 341 h 1697"/>
                <a:gd name="T14" fmla="*/ 823 w 993"/>
                <a:gd name="T15" fmla="*/ 243 h 1697"/>
                <a:gd name="T16" fmla="*/ 807 w 993"/>
                <a:gd name="T17" fmla="*/ 201 h 1697"/>
                <a:gd name="T18" fmla="*/ 764 w 993"/>
                <a:gd name="T19" fmla="*/ 161 h 1697"/>
                <a:gd name="T20" fmla="*/ 727 w 993"/>
                <a:gd name="T21" fmla="*/ 161 h 1697"/>
                <a:gd name="T22" fmla="*/ 635 w 993"/>
                <a:gd name="T23" fmla="*/ 187 h 1697"/>
                <a:gd name="T24" fmla="*/ 575 w 993"/>
                <a:gd name="T25" fmla="*/ 231 h 1697"/>
                <a:gd name="T26" fmla="*/ 497 w 993"/>
                <a:gd name="T27" fmla="*/ 345 h 1697"/>
                <a:gd name="T28" fmla="*/ 446 w 993"/>
                <a:gd name="T29" fmla="*/ 551 h 1697"/>
                <a:gd name="T30" fmla="*/ 285 w 993"/>
                <a:gd name="T31" fmla="*/ 608 h 1697"/>
                <a:gd name="T32" fmla="*/ 291 w 993"/>
                <a:gd name="T33" fmla="*/ 499 h 1697"/>
                <a:gd name="T34" fmla="*/ 321 w 993"/>
                <a:gd name="T35" fmla="*/ 363 h 1697"/>
                <a:gd name="T36" fmla="*/ 373 w 993"/>
                <a:gd name="T37" fmla="*/ 241 h 1697"/>
                <a:gd name="T38" fmla="*/ 443 w 993"/>
                <a:gd name="T39" fmla="*/ 139 h 1697"/>
                <a:gd name="T40" fmla="*/ 495 w 993"/>
                <a:gd name="T41" fmla="*/ 90 h 1697"/>
                <a:gd name="T42" fmla="*/ 635 w 993"/>
                <a:gd name="T43" fmla="*/ 16 h 1697"/>
                <a:gd name="T44" fmla="*/ 755 w 993"/>
                <a:gd name="T45" fmla="*/ 0 h 1697"/>
                <a:gd name="T46" fmla="*/ 854 w 993"/>
                <a:gd name="T47" fmla="*/ 26 h 1697"/>
                <a:gd name="T48" fmla="*/ 951 w 993"/>
                <a:gd name="T49" fmla="*/ 131 h 1697"/>
                <a:gd name="T50" fmla="*/ 976 w 993"/>
                <a:gd name="T51" fmla="*/ 199 h 1697"/>
                <a:gd name="T52" fmla="*/ 993 w 993"/>
                <a:gd name="T53" fmla="*/ 331 h 1697"/>
                <a:gd name="T54" fmla="*/ 974 w 993"/>
                <a:gd name="T55" fmla="*/ 488 h 1697"/>
                <a:gd name="T56" fmla="*/ 921 w 993"/>
                <a:gd name="T57" fmla="*/ 664 h 1697"/>
                <a:gd name="T58" fmla="*/ 829 w 993"/>
                <a:gd name="T59" fmla="*/ 858 h 1697"/>
                <a:gd name="T60" fmla="*/ 696 w 993"/>
                <a:gd name="T61" fmla="*/ 1068 h 1697"/>
                <a:gd name="T62" fmla="*/ 521 w 993"/>
                <a:gd name="T63" fmla="*/ 1289 h 1697"/>
                <a:gd name="T64" fmla="*/ 300 w 993"/>
                <a:gd name="T65" fmla="*/ 1519 h 1697"/>
                <a:gd name="T66" fmla="*/ 102 w 993"/>
                <a:gd name="T67" fmla="*/ 1697 h 1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3" h="1697">
                  <a:moveTo>
                    <a:pt x="102" y="1697"/>
                  </a:moveTo>
                  <a:lnTo>
                    <a:pt x="0" y="1576"/>
                  </a:lnTo>
                  <a:lnTo>
                    <a:pt x="67" y="1518"/>
                  </a:lnTo>
                  <a:lnTo>
                    <a:pt x="192" y="1403"/>
                  </a:lnTo>
                  <a:lnTo>
                    <a:pt x="303" y="1291"/>
                  </a:lnTo>
                  <a:lnTo>
                    <a:pt x="401" y="1184"/>
                  </a:lnTo>
                  <a:lnTo>
                    <a:pt x="488" y="1079"/>
                  </a:lnTo>
                  <a:lnTo>
                    <a:pt x="565" y="976"/>
                  </a:lnTo>
                  <a:lnTo>
                    <a:pt x="631" y="879"/>
                  </a:lnTo>
                  <a:lnTo>
                    <a:pt x="685" y="787"/>
                  </a:lnTo>
                  <a:lnTo>
                    <a:pt x="751" y="656"/>
                  </a:lnTo>
                  <a:lnTo>
                    <a:pt x="807" y="501"/>
                  </a:lnTo>
                  <a:lnTo>
                    <a:pt x="828" y="399"/>
                  </a:lnTo>
                  <a:lnTo>
                    <a:pt x="832" y="341"/>
                  </a:lnTo>
                  <a:lnTo>
                    <a:pt x="830" y="288"/>
                  </a:lnTo>
                  <a:lnTo>
                    <a:pt x="823" y="243"/>
                  </a:lnTo>
                  <a:lnTo>
                    <a:pt x="816" y="223"/>
                  </a:lnTo>
                  <a:lnTo>
                    <a:pt x="807" y="201"/>
                  </a:lnTo>
                  <a:lnTo>
                    <a:pt x="785" y="173"/>
                  </a:lnTo>
                  <a:lnTo>
                    <a:pt x="764" y="161"/>
                  </a:lnTo>
                  <a:lnTo>
                    <a:pt x="753" y="160"/>
                  </a:lnTo>
                  <a:lnTo>
                    <a:pt x="727" y="161"/>
                  </a:lnTo>
                  <a:lnTo>
                    <a:pt x="679" y="169"/>
                  </a:lnTo>
                  <a:lnTo>
                    <a:pt x="635" y="187"/>
                  </a:lnTo>
                  <a:lnTo>
                    <a:pt x="595" y="214"/>
                  </a:lnTo>
                  <a:lnTo>
                    <a:pt x="575" y="231"/>
                  </a:lnTo>
                  <a:lnTo>
                    <a:pt x="547" y="263"/>
                  </a:lnTo>
                  <a:lnTo>
                    <a:pt x="497" y="345"/>
                  </a:lnTo>
                  <a:lnTo>
                    <a:pt x="464" y="442"/>
                  </a:lnTo>
                  <a:lnTo>
                    <a:pt x="446" y="551"/>
                  </a:lnTo>
                  <a:lnTo>
                    <a:pt x="444" y="608"/>
                  </a:lnTo>
                  <a:lnTo>
                    <a:pt x="285" y="608"/>
                  </a:lnTo>
                  <a:lnTo>
                    <a:pt x="285" y="572"/>
                  </a:lnTo>
                  <a:lnTo>
                    <a:pt x="291" y="499"/>
                  </a:lnTo>
                  <a:lnTo>
                    <a:pt x="304" y="429"/>
                  </a:lnTo>
                  <a:lnTo>
                    <a:pt x="321" y="363"/>
                  </a:lnTo>
                  <a:lnTo>
                    <a:pt x="344" y="300"/>
                  </a:lnTo>
                  <a:lnTo>
                    <a:pt x="373" y="241"/>
                  </a:lnTo>
                  <a:lnTo>
                    <a:pt x="405" y="187"/>
                  </a:lnTo>
                  <a:lnTo>
                    <a:pt x="443" y="139"/>
                  </a:lnTo>
                  <a:lnTo>
                    <a:pt x="464" y="118"/>
                  </a:lnTo>
                  <a:lnTo>
                    <a:pt x="495" y="90"/>
                  </a:lnTo>
                  <a:lnTo>
                    <a:pt x="561" y="46"/>
                  </a:lnTo>
                  <a:lnTo>
                    <a:pt x="635" y="16"/>
                  </a:lnTo>
                  <a:lnTo>
                    <a:pt x="714" y="2"/>
                  </a:lnTo>
                  <a:lnTo>
                    <a:pt x="755" y="0"/>
                  </a:lnTo>
                  <a:lnTo>
                    <a:pt x="790" y="3"/>
                  </a:lnTo>
                  <a:lnTo>
                    <a:pt x="854" y="26"/>
                  </a:lnTo>
                  <a:lnTo>
                    <a:pt x="908" y="69"/>
                  </a:lnTo>
                  <a:lnTo>
                    <a:pt x="951" y="131"/>
                  </a:lnTo>
                  <a:lnTo>
                    <a:pt x="965" y="169"/>
                  </a:lnTo>
                  <a:lnTo>
                    <a:pt x="976" y="199"/>
                  </a:lnTo>
                  <a:lnTo>
                    <a:pt x="987" y="261"/>
                  </a:lnTo>
                  <a:lnTo>
                    <a:pt x="993" y="331"/>
                  </a:lnTo>
                  <a:lnTo>
                    <a:pt x="987" y="406"/>
                  </a:lnTo>
                  <a:lnTo>
                    <a:pt x="974" y="488"/>
                  </a:lnTo>
                  <a:lnTo>
                    <a:pt x="952" y="573"/>
                  </a:lnTo>
                  <a:lnTo>
                    <a:pt x="921" y="664"/>
                  </a:lnTo>
                  <a:lnTo>
                    <a:pt x="880" y="759"/>
                  </a:lnTo>
                  <a:lnTo>
                    <a:pt x="829" y="858"/>
                  </a:lnTo>
                  <a:lnTo>
                    <a:pt x="768" y="961"/>
                  </a:lnTo>
                  <a:lnTo>
                    <a:pt x="696" y="1068"/>
                  </a:lnTo>
                  <a:lnTo>
                    <a:pt x="614" y="1177"/>
                  </a:lnTo>
                  <a:lnTo>
                    <a:pt x="521" y="1289"/>
                  </a:lnTo>
                  <a:lnTo>
                    <a:pt x="416" y="1404"/>
                  </a:lnTo>
                  <a:lnTo>
                    <a:pt x="300" y="1519"/>
                  </a:lnTo>
                  <a:lnTo>
                    <a:pt x="172" y="1637"/>
                  </a:lnTo>
                  <a:lnTo>
                    <a:pt x="102" y="1697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6" name="Freeform 116">
              <a:extLst>
                <a:ext uri="{FF2B5EF4-FFF2-40B4-BE49-F238E27FC236}">
                  <a16:creationId xmlns:a16="http://schemas.microsoft.com/office/drawing/2014/main" id="{E9F7A411-F89A-40AF-B882-D161C24B0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3219451"/>
              <a:ext cx="268288" cy="331788"/>
            </a:xfrm>
            <a:custGeom>
              <a:avLst/>
              <a:gdLst>
                <a:gd name="T0" fmla="*/ 578 w 673"/>
                <a:gd name="T1" fmla="*/ 417 h 834"/>
                <a:gd name="T2" fmla="*/ 579 w 673"/>
                <a:gd name="T3" fmla="*/ 473 h 834"/>
                <a:gd name="T4" fmla="*/ 591 w 673"/>
                <a:gd name="T5" fmla="*/ 582 h 834"/>
                <a:gd name="T6" fmla="*/ 616 w 673"/>
                <a:gd name="T7" fmla="*/ 687 h 834"/>
                <a:gd name="T8" fmla="*/ 651 w 673"/>
                <a:gd name="T9" fmla="*/ 787 h 834"/>
                <a:gd name="T10" fmla="*/ 673 w 673"/>
                <a:gd name="T11" fmla="*/ 834 h 834"/>
                <a:gd name="T12" fmla="*/ 0 w 673"/>
                <a:gd name="T13" fmla="*/ 834 h 834"/>
                <a:gd name="T14" fmla="*/ 22 w 673"/>
                <a:gd name="T15" fmla="*/ 787 h 834"/>
                <a:gd name="T16" fmla="*/ 57 w 673"/>
                <a:gd name="T17" fmla="*/ 687 h 834"/>
                <a:gd name="T18" fmla="*/ 82 w 673"/>
                <a:gd name="T19" fmla="*/ 582 h 834"/>
                <a:gd name="T20" fmla="*/ 93 w 673"/>
                <a:gd name="T21" fmla="*/ 473 h 834"/>
                <a:gd name="T22" fmla="*/ 95 w 673"/>
                <a:gd name="T23" fmla="*/ 417 h 834"/>
                <a:gd name="T24" fmla="*/ 93 w 673"/>
                <a:gd name="T25" fmla="*/ 361 h 834"/>
                <a:gd name="T26" fmla="*/ 82 w 673"/>
                <a:gd name="T27" fmla="*/ 253 h 834"/>
                <a:gd name="T28" fmla="*/ 57 w 673"/>
                <a:gd name="T29" fmla="*/ 148 h 834"/>
                <a:gd name="T30" fmla="*/ 22 w 673"/>
                <a:gd name="T31" fmla="*/ 48 h 834"/>
                <a:gd name="T32" fmla="*/ 0 w 673"/>
                <a:gd name="T33" fmla="*/ 0 h 834"/>
                <a:gd name="T34" fmla="*/ 673 w 673"/>
                <a:gd name="T35" fmla="*/ 0 h 834"/>
                <a:gd name="T36" fmla="*/ 651 w 673"/>
                <a:gd name="T37" fmla="*/ 48 h 834"/>
                <a:gd name="T38" fmla="*/ 616 w 673"/>
                <a:gd name="T39" fmla="*/ 148 h 834"/>
                <a:gd name="T40" fmla="*/ 591 w 673"/>
                <a:gd name="T41" fmla="*/ 253 h 834"/>
                <a:gd name="T42" fmla="*/ 579 w 673"/>
                <a:gd name="T43" fmla="*/ 361 h 834"/>
                <a:gd name="T44" fmla="*/ 578 w 673"/>
                <a:gd name="T45" fmla="*/ 417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73" h="834">
                  <a:moveTo>
                    <a:pt x="578" y="417"/>
                  </a:moveTo>
                  <a:lnTo>
                    <a:pt x="579" y="473"/>
                  </a:lnTo>
                  <a:lnTo>
                    <a:pt x="591" y="582"/>
                  </a:lnTo>
                  <a:lnTo>
                    <a:pt x="616" y="687"/>
                  </a:lnTo>
                  <a:lnTo>
                    <a:pt x="651" y="787"/>
                  </a:lnTo>
                  <a:lnTo>
                    <a:pt x="673" y="834"/>
                  </a:lnTo>
                  <a:lnTo>
                    <a:pt x="0" y="834"/>
                  </a:lnTo>
                  <a:lnTo>
                    <a:pt x="22" y="787"/>
                  </a:lnTo>
                  <a:lnTo>
                    <a:pt x="57" y="687"/>
                  </a:lnTo>
                  <a:lnTo>
                    <a:pt x="82" y="582"/>
                  </a:lnTo>
                  <a:lnTo>
                    <a:pt x="93" y="473"/>
                  </a:lnTo>
                  <a:lnTo>
                    <a:pt x="95" y="417"/>
                  </a:lnTo>
                  <a:lnTo>
                    <a:pt x="93" y="361"/>
                  </a:lnTo>
                  <a:lnTo>
                    <a:pt x="82" y="253"/>
                  </a:lnTo>
                  <a:lnTo>
                    <a:pt x="57" y="148"/>
                  </a:lnTo>
                  <a:lnTo>
                    <a:pt x="22" y="48"/>
                  </a:lnTo>
                  <a:lnTo>
                    <a:pt x="0" y="0"/>
                  </a:lnTo>
                  <a:lnTo>
                    <a:pt x="673" y="0"/>
                  </a:lnTo>
                  <a:lnTo>
                    <a:pt x="651" y="48"/>
                  </a:lnTo>
                  <a:lnTo>
                    <a:pt x="616" y="148"/>
                  </a:lnTo>
                  <a:lnTo>
                    <a:pt x="591" y="253"/>
                  </a:lnTo>
                  <a:lnTo>
                    <a:pt x="579" y="361"/>
                  </a:lnTo>
                  <a:lnTo>
                    <a:pt x="578" y="417"/>
                  </a:lnTo>
                  <a:close/>
                </a:path>
              </a:pathLst>
            </a:custGeom>
            <a:solidFill>
              <a:srgbClr val="E1A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7" name="Freeform 117">
              <a:extLst>
                <a:ext uri="{FF2B5EF4-FFF2-40B4-BE49-F238E27FC236}">
                  <a16:creationId xmlns:a16="http://schemas.microsoft.com/office/drawing/2014/main" id="{A9E643A9-33C0-4C11-B57E-9BDCB4A74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338" y="2630488"/>
              <a:ext cx="725488" cy="660400"/>
            </a:xfrm>
            <a:custGeom>
              <a:avLst/>
              <a:gdLst>
                <a:gd name="T0" fmla="*/ 0 w 1831"/>
                <a:gd name="T1" fmla="*/ 0 h 1663"/>
                <a:gd name="T2" fmla="*/ 0 w 1831"/>
                <a:gd name="T3" fmla="*/ 748 h 1663"/>
                <a:gd name="T4" fmla="*/ 1 w 1831"/>
                <a:gd name="T5" fmla="*/ 794 h 1663"/>
                <a:gd name="T6" fmla="*/ 10 w 1831"/>
                <a:gd name="T7" fmla="*/ 886 h 1663"/>
                <a:gd name="T8" fmla="*/ 28 w 1831"/>
                <a:gd name="T9" fmla="*/ 976 h 1663"/>
                <a:gd name="T10" fmla="*/ 55 w 1831"/>
                <a:gd name="T11" fmla="*/ 1063 h 1663"/>
                <a:gd name="T12" fmla="*/ 89 w 1831"/>
                <a:gd name="T13" fmla="*/ 1144 h 1663"/>
                <a:gd name="T14" fmla="*/ 132 w 1831"/>
                <a:gd name="T15" fmla="*/ 1222 h 1663"/>
                <a:gd name="T16" fmla="*/ 181 w 1831"/>
                <a:gd name="T17" fmla="*/ 1296 h 1663"/>
                <a:gd name="T18" fmla="*/ 237 w 1831"/>
                <a:gd name="T19" fmla="*/ 1363 h 1663"/>
                <a:gd name="T20" fmla="*/ 299 w 1831"/>
                <a:gd name="T21" fmla="*/ 1425 h 1663"/>
                <a:gd name="T22" fmla="*/ 368 w 1831"/>
                <a:gd name="T23" fmla="*/ 1481 h 1663"/>
                <a:gd name="T24" fmla="*/ 440 w 1831"/>
                <a:gd name="T25" fmla="*/ 1530 h 1663"/>
                <a:gd name="T26" fmla="*/ 518 w 1831"/>
                <a:gd name="T27" fmla="*/ 1573 h 1663"/>
                <a:gd name="T28" fmla="*/ 600 w 1831"/>
                <a:gd name="T29" fmla="*/ 1608 h 1663"/>
                <a:gd name="T30" fmla="*/ 686 w 1831"/>
                <a:gd name="T31" fmla="*/ 1634 h 1663"/>
                <a:gd name="T32" fmla="*/ 776 w 1831"/>
                <a:gd name="T33" fmla="*/ 1652 h 1663"/>
                <a:gd name="T34" fmla="*/ 868 w 1831"/>
                <a:gd name="T35" fmla="*/ 1663 h 1663"/>
                <a:gd name="T36" fmla="*/ 916 w 1831"/>
                <a:gd name="T37" fmla="*/ 1663 h 1663"/>
                <a:gd name="T38" fmla="*/ 963 w 1831"/>
                <a:gd name="T39" fmla="*/ 1663 h 1663"/>
                <a:gd name="T40" fmla="*/ 1055 w 1831"/>
                <a:gd name="T41" fmla="*/ 1652 h 1663"/>
                <a:gd name="T42" fmla="*/ 1144 w 1831"/>
                <a:gd name="T43" fmla="*/ 1634 h 1663"/>
                <a:gd name="T44" fmla="*/ 1231 w 1831"/>
                <a:gd name="T45" fmla="*/ 1608 h 1663"/>
                <a:gd name="T46" fmla="*/ 1312 w 1831"/>
                <a:gd name="T47" fmla="*/ 1573 h 1663"/>
                <a:gd name="T48" fmla="*/ 1390 w 1831"/>
                <a:gd name="T49" fmla="*/ 1530 h 1663"/>
                <a:gd name="T50" fmla="*/ 1463 w 1831"/>
                <a:gd name="T51" fmla="*/ 1481 h 1663"/>
                <a:gd name="T52" fmla="*/ 1532 w 1831"/>
                <a:gd name="T53" fmla="*/ 1425 h 1663"/>
                <a:gd name="T54" fmla="*/ 1594 w 1831"/>
                <a:gd name="T55" fmla="*/ 1363 h 1663"/>
                <a:gd name="T56" fmla="*/ 1649 w 1831"/>
                <a:gd name="T57" fmla="*/ 1296 h 1663"/>
                <a:gd name="T58" fmla="*/ 1699 w 1831"/>
                <a:gd name="T59" fmla="*/ 1222 h 1663"/>
                <a:gd name="T60" fmla="*/ 1742 w 1831"/>
                <a:gd name="T61" fmla="*/ 1144 h 1663"/>
                <a:gd name="T62" fmla="*/ 1777 w 1831"/>
                <a:gd name="T63" fmla="*/ 1063 h 1663"/>
                <a:gd name="T64" fmla="*/ 1802 w 1831"/>
                <a:gd name="T65" fmla="*/ 976 h 1663"/>
                <a:gd name="T66" fmla="*/ 1821 w 1831"/>
                <a:gd name="T67" fmla="*/ 886 h 1663"/>
                <a:gd name="T68" fmla="*/ 1831 w 1831"/>
                <a:gd name="T69" fmla="*/ 794 h 1663"/>
                <a:gd name="T70" fmla="*/ 1831 w 1831"/>
                <a:gd name="T71" fmla="*/ 748 h 1663"/>
                <a:gd name="T72" fmla="*/ 1831 w 1831"/>
                <a:gd name="T73" fmla="*/ 0 h 1663"/>
                <a:gd name="T74" fmla="*/ 0 w 1831"/>
                <a:gd name="T75" fmla="*/ 0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31" h="1663">
                  <a:moveTo>
                    <a:pt x="0" y="0"/>
                  </a:moveTo>
                  <a:lnTo>
                    <a:pt x="0" y="748"/>
                  </a:lnTo>
                  <a:lnTo>
                    <a:pt x="1" y="794"/>
                  </a:lnTo>
                  <a:lnTo>
                    <a:pt x="10" y="886"/>
                  </a:lnTo>
                  <a:lnTo>
                    <a:pt x="28" y="976"/>
                  </a:lnTo>
                  <a:lnTo>
                    <a:pt x="55" y="1063"/>
                  </a:lnTo>
                  <a:lnTo>
                    <a:pt x="89" y="1144"/>
                  </a:lnTo>
                  <a:lnTo>
                    <a:pt x="132" y="1222"/>
                  </a:lnTo>
                  <a:lnTo>
                    <a:pt x="181" y="1296"/>
                  </a:lnTo>
                  <a:lnTo>
                    <a:pt x="237" y="1363"/>
                  </a:lnTo>
                  <a:lnTo>
                    <a:pt x="299" y="1425"/>
                  </a:lnTo>
                  <a:lnTo>
                    <a:pt x="368" y="1481"/>
                  </a:lnTo>
                  <a:lnTo>
                    <a:pt x="440" y="1530"/>
                  </a:lnTo>
                  <a:lnTo>
                    <a:pt x="518" y="1573"/>
                  </a:lnTo>
                  <a:lnTo>
                    <a:pt x="600" y="1608"/>
                  </a:lnTo>
                  <a:lnTo>
                    <a:pt x="686" y="1634"/>
                  </a:lnTo>
                  <a:lnTo>
                    <a:pt x="776" y="1652"/>
                  </a:lnTo>
                  <a:lnTo>
                    <a:pt x="868" y="1663"/>
                  </a:lnTo>
                  <a:lnTo>
                    <a:pt x="916" y="1663"/>
                  </a:lnTo>
                  <a:lnTo>
                    <a:pt x="963" y="1663"/>
                  </a:lnTo>
                  <a:lnTo>
                    <a:pt x="1055" y="1652"/>
                  </a:lnTo>
                  <a:lnTo>
                    <a:pt x="1144" y="1634"/>
                  </a:lnTo>
                  <a:lnTo>
                    <a:pt x="1231" y="1608"/>
                  </a:lnTo>
                  <a:lnTo>
                    <a:pt x="1312" y="1573"/>
                  </a:lnTo>
                  <a:lnTo>
                    <a:pt x="1390" y="1530"/>
                  </a:lnTo>
                  <a:lnTo>
                    <a:pt x="1463" y="1481"/>
                  </a:lnTo>
                  <a:lnTo>
                    <a:pt x="1532" y="1425"/>
                  </a:lnTo>
                  <a:lnTo>
                    <a:pt x="1594" y="1363"/>
                  </a:lnTo>
                  <a:lnTo>
                    <a:pt x="1649" y="1296"/>
                  </a:lnTo>
                  <a:lnTo>
                    <a:pt x="1699" y="1222"/>
                  </a:lnTo>
                  <a:lnTo>
                    <a:pt x="1742" y="1144"/>
                  </a:lnTo>
                  <a:lnTo>
                    <a:pt x="1777" y="1063"/>
                  </a:lnTo>
                  <a:lnTo>
                    <a:pt x="1802" y="976"/>
                  </a:lnTo>
                  <a:lnTo>
                    <a:pt x="1821" y="886"/>
                  </a:lnTo>
                  <a:lnTo>
                    <a:pt x="1831" y="794"/>
                  </a:lnTo>
                  <a:lnTo>
                    <a:pt x="1831" y="748"/>
                  </a:lnTo>
                  <a:lnTo>
                    <a:pt x="183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s-CO" sz="1400"/>
                <a:t>Decisión asertiva</a:t>
              </a:r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708D3005-5E4B-42D6-B21C-45BA9903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3495676"/>
              <a:ext cx="404813" cy="203200"/>
            </a:xfrm>
            <a:custGeom>
              <a:avLst/>
              <a:gdLst>
                <a:gd name="T0" fmla="*/ 1020 w 1020"/>
                <a:gd name="T1" fmla="*/ 510 h 510"/>
                <a:gd name="T2" fmla="*/ 1019 w 1020"/>
                <a:gd name="T3" fmla="*/ 459 h 510"/>
                <a:gd name="T4" fmla="*/ 998 w 1020"/>
                <a:gd name="T5" fmla="*/ 359 h 510"/>
                <a:gd name="T6" fmla="*/ 959 w 1020"/>
                <a:gd name="T7" fmla="*/ 267 h 510"/>
                <a:gd name="T8" fmla="*/ 905 w 1020"/>
                <a:gd name="T9" fmla="*/ 185 h 510"/>
                <a:gd name="T10" fmla="*/ 835 w 1020"/>
                <a:gd name="T11" fmla="*/ 116 h 510"/>
                <a:gd name="T12" fmla="*/ 753 w 1020"/>
                <a:gd name="T13" fmla="*/ 61 h 510"/>
                <a:gd name="T14" fmla="*/ 663 w 1020"/>
                <a:gd name="T15" fmla="*/ 22 h 510"/>
                <a:gd name="T16" fmla="*/ 563 w 1020"/>
                <a:gd name="T17" fmla="*/ 2 h 510"/>
                <a:gd name="T18" fmla="*/ 511 w 1020"/>
                <a:gd name="T19" fmla="*/ 0 h 510"/>
                <a:gd name="T20" fmla="*/ 458 w 1020"/>
                <a:gd name="T21" fmla="*/ 2 h 510"/>
                <a:gd name="T22" fmla="*/ 358 w 1020"/>
                <a:gd name="T23" fmla="*/ 22 h 510"/>
                <a:gd name="T24" fmla="*/ 267 w 1020"/>
                <a:gd name="T25" fmla="*/ 61 h 510"/>
                <a:gd name="T26" fmla="*/ 186 w 1020"/>
                <a:gd name="T27" fmla="*/ 116 h 510"/>
                <a:gd name="T28" fmla="*/ 116 w 1020"/>
                <a:gd name="T29" fmla="*/ 185 h 510"/>
                <a:gd name="T30" fmla="*/ 61 w 1020"/>
                <a:gd name="T31" fmla="*/ 267 h 510"/>
                <a:gd name="T32" fmla="*/ 22 w 1020"/>
                <a:gd name="T33" fmla="*/ 359 h 510"/>
                <a:gd name="T34" fmla="*/ 2 w 1020"/>
                <a:gd name="T35" fmla="*/ 459 h 510"/>
                <a:gd name="T36" fmla="*/ 0 w 1020"/>
                <a:gd name="T37" fmla="*/ 510 h 510"/>
                <a:gd name="T38" fmla="*/ 1020 w 1020"/>
                <a:gd name="T3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0" h="510">
                  <a:moveTo>
                    <a:pt x="1020" y="510"/>
                  </a:moveTo>
                  <a:lnTo>
                    <a:pt x="1019" y="459"/>
                  </a:lnTo>
                  <a:lnTo>
                    <a:pt x="998" y="359"/>
                  </a:lnTo>
                  <a:lnTo>
                    <a:pt x="959" y="267"/>
                  </a:lnTo>
                  <a:lnTo>
                    <a:pt x="905" y="185"/>
                  </a:lnTo>
                  <a:lnTo>
                    <a:pt x="835" y="116"/>
                  </a:lnTo>
                  <a:lnTo>
                    <a:pt x="753" y="61"/>
                  </a:lnTo>
                  <a:lnTo>
                    <a:pt x="663" y="22"/>
                  </a:lnTo>
                  <a:lnTo>
                    <a:pt x="563" y="2"/>
                  </a:lnTo>
                  <a:lnTo>
                    <a:pt x="511" y="0"/>
                  </a:lnTo>
                  <a:lnTo>
                    <a:pt x="458" y="2"/>
                  </a:lnTo>
                  <a:lnTo>
                    <a:pt x="358" y="22"/>
                  </a:lnTo>
                  <a:lnTo>
                    <a:pt x="267" y="61"/>
                  </a:lnTo>
                  <a:lnTo>
                    <a:pt x="186" y="116"/>
                  </a:lnTo>
                  <a:lnTo>
                    <a:pt x="116" y="185"/>
                  </a:lnTo>
                  <a:lnTo>
                    <a:pt x="61" y="267"/>
                  </a:lnTo>
                  <a:lnTo>
                    <a:pt x="22" y="359"/>
                  </a:lnTo>
                  <a:lnTo>
                    <a:pt x="2" y="459"/>
                  </a:lnTo>
                  <a:lnTo>
                    <a:pt x="0" y="510"/>
                  </a:lnTo>
                  <a:lnTo>
                    <a:pt x="1020" y="510"/>
                  </a:lnTo>
                  <a:close/>
                </a:path>
              </a:pathLst>
            </a:custGeom>
            <a:solidFill>
              <a:srgbClr val="E1A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39" name="Rectangle 119">
              <a:extLst>
                <a:ext uri="{FF2B5EF4-FFF2-40B4-BE49-F238E27FC236}">
                  <a16:creationId xmlns:a16="http://schemas.microsoft.com/office/drawing/2014/main" id="{D762C4B6-91A8-41DD-8C6F-395C608E79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176" y="3978276"/>
              <a:ext cx="785813" cy="101600"/>
            </a:xfrm>
            <a:prstGeom prst="rect">
              <a:avLst/>
            </a:prstGeom>
            <a:solidFill>
              <a:srgbClr val="C68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40" name="Rectangle 120">
              <a:extLst>
                <a:ext uri="{FF2B5EF4-FFF2-40B4-BE49-F238E27FC236}">
                  <a16:creationId xmlns:a16="http://schemas.microsoft.com/office/drawing/2014/main" id="{A83032BF-3B85-4CFA-A16B-3DB3F0475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2313" y="3678238"/>
              <a:ext cx="617538" cy="300038"/>
            </a:xfrm>
            <a:prstGeom prst="rect">
              <a:avLst/>
            </a:prstGeom>
            <a:solidFill>
              <a:srgbClr val="F4CC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  <p:sp>
          <p:nvSpPr>
            <p:cNvPr id="41" name="Freeform 121">
              <a:extLst>
                <a:ext uri="{FF2B5EF4-FFF2-40B4-BE49-F238E27FC236}">
                  <a16:creationId xmlns:a16="http://schemas.microsoft.com/office/drawing/2014/main" id="{4A342096-8E02-4924-BFF0-0D3F1169C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676" y="3733801"/>
              <a:ext cx="404813" cy="188913"/>
            </a:xfrm>
            <a:custGeom>
              <a:avLst/>
              <a:gdLst>
                <a:gd name="T0" fmla="*/ 919 w 1020"/>
                <a:gd name="T1" fmla="*/ 473 h 473"/>
                <a:gd name="T2" fmla="*/ 101 w 1020"/>
                <a:gd name="T3" fmla="*/ 473 h 473"/>
                <a:gd name="T4" fmla="*/ 100 w 1020"/>
                <a:gd name="T5" fmla="*/ 452 h 473"/>
                <a:gd name="T6" fmla="*/ 84 w 1020"/>
                <a:gd name="T7" fmla="*/ 416 h 473"/>
                <a:gd name="T8" fmla="*/ 57 w 1020"/>
                <a:gd name="T9" fmla="*/ 389 h 473"/>
                <a:gd name="T10" fmla="*/ 21 w 1020"/>
                <a:gd name="T11" fmla="*/ 373 h 473"/>
                <a:gd name="T12" fmla="*/ 0 w 1020"/>
                <a:gd name="T13" fmla="*/ 372 h 473"/>
                <a:gd name="T14" fmla="*/ 0 w 1020"/>
                <a:gd name="T15" fmla="*/ 101 h 473"/>
                <a:gd name="T16" fmla="*/ 21 w 1020"/>
                <a:gd name="T17" fmla="*/ 98 h 473"/>
                <a:gd name="T18" fmla="*/ 57 w 1020"/>
                <a:gd name="T19" fmla="*/ 84 h 473"/>
                <a:gd name="T20" fmla="*/ 84 w 1020"/>
                <a:gd name="T21" fmla="*/ 56 h 473"/>
                <a:gd name="T22" fmla="*/ 100 w 1020"/>
                <a:gd name="T23" fmla="*/ 19 h 473"/>
                <a:gd name="T24" fmla="*/ 101 w 1020"/>
                <a:gd name="T25" fmla="*/ 0 h 473"/>
                <a:gd name="T26" fmla="*/ 919 w 1020"/>
                <a:gd name="T27" fmla="*/ 0 h 473"/>
                <a:gd name="T28" fmla="*/ 920 w 1020"/>
                <a:gd name="T29" fmla="*/ 19 h 473"/>
                <a:gd name="T30" fmla="*/ 936 w 1020"/>
                <a:gd name="T31" fmla="*/ 56 h 473"/>
                <a:gd name="T32" fmla="*/ 963 w 1020"/>
                <a:gd name="T33" fmla="*/ 84 h 473"/>
                <a:gd name="T34" fmla="*/ 1000 w 1020"/>
                <a:gd name="T35" fmla="*/ 98 h 473"/>
                <a:gd name="T36" fmla="*/ 1020 w 1020"/>
                <a:gd name="T37" fmla="*/ 101 h 473"/>
                <a:gd name="T38" fmla="*/ 1020 w 1020"/>
                <a:gd name="T39" fmla="*/ 236 h 473"/>
                <a:gd name="T40" fmla="*/ 1020 w 1020"/>
                <a:gd name="T41" fmla="*/ 372 h 473"/>
                <a:gd name="T42" fmla="*/ 1000 w 1020"/>
                <a:gd name="T43" fmla="*/ 373 h 473"/>
                <a:gd name="T44" fmla="*/ 963 w 1020"/>
                <a:gd name="T45" fmla="*/ 389 h 473"/>
                <a:gd name="T46" fmla="*/ 936 w 1020"/>
                <a:gd name="T47" fmla="*/ 416 h 473"/>
                <a:gd name="T48" fmla="*/ 920 w 1020"/>
                <a:gd name="T49" fmla="*/ 452 h 473"/>
                <a:gd name="T50" fmla="*/ 919 w 1020"/>
                <a:gd name="T51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20" h="473">
                  <a:moveTo>
                    <a:pt x="919" y="473"/>
                  </a:moveTo>
                  <a:lnTo>
                    <a:pt x="101" y="473"/>
                  </a:lnTo>
                  <a:lnTo>
                    <a:pt x="100" y="452"/>
                  </a:lnTo>
                  <a:lnTo>
                    <a:pt x="84" y="416"/>
                  </a:lnTo>
                  <a:lnTo>
                    <a:pt x="57" y="389"/>
                  </a:lnTo>
                  <a:lnTo>
                    <a:pt x="21" y="373"/>
                  </a:lnTo>
                  <a:lnTo>
                    <a:pt x="0" y="372"/>
                  </a:lnTo>
                  <a:lnTo>
                    <a:pt x="0" y="101"/>
                  </a:lnTo>
                  <a:lnTo>
                    <a:pt x="21" y="98"/>
                  </a:lnTo>
                  <a:lnTo>
                    <a:pt x="57" y="84"/>
                  </a:lnTo>
                  <a:lnTo>
                    <a:pt x="84" y="56"/>
                  </a:lnTo>
                  <a:lnTo>
                    <a:pt x="100" y="19"/>
                  </a:lnTo>
                  <a:lnTo>
                    <a:pt x="101" y="0"/>
                  </a:lnTo>
                  <a:lnTo>
                    <a:pt x="919" y="0"/>
                  </a:lnTo>
                  <a:lnTo>
                    <a:pt x="920" y="19"/>
                  </a:lnTo>
                  <a:lnTo>
                    <a:pt x="936" y="56"/>
                  </a:lnTo>
                  <a:lnTo>
                    <a:pt x="963" y="84"/>
                  </a:lnTo>
                  <a:lnTo>
                    <a:pt x="1000" y="98"/>
                  </a:lnTo>
                  <a:lnTo>
                    <a:pt x="1020" y="101"/>
                  </a:lnTo>
                  <a:lnTo>
                    <a:pt x="1020" y="236"/>
                  </a:lnTo>
                  <a:lnTo>
                    <a:pt x="1020" y="372"/>
                  </a:lnTo>
                  <a:lnTo>
                    <a:pt x="1000" y="373"/>
                  </a:lnTo>
                  <a:lnTo>
                    <a:pt x="963" y="389"/>
                  </a:lnTo>
                  <a:lnTo>
                    <a:pt x="936" y="416"/>
                  </a:lnTo>
                  <a:lnTo>
                    <a:pt x="920" y="452"/>
                  </a:lnTo>
                  <a:lnTo>
                    <a:pt x="919" y="473"/>
                  </a:lnTo>
                  <a:close/>
                </a:path>
              </a:pathLst>
            </a:custGeom>
            <a:solidFill>
              <a:srgbClr val="C68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s-CO" sz="1350"/>
            </a:p>
          </p:txBody>
        </p:sp>
      </p:grpSp>
      <p:grpSp>
        <p:nvGrpSpPr>
          <p:cNvPr id="42" name="Group 97">
            <a:extLst>
              <a:ext uri="{FF2B5EF4-FFF2-40B4-BE49-F238E27FC236}">
                <a16:creationId xmlns:a16="http://schemas.microsoft.com/office/drawing/2014/main" id="{8E981FAA-77CE-4F2A-A5DC-5CDE95F3D2CC}"/>
              </a:ext>
            </a:extLst>
          </p:cNvPr>
          <p:cNvGrpSpPr/>
          <p:nvPr/>
        </p:nvGrpSpPr>
        <p:grpSpPr>
          <a:xfrm>
            <a:off x="872034" y="4059524"/>
            <a:ext cx="8265258" cy="1940468"/>
            <a:chOff x="1143000" y="2315679"/>
            <a:chExt cx="8436202" cy="3180246"/>
          </a:xfrm>
        </p:grpSpPr>
        <p:grpSp>
          <p:nvGrpSpPr>
            <p:cNvPr id="43" name="Group 71">
              <a:extLst>
                <a:ext uri="{FF2B5EF4-FFF2-40B4-BE49-F238E27FC236}">
                  <a16:creationId xmlns:a16="http://schemas.microsoft.com/office/drawing/2014/main" id="{D2691887-98CE-4727-B080-28C283C42CDC}"/>
                </a:ext>
              </a:extLst>
            </p:cNvPr>
            <p:cNvGrpSpPr/>
            <p:nvPr/>
          </p:nvGrpSpPr>
          <p:grpSpPr>
            <a:xfrm>
              <a:off x="1143000" y="2315679"/>
              <a:ext cx="8436202" cy="3180246"/>
              <a:chOff x="2493141" y="2782404"/>
              <a:chExt cx="7667086" cy="2423160"/>
            </a:xfrm>
          </p:grpSpPr>
          <p:sp>
            <p:nvSpPr>
              <p:cNvPr id="59" name="Freeform 68">
                <a:extLst>
                  <a:ext uri="{FF2B5EF4-FFF2-40B4-BE49-F238E27FC236}">
                    <a16:creationId xmlns:a16="http://schemas.microsoft.com/office/drawing/2014/main" id="{B0240DC6-2737-4621-B3DB-4C10415C85EA}"/>
                  </a:ext>
                </a:extLst>
              </p:cNvPr>
              <p:cNvSpPr/>
              <p:nvPr/>
            </p:nvSpPr>
            <p:spPr>
              <a:xfrm>
                <a:off x="4442380" y="2928227"/>
                <a:ext cx="144084" cy="2130552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Freeform 69">
                <a:extLst>
                  <a:ext uri="{FF2B5EF4-FFF2-40B4-BE49-F238E27FC236}">
                    <a16:creationId xmlns:a16="http://schemas.microsoft.com/office/drawing/2014/main" id="{1E98B0D9-7004-46B9-8451-8C057B00D302}"/>
                  </a:ext>
                </a:extLst>
              </p:cNvPr>
              <p:cNvSpPr/>
              <p:nvPr/>
            </p:nvSpPr>
            <p:spPr>
              <a:xfrm>
                <a:off x="6462712" y="3079525"/>
                <a:ext cx="92717" cy="1828800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70">
                <a:extLst>
                  <a:ext uri="{FF2B5EF4-FFF2-40B4-BE49-F238E27FC236}">
                    <a16:creationId xmlns:a16="http://schemas.microsoft.com/office/drawing/2014/main" id="{63E1E77E-E823-4B95-A066-445C36FFA4AC}"/>
                  </a:ext>
                </a:extLst>
              </p:cNvPr>
              <p:cNvSpPr/>
              <p:nvPr/>
            </p:nvSpPr>
            <p:spPr>
              <a:xfrm>
                <a:off x="8478016" y="3231670"/>
                <a:ext cx="61804" cy="1527048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Pentagon 62">
                <a:extLst>
                  <a:ext uri="{FF2B5EF4-FFF2-40B4-BE49-F238E27FC236}">
                    <a16:creationId xmlns:a16="http://schemas.microsoft.com/office/drawing/2014/main" id="{1AB96CFD-4E64-4D75-86F3-E119B0426024}"/>
                  </a:ext>
                </a:extLst>
              </p:cNvPr>
              <p:cNvSpPr/>
              <p:nvPr/>
            </p:nvSpPr>
            <p:spPr>
              <a:xfrm>
                <a:off x="3576439" y="3820872"/>
                <a:ext cx="968027" cy="345595"/>
              </a:xfrm>
              <a:prstGeom prst="homePlat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3" name="Pentagon 63">
                <a:extLst>
                  <a:ext uri="{FF2B5EF4-FFF2-40B4-BE49-F238E27FC236}">
                    <a16:creationId xmlns:a16="http://schemas.microsoft.com/office/drawing/2014/main" id="{76A818F1-1E2F-4E3E-8E30-5D9FD45711F3}"/>
                  </a:ext>
                </a:extLst>
              </p:cNvPr>
              <p:cNvSpPr/>
              <p:nvPr/>
            </p:nvSpPr>
            <p:spPr>
              <a:xfrm>
                <a:off x="5579534" y="3820872"/>
                <a:ext cx="968027" cy="345595"/>
              </a:xfrm>
              <a:prstGeom prst="homePlat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4" name="Pentagon 64">
                <a:extLst>
                  <a:ext uri="{FF2B5EF4-FFF2-40B4-BE49-F238E27FC236}">
                    <a16:creationId xmlns:a16="http://schemas.microsoft.com/office/drawing/2014/main" id="{56BEB846-3F93-46A4-A1B2-9E80AD2A8550}"/>
                  </a:ext>
                </a:extLst>
              </p:cNvPr>
              <p:cNvSpPr/>
              <p:nvPr/>
            </p:nvSpPr>
            <p:spPr>
              <a:xfrm>
                <a:off x="7558373" y="3820871"/>
                <a:ext cx="968027" cy="345595"/>
              </a:xfrm>
              <a:prstGeom prst="homePlat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5" name="Pentagon 65">
                <a:extLst>
                  <a:ext uri="{FF2B5EF4-FFF2-40B4-BE49-F238E27FC236}">
                    <a16:creationId xmlns:a16="http://schemas.microsoft.com/office/drawing/2014/main" id="{10D32905-0921-4A12-ABDB-0CC6F77DA964}"/>
                  </a:ext>
                </a:extLst>
              </p:cNvPr>
              <p:cNvSpPr/>
              <p:nvPr/>
            </p:nvSpPr>
            <p:spPr>
              <a:xfrm>
                <a:off x="9503838" y="3820871"/>
                <a:ext cx="656389" cy="345595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sz="1350"/>
              </a:p>
            </p:txBody>
          </p:sp>
          <p:sp>
            <p:nvSpPr>
              <p:cNvPr id="66" name="Freeform 67">
                <a:extLst>
                  <a:ext uri="{FF2B5EF4-FFF2-40B4-BE49-F238E27FC236}">
                    <a16:creationId xmlns:a16="http://schemas.microsoft.com/office/drawing/2014/main" id="{2C3E7187-2A73-459C-B24B-D6535BAA435A}"/>
                  </a:ext>
                </a:extLst>
              </p:cNvPr>
              <p:cNvSpPr/>
              <p:nvPr/>
            </p:nvSpPr>
            <p:spPr>
              <a:xfrm>
                <a:off x="2493141" y="2782404"/>
                <a:ext cx="144084" cy="2423160"/>
              </a:xfrm>
              <a:custGeom>
                <a:avLst/>
                <a:gdLst>
                  <a:gd name="connsiteX0" fmla="*/ 71718 w 144084"/>
                  <a:gd name="connsiteY0" fmla="*/ 0 h 2407617"/>
                  <a:gd name="connsiteX1" fmla="*/ 90900 w 144084"/>
                  <a:gd name="connsiteY1" fmla="*/ 153532 h 2407617"/>
                  <a:gd name="connsiteX2" fmla="*/ 144084 w 144084"/>
                  <a:gd name="connsiteY2" fmla="*/ 1203809 h 2407617"/>
                  <a:gd name="connsiteX3" fmla="*/ 90900 w 144084"/>
                  <a:gd name="connsiteY3" fmla="*/ 2254086 h 2407617"/>
                  <a:gd name="connsiteX4" fmla="*/ 71718 w 144084"/>
                  <a:gd name="connsiteY4" fmla="*/ 2407617 h 2407617"/>
                  <a:gd name="connsiteX5" fmla="*/ 60256 w 144084"/>
                  <a:gd name="connsiteY5" fmla="*/ 2318734 h 2407617"/>
                  <a:gd name="connsiteX6" fmla="*/ 0 w 144084"/>
                  <a:gd name="connsiteY6" fmla="*/ 1203808 h 2407617"/>
                  <a:gd name="connsiteX7" fmla="*/ 60256 w 144084"/>
                  <a:gd name="connsiteY7" fmla="*/ 88882 h 2407617"/>
                  <a:gd name="connsiteX8" fmla="*/ 71718 w 144084"/>
                  <a:gd name="connsiteY8" fmla="*/ 0 h 240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084" h="2407617">
                    <a:moveTo>
                      <a:pt x="71718" y="0"/>
                    </a:moveTo>
                    <a:lnTo>
                      <a:pt x="90900" y="153532"/>
                    </a:lnTo>
                    <a:cubicBezTo>
                      <a:pt x="125228" y="478735"/>
                      <a:pt x="144084" y="833045"/>
                      <a:pt x="144084" y="1203809"/>
                    </a:cubicBezTo>
                    <a:cubicBezTo>
                      <a:pt x="144084" y="1574573"/>
                      <a:pt x="125228" y="1928883"/>
                      <a:pt x="90900" y="2254086"/>
                    </a:cubicBezTo>
                    <a:lnTo>
                      <a:pt x="71718" y="2407617"/>
                    </a:lnTo>
                    <a:lnTo>
                      <a:pt x="60256" y="2318734"/>
                    </a:lnTo>
                    <a:cubicBezTo>
                      <a:pt x="21456" y="1976051"/>
                      <a:pt x="0" y="1599289"/>
                      <a:pt x="0" y="1203808"/>
                    </a:cubicBezTo>
                    <a:cubicBezTo>
                      <a:pt x="0" y="808327"/>
                      <a:pt x="21456" y="431566"/>
                      <a:pt x="60256" y="88882"/>
                    </a:cubicBezTo>
                    <a:lnTo>
                      <a:pt x="7171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93E44472-F58E-45E5-AFC8-82472B7B096C}"/>
                  </a:ext>
                </a:extLst>
              </p:cNvPr>
              <p:cNvSpPr/>
              <p:nvPr/>
            </p:nvSpPr>
            <p:spPr>
              <a:xfrm rot="5400000">
                <a:off x="2116991" y="3278063"/>
                <a:ext cx="2422532" cy="1431220"/>
              </a:xfrm>
              <a:custGeom>
                <a:avLst/>
                <a:gdLst>
                  <a:gd name="connsiteX0" fmla="*/ 0 w 2422532"/>
                  <a:gd name="connsiteY0" fmla="*/ 1031331 h 1031331"/>
                  <a:gd name="connsiteX1" fmla="*/ 72672 w 2422532"/>
                  <a:gd name="connsiteY1" fmla="*/ 63695 h 1031331"/>
                  <a:gd name="connsiteX2" fmla="*/ 96342 w 2422532"/>
                  <a:gd name="connsiteY2" fmla="*/ 60256 h 1031331"/>
                  <a:gd name="connsiteX3" fmla="*/ 1211268 w 2422532"/>
                  <a:gd name="connsiteY3" fmla="*/ 0 h 1031331"/>
                  <a:gd name="connsiteX4" fmla="*/ 2326194 w 2422532"/>
                  <a:gd name="connsiteY4" fmla="*/ 60256 h 1031331"/>
                  <a:gd name="connsiteX5" fmla="*/ 2349860 w 2422532"/>
                  <a:gd name="connsiteY5" fmla="*/ 63694 h 1031331"/>
                  <a:gd name="connsiteX6" fmla="*/ 2422532 w 2422532"/>
                  <a:gd name="connsiteY6" fmla="*/ 1031331 h 1031331"/>
                  <a:gd name="connsiteX7" fmla="*/ 2261543 w 2422532"/>
                  <a:gd name="connsiteY7" fmla="*/ 1011218 h 1031331"/>
                  <a:gd name="connsiteX8" fmla="*/ 1211266 w 2422532"/>
                  <a:gd name="connsiteY8" fmla="*/ 958033 h 1031331"/>
                  <a:gd name="connsiteX9" fmla="*/ 160989 w 2422532"/>
                  <a:gd name="connsiteY9" fmla="*/ 1011218 h 1031331"/>
                  <a:gd name="connsiteX10" fmla="*/ 0 w 2422532"/>
                  <a:gd name="connsiteY10" fmla="*/ 1031331 h 1031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22532" h="1031331">
                    <a:moveTo>
                      <a:pt x="0" y="1031331"/>
                    </a:moveTo>
                    <a:lnTo>
                      <a:pt x="72672" y="63695"/>
                    </a:lnTo>
                    <a:lnTo>
                      <a:pt x="96342" y="60256"/>
                    </a:lnTo>
                    <a:cubicBezTo>
                      <a:pt x="439025" y="21456"/>
                      <a:pt x="815787" y="0"/>
                      <a:pt x="1211268" y="0"/>
                    </a:cubicBezTo>
                    <a:cubicBezTo>
                      <a:pt x="1606749" y="0"/>
                      <a:pt x="1983510" y="21456"/>
                      <a:pt x="2326194" y="60256"/>
                    </a:cubicBezTo>
                    <a:lnTo>
                      <a:pt x="2349860" y="63694"/>
                    </a:lnTo>
                    <a:lnTo>
                      <a:pt x="2422532" y="1031331"/>
                    </a:lnTo>
                    <a:lnTo>
                      <a:pt x="2261543" y="1011218"/>
                    </a:lnTo>
                    <a:cubicBezTo>
                      <a:pt x="1936340" y="976890"/>
                      <a:pt x="1582030" y="958033"/>
                      <a:pt x="1211266" y="958033"/>
                    </a:cubicBezTo>
                    <a:cubicBezTo>
                      <a:pt x="840502" y="958033"/>
                      <a:pt x="486192" y="976890"/>
                      <a:pt x="160989" y="1011218"/>
                    </a:cubicBezTo>
                    <a:lnTo>
                      <a:pt x="0" y="1031331"/>
                    </a:lnTo>
                    <a:close/>
                  </a:path>
                </a:pathLst>
              </a:custGeom>
              <a:solidFill>
                <a:schemeClr val="tx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F0D2DA07-073A-4D40-AF3A-2851D484762B}"/>
                  </a:ext>
                </a:extLst>
              </p:cNvPr>
              <p:cNvSpPr/>
              <p:nvPr/>
            </p:nvSpPr>
            <p:spPr>
              <a:xfrm rot="5400000">
                <a:off x="4044516" y="3456221"/>
                <a:ext cx="2130217" cy="1074898"/>
              </a:xfrm>
              <a:custGeom>
                <a:avLst/>
                <a:gdLst>
                  <a:gd name="connsiteX0" fmla="*/ 0 w 2130217"/>
                  <a:gd name="connsiteY0" fmla="*/ 1074898 h 1074898"/>
                  <a:gd name="connsiteX1" fmla="*/ 77137 w 2130217"/>
                  <a:gd name="connsiteY1" fmla="*/ 47817 h 1074898"/>
                  <a:gd name="connsiteX2" fmla="*/ 213347 w 2130217"/>
                  <a:gd name="connsiteY2" fmla="*/ 34472 h 1074898"/>
                  <a:gd name="connsiteX3" fmla="*/ 1065111 w 2130217"/>
                  <a:gd name="connsiteY3" fmla="*/ 0 h 1074898"/>
                  <a:gd name="connsiteX4" fmla="*/ 1916875 w 2130217"/>
                  <a:gd name="connsiteY4" fmla="*/ 34472 h 1074898"/>
                  <a:gd name="connsiteX5" fmla="*/ 2053081 w 2130217"/>
                  <a:gd name="connsiteY5" fmla="*/ 47817 h 1074898"/>
                  <a:gd name="connsiteX6" fmla="*/ 2130217 w 2130217"/>
                  <a:gd name="connsiteY6" fmla="*/ 1074898 h 1074898"/>
                  <a:gd name="connsiteX7" fmla="*/ 2115386 w 2130217"/>
                  <a:gd name="connsiteY7" fmla="*/ 1073045 h 1074898"/>
                  <a:gd name="connsiteX8" fmla="*/ 1065109 w 2130217"/>
                  <a:gd name="connsiteY8" fmla="*/ 1019860 h 1074898"/>
                  <a:gd name="connsiteX9" fmla="*/ 14832 w 2130217"/>
                  <a:gd name="connsiteY9" fmla="*/ 1073045 h 1074898"/>
                  <a:gd name="connsiteX10" fmla="*/ 0 w 2130217"/>
                  <a:gd name="connsiteY10" fmla="*/ 1074898 h 1074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30217" h="1074898">
                    <a:moveTo>
                      <a:pt x="0" y="1074898"/>
                    </a:moveTo>
                    <a:lnTo>
                      <a:pt x="77137" y="47817"/>
                    </a:lnTo>
                    <a:lnTo>
                      <a:pt x="213347" y="34472"/>
                    </a:lnTo>
                    <a:cubicBezTo>
                      <a:pt x="482419" y="12069"/>
                      <a:pt x="768500" y="0"/>
                      <a:pt x="1065111" y="0"/>
                    </a:cubicBezTo>
                    <a:cubicBezTo>
                      <a:pt x="1361722" y="0"/>
                      <a:pt x="1647802" y="12069"/>
                      <a:pt x="1916875" y="34472"/>
                    </a:cubicBezTo>
                    <a:lnTo>
                      <a:pt x="2053081" y="47817"/>
                    </a:lnTo>
                    <a:lnTo>
                      <a:pt x="2130217" y="1074898"/>
                    </a:lnTo>
                    <a:lnTo>
                      <a:pt x="2115386" y="1073045"/>
                    </a:lnTo>
                    <a:cubicBezTo>
                      <a:pt x="1790183" y="1038717"/>
                      <a:pt x="1435873" y="1019860"/>
                      <a:pt x="1065109" y="1019860"/>
                    </a:cubicBezTo>
                    <a:cubicBezTo>
                      <a:pt x="694345" y="1019860"/>
                      <a:pt x="340035" y="1038717"/>
                      <a:pt x="14832" y="1073045"/>
                    </a:cubicBezTo>
                    <a:lnTo>
                      <a:pt x="0" y="107489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0">
                <a:extLst>
                  <a:ext uri="{FF2B5EF4-FFF2-40B4-BE49-F238E27FC236}">
                    <a16:creationId xmlns:a16="http://schemas.microsoft.com/office/drawing/2014/main" id="{B121D910-1345-43EA-B78E-95DC149D8530}"/>
                  </a:ext>
                </a:extLst>
              </p:cNvPr>
              <p:cNvSpPr/>
              <p:nvPr/>
            </p:nvSpPr>
            <p:spPr>
              <a:xfrm rot="5400000">
                <a:off x="6185937" y="3468349"/>
                <a:ext cx="1829310" cy="1050642"/>
              </a:xfrm>
              <a:custGeom>
                <a:avLst/>
                <a:gdLst>
                  <a:gd name="connsiteX0" fmla="*/ 0 w 1829310"/>
                  <a:gd name="connsiteY0" fmla="*/ 1050642 h 1050642"/>
                  <a:gd name="connsiteX1" fmla="*/ 76386 w 1829310"/>
                  <a:gd name="connsiteY1" fmla="*/ 33543 h 1050642"/>
                  <a:gd name="connsiteX2" fmla="*/ 337395 w 1829310"/>
                  <a:gd name="connsiteY2" fmla="*/ 15578 h 1050642"/>
                  <a:gd name="connsiteX3" fmla="*/ 914657 w 1829310"/>
                  <a:gd name="connsiteY3" fmla="*/ 0 h 1050642"/>
                  <a:gd name="connsiteX4" fmla="*/ 1491919 w 1829310"/>
                  <a:gd name="connsiteY4" fmla="*/ 15578 h 1050642"/>
                  <a:gd name="connsiteX5" fmla="*/ 1752923 w 1829310"/>
                  <a:gd name="connsiteY5" fmla="*/ 33543 h 1050642"/>
                  <a:gd name="connsiteX6" fmla="*/ 1829310 w 1829310"/>
                  <a:gd name="connsiteY6" fmla="*/ 1050642 h 1050642"/>
                  <a:gd name="connsiteX7" fmla="*/ 1630495 w 1829310"/>
                  <a:gd name="connsiteY7" fmla="*/ 1033376 h 1050642"/>
                  <a:gd name="connsiteX8" fmla="*/ 914655 w 1829310"/>
                  <a:gd name="connsiteY8" fmla="*/ 1009236 h 1050642"/>
                  <a:gd name="connsiteX9" fmla="*/ 198815 w 1829310"/>
                  <a:gd name="connsiteY9" fmla="*/ 1033376 h 1050642"/>
                  <a:gd name="connsiteX10" fmla="*/ 0 w 1829310"/>
                  <a:gd name="connsiteY10" fmla="*/ 1050642 h 1050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29310" h="1050642">
                    <a:moveTo>
                      <a:pt x="0" y="1050642"/>
                    </a:moveTo>
                    <a:lnTo>
                      <a:pt x="76386" y="33543"/>
                    </a:lnTo>
                    <a:lnTo>
                      <a:pt x="337395" y="15578"/>
                    </a:lnTo>
                    <a:cubicBezTo>
                      <a:pt x="523855" y="5364"/>
                      <a:pt x="716916" y="0"/>
                      <a:pt x="914657" y="0"/>
                    </a:cubicBezTo>
                    <a:cubicBezTo>
                      <a:pt x="1112397" y="0"/>
                      <a:pt x="1305458" y="5364"/>
                      <a:pt x="1491919" y="15578"/>
                    </a:cubicBezTo>
                    <a:lnTo>
                      <a:pt x="1752923" y="33543"/>
                    </a:lnTo>
                    <a:lnTo>
                      <a:pt x="1829310" y="1050642"/>
                    </a:lnTo>
                    <a:lnTo>
                      <a:pt x="1630495" y="1033376"/>
                    </a:lnTo>
                    <a:cubicBezTo>
                      <a:pt x="1401694" y="1017617"/>
                      <a:pt x="1161831" y="1009236"/>
                      <a:pt x="914655" y="1009236"/>
                    </a:cubicBezTo>
                    <a:cubicBezTo>
                      <a:pt x="667479" y="1009236"/>
                      <a:pt x="427616" y="1017617"/>
                      <a:pt x="198815" y="1033376"/>
                    </a:cubicBezTo>
                    <a:lnTo>
                      <a:pt x="0" y="1050642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3561C933-9F14-4F0B-9166-8C0A7DCB1967}"/>
                  </a:ext>
                </a:extLst>
              </p:cNvPr>
              <p:cNvSpPr/>
              <p:nvPr/>
            </p:nvSpPr>
            <p:spPr>
              <a:xfrm rot="5400000">
                <a:off x="8313198" y="3469534"/>
                <a:ext cx="1530095" cy="1048272"/>
              </a:xfrm>
              <a:custGeom>
                <a:avLst/>
                <a:gdLst>
                  <a:gd name="connsiteX0" fmla="*/ 0 w 1530095"/>
                  <a:gd name="connsiteY0" fmla="*/ 1048272 h 1048272"/>
                  <a:gd name="connsiteX1" fmla="*/ 76985 w 1530095"/>
                  <a:gd name="connsiteY1" fmla="*/ 23205 h 1048272"/>
                  <a:gd name="connsiteX2" fmla="*/ 187788 w 1530095"/>
                  <a:gd name="connsiteY2" fmla="*/ 15578 h 1048272"/>
                  <a:gd name="connsiteX3" fmla="*/ 765050 w 1530095"/>
                  <a:gd name="connsiteY3" fmla="*/ 0 h 1048272"/>
                  <a:gd name="connsiteX4" fmla="*/ 1342312 w 1530095"/>
                  <a:gd name="connsiteY4" fmla="*/ 15578 h 1048272"/>
                  <a:gd name="connsiteX5" fmla="*/ 1453110 w 1530095"/>
                  <a:gd name="connsiteY5" fmla="*/ 23204 h 1048272"/>
                  <a:gd name="connsiteX6" fmla="*/ 1530095 w 1530095"/>
                  <a:gd name="connsiteY6" fmla="*/ 1048272 h 1048272"/>
                  <a:gd name="connsiteX7" fmla="*/ 1480888 w 1530095"/>
                  <a:gd name="connsiteY7" fmla="*/ 1043998 h 1048272"/>
                  <a:gd name="connsiteX8" fmla="*/ 765048 w 1530095"/>
                  <a:gd name="connsiteY8" fmla="*/ 1019858 h 1048272"/>
                  <a:gd name="connsiteX9" fmla="*/ 49208 w 1530095"/>
                  <a:gd name="connsiteY9" fmla="*/ 1043998 h 1048272"/>
                  <a:gd name="connsiteX10" fmla="*/ 0 w 1530095"/>
                  <a:gd name="connsiteY10" fmla="*/ 1048272 h 1048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30095" h="1048272">
                    <a:moveTo>
                      <a:pt x="0" y="1048272"/>
                    </a:moveTo>
                    <a:lnTo>
                      <a:pt x="76985" y="23205"/>
                    </a:lnTo>
                    <a:lnTo>
                      <a:pt x="187788" y="15578"/>
                    </a:lnTo>
                    <a:cubicBezTo>
                      <a:pt x="374248" y="5364"/>
                      <a:pt x="567309" y="0"/>
                      <a:pt x="765050" y="0"/>
                    </a:cubicBezTo>
                    <a:cubicBezTo>
                      <a:pt x="962790" y="0"/>
                      <a:pt x="1155851" y="5364"/>
                      <a:pt x="1342312" y="15578"/>
                    </a:cubicBezTo>
                    <a:lnTo>
                      <a:pt x="1453110" y="23204"/>
                    </a:lnTo>
                    <a:lnTo>
                      <a:pt x="1530095" y="1048272"/>
                    </a:lnTo>
                    <a:lnTo>
                      <a:pt x="1480888" y="1043998"/>
                    </a:lnTo>
                    <a:cubicBezTo>
                      <a:pt x="1252087" y="1028239"/>
                      <a:pt x="1012224" y="1019858"/>
                      <a:pt x="765048" y="1019858"/>
                    </a:cubicBezTo>
                    <a:cubicBezTo>
                      <a:pt x="517872" y="1019858"/>
                      <a:pt x="278009" y="1028239"/>
                      <a:pt x="49208" y="1043998"/>
                    </a:cubicBezTo>
                    <a:lnTo>
                      <a:pt x="0" y="1048272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s-CO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4" name="TextBox 82">
              <a:extLst>
                <a:ext uri="{FF2B5EF4-FFF2-40B4-BE49-F238E27FC236}">
                  <a16:creationId xmlns:a16="http://schemas.microsoft.com/office/drawing/2014/main" id="{31B0BFE2-421C-46B3-83A7-AD5B8A72F6A9}"/>
                </a:ext>
              </a:extLst>
            </p:cNvPr>
            <p:cNvSpPr txBox="1"/>
            <p:nvPr/>
          </p:nvSpPr>
          <p:spPr>
            <a:xfrm>
              <a:off x="1367321" y="3220377"/>
              <a:ext cx="1400171" cy="13619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s-CO" sz="1600">
                  <a:solidFill>
                    <a:schemeClr val="bg1"/>
                  </a:solidFill>
                </a:rPr>
                <a:t>Claridad en documentos corporativos</a:t>
              </a:r>
            </a:p>
          </p:txBody>
        </p:sp>
        <p:sp>
          <p:nvSpPr>
            <p:cNvPr id="45" name="TextBox 83">
              <a:extLst>
                <a:ext uri="{FF2B5EF4-FFF2-40B4-BE49-F238E27FC236}">
                  <a16:creationId xmlns:a16="http://schemas.microsoft.com/office/drawing/2014/main" id="{683E2618-7B62-4887-92D0-DE6E9D28CE26}"/>
                </a:ext>
              </a:extLst>
            </p:cNvPr>
            <p:cNvSpPr txBox="1"/>
            <p:nvPr/>
          </p:nvSpPr>
          <p:spPr>
            <a:xfrm>
              <a:off x="3447610" y="2918759"/>
              <a:ext cx="1058878" cy="216899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>
                  <a:solidFill>
                    <a:schemeClr val="tx1"/>
                  </a:solidFill>
                </a:rPr>
                <a:t>Órganos de toma de decisión claros</a:t>
              </a:r>
            </a:p>
          </p:txBody>
        </p:sp>
        <p:sp>
          <p:nvSpPr>
            <p:cNvPr id="46" name="TextBox 84">
              <a:extLst>
                <a:ext uri="{FF2B5EF4-FFF2-40B4-BE49-F238E27FC236}">
                  <a16:creationId xmlns:a16="http://schemas.microsoft.com/office/drawing/2014/main" id="{8C23E0A2-037D-4634-BC72-4BEA56E15133}"/>
                </a:ext>
              </a:extLst>
            </p:cNvPr>
            <p:cNvSpPr txBox="1"/>
            <p:nvPr/>
          </p:nvSpPr>
          <p:spPr>
            <a:xfrm>
              <a:off x="5588208" y="2989565"/>
              <a:ext cx="1277961" cy="1765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/>
                <a:t>Roles y responsa-</a:t>
              </a:r>
              <a:r>
                <a:rPr lang="es-CO" err="1"/>
                <a:t>bilidades</a:t>
              </a:r>
              <a:r>
                <a:rPr lang="es-CO"/>
                <a:t> definidos</a:t>
              </a:r>
            </a:p>
          </p:txBody>
        </p:sp>
        <p:sp>
          <p:nvSpPr>
            <p:cNvPr id="47" name="TextBox 85">
              <a:extLst>
                <a:ext uri="{FF2B5EF4-FFF2-40B4-BE49-F238E27FC236}">
                  <a16:creationId xmlns:a16="http://schemas.microsoft.com/office/drawing/2014/main" id="{6538A16C-BDC4-434F-9828-22749E2E25AE}"/>
                </a:ext>
              </a:extLst>
            </p:cNvPr>
            <p:cNvSpPr txBox="1"/>
            <p:nvPr/>
          </p:nvSpPr>
          <p:spPr>
            <a:xfrm>
              <a:off x="7777952" y="3018609"/>
              <a:ext cx="1220586" cy="17654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s-CO"/>
              </a:defPPr>
              <a:lvl1pPr algn="ctr">
                <a:defRPr sz="1600">
                  <a:solidFill>
                    <a:schemeClr val="bg1"/>
                  </a:solidFill>
                </a:defRPr>
              </a:lvl1pPr>
            </a:lstStyle>
            <a:p>
              <a:r>
                <a:rPr lang="es-CO"/>
                <a:t>Estructura de relaciona-miento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61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ángulo 75">
            <a:extLst>
              <a:ext uri="{FF2B5EF4-FFF2-40B4-BE49-F238E27FC236}">
                <a16:creationId xmlns:a16="http://schemas.microsoft.com/office/drawing/2014/main" id="{EEF9D3BD-0FCD-4E3B-A30D-451C7AAF6633}"/>
              </a:ext>
            </a:extLst>
          </p:cNvPr>
          <p:cNvSpPr/>
          <p:nvPr/>
        </p:nvSpPr>
        <p:spPr>
          <a:xfrm>
            <a:off x="273409" y="5078389"/>
            <a:ext cx="3604591" cy="1015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77" name="Rectángulo: esquinas redondeadas 76">
            <a:extLst>
              <a:ext uri="{FF2B5EF4-FFF2-40B4-BE49-F238E27FC236}">
                <a16:creationId xmlns:a16="http://schemas.microsoft.com/office/drawing/2014/main" id="{44DAAF07-704B-4AD2-9029-4FE6270429E3}"/>
              </a:ext>
            </a:extLst>
          </p:cNvPr>
          <p:cNvSpPr/>
          <p:nvPr/>
        </p:nvSpPr>
        <p:spPr>
          <a:xfrm>
            <a:off x="866279" y="713340"/>
            <a:ext cx="3114261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ACTIVIDAD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E4642C6D-F1C3-451F-AEC6-3440A3FD291D}"/>
              </a:ext>
            </a:extLst>
          </p:cNvPr>
          <p:cNvSpPr/>
          <p:nvPr/>
        </p:nvSpPr>
        <p:spPr>
          <a:xfrm>
            <a:off x="4233556" y="713340"/>
            <a:ext cx="1775792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DURACIÓN</a:t>
            </a: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646D5B8E-AC08-4AA5-823A-4F62C3888F63}"/>
              </a:ext>
            </a:extLst>
          </p:cNvPr>
          <p:cNvSpPr/>
          <p:nvPr/>
        </p:nvSpPr>
        <p:spPr>
          <a:xfrm>
            <a:off x="6262364" y="713339"/>
            <a:ext cx="2992542" cy="291533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DESCRIPCIÓN</a:t>
            </a:r>
          </a:p>
        </p:txBody>
      </p:sp>
      <p:sp>
        <p:nvSpPr>
          <p:cNvPr id="82" name="Rectángulo: esquinas redondeadas 81">
            <a:extLst>
              <a:ext uri="{FF2B5EF4-FFF2-40B4-BE49-F238E27FC236}">
                <a16:creationId xmlns:a16="http://schemas.microsoft.com/office/drawing/2014/main" id="{8E48A216-4859-4526-9CC2-DFF2DC55EDD5}"/>
              </a:ext>
            </a:extLst>
          </p:cNvPr>
          <p:cNvSpPr/>
          <p:nvPr/>
        </p:nvSpPr>
        <p:spPr>
          <a:xfrm>
            <a:off x="9488044" y="713340"/>
            <a:ext cx="1775792" cy="291548"/>
          </a:xfrm>
          <a:prstGeom prst="roundRect">
            <a:avLst/>
          </a:prstGeom>
          <a:solidFill>
            <a:srgbClr val="02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/>
              <a:t>PRODUCTO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2048A83A-AA05-4B15-BF12-590132B0B976}"/>
              </a:ext>
            </a:extLst>
          </p:cNvPr>
          <p:cNvGrpSpPr/>
          <p:nvPr/>
        </p:nvGrpSpPr>
        <p:grpSpPr>
          <a:xfrm>
            <a:off x="430680" y="1083111"/>
            <a:ext cx="10863136" cy="650287"/>
            <a:chOff x="157271" y="1457866"/>
            <a:chExt cx="10863136" cy="650287"/>
          </a:xfrm>
        </p:grpSpPr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0DFAE232-C03A-4447-AF4F-2FEEE826CF8A}"/>
                </a:ext>
              </a:extLst>
            </p:cNvPr>
            <p:cNvSpPr txBox="1"/>
            <p:nvPr/>
          </p:nvSpPr>
          <p:spPr>
            <a:xfrm>
              <a:off x="622850" y="1642532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Introducción Gobierno Corporativo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Conector recto 108">
              <a:extLst>
                <a:ext uri="{FF2B5EF4-FFF2-40B4-BE49-F238E27FC236}">
                  <a16:creationId xmlns:a16="http://schemas.microsoft.com/office/drawing/2014/main" id="{7434769E-8F5B-4CDA-AFEA-2FA908180F28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2108153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109">
              <a:extLst>
                <a:ext uri="{FF2B5EF4-FFF2-40B4-BE49-F238E27FC236}">
                  <a16:creationId xmlns:a16="http://schemas.microsoft.com/office/drawing/2014/main" id="{C0926ED7-6C71-4132-9062-E0B720E03046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2102209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238FD54F-35A5-4122-9015-D197608097DD}"/>
                </a:ext>
              </a:extLst>
            </p:cNvPr>
            <p:cNvSpPr txBox="1"/>
            <p:nvPr/>
          </p:nvSpPr>
          <p:spPr>
            <a:xfrm>
              <a:off x="6018936" y="1457866"/>
              <a:ext cx="29925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Explicación qué es Gobierno Corporativo, objetivos, beneficios y avances del proyecto </a:t>
              </a:r>
            </a:p>
          </p:txBody>
        </p:sp>
        <p:sp>
          <p:nvSpPr>
            <p:cNvPr id="112" name="CuadroTexto 111">
              <a:extLst>
                <a:ext uri="{FF2B5EF4-FFF2-40B4-BE49-F238E27FC236}">
                  <a16:creationId xmlns:a16="http://schemas.microsoft.com/office/drawing/2014/main" id="{0DC8B8DA-3D9B-4936-81F1-CE85FFE781C2}"/>
                </a:ext>
              </a:extLst>
            </p:cNvPr>
            <p:cNvSpPr txBox="1"/>
            <p:nvPr/>
          </p:nvSpPr>
          <p:spPr>
            <a:xfrm>
              <a:off x="9264494" y="1550199"/>
              <a:ext cx="17559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Video</a:t>
              </a:r>
            </a:p>
            <a:p>
              <a:r>
                <a:rPr lang="es-CO" sz="1200"/>
                <a:t>Presentación</a:t>
              </a:r>
            </a:p>
          </p:txBody>
        </p:sp>
        <p:cxnSp>
          <p:nvCxnSpPr>
            <p:cNvPr id="113" name="Conector recto 112">
              <a:extLst>
                <a:ext uri="{FF2B5EF4-FFF2-40B4-BE49-F238E27FC236}">
                  <a16:creationId xmlns:a16="http://schemas.microsoft.com/office/drawing/2014/main" id="{59088CD4-BBE7-483B-9FF9-1D62F9236779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2078411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945F525E-96D6-4C2C-A528-6A902709A377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210603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CuadroTexto 114">
              <a:extLst>
                <a:ext uri="{FF2B5EF4-FFF2-40B4-BE49-F238E27FC236}">
                  <a16:creationId xmlns:a16="http://schemas.microsoft.com/office/drawing/2014/main" id="{DB35C4D3-61DC-4194-A530-0CD186587533}"/>
                </a:ext>
              </a:extLst>
            </p:cNvPr>
            <p:cNvSpPr txBox="1"/>
            <p:nvPr/>
          </p:nvSpPr>
          <p:spPr>
            <a:xfrm>
              <a:off x="3990127" y="1642532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Picture 2" descr="Cognitivo - Iconos gratis de personas">
              <a:extLst>
                <a:ext uri="{FF2B5EF4-FFF2-40B4-BE49-F238E27FC236}">
                  <a16:creationId xmlns:a16="http://schemas.microsoft.com/office/drawing/2014/main" id="{5BC46F26-8961-4F34-9760-8943760907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1617458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" name="Grupo 116">
            <a:extLst>
              <a:ext uri="{FF2B5EF4-FFF2-40B4-BE49-F238E27FC236}">
                <a16:creationId xmlns:a16="http://schemas.microsoft.com/office/drawing/2014/main" id="{6B2613F8-F744-454D-91E2-AEE6A9F29C43}"/>
              </a:ext>
            </a:extLst>
          </p:cNvPr>
          <p:cNvGrpSpPr/>
          <p:nvPr/>
        </p:nvGrpSpPr>
        <p:grpSpPr>
          <a:xfrm>
            <a:off x="470908" y="4047786"/>
            <a:ext cx="10620200" cy="742092"/>
            <a:chOff x="197499" y="4125873"/>
            <a:chExt cx="10620200" cy="742092"/>
          </a:xfrm>
        </p:grpSpPr>
        <p:sp>
          <p:nvSpPr>
            <p:cNvPr id="118" name="CuadroTexto 117">
              <a:extLst>
                <a:ext uri="{FF2B5EF4-FFF2-40B4-BE49-F238E27FC236}">
                  <a16:creationId xmlns:a16="http://schemas.microsoft.com/office/drawing/2014/main" id="{005BD08C-0EE8-4633-8B97-08CC29CE51B8}"/>
                </a:ext>
              </a:extLst>
            </p:cNvPr>
            <p:cNvSpPr txBox="1"/>
            <p:nvPr/>
          </p:nvSpPr>
          <p:spPr>
            <a:xfrm>
              <a:off x="622850" y="4218206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2: Charla “Empodérate” - MAD</a:t>
              </a:r>
            </a:p>
          </p:txBody>
        </p:sp>
        <p:sp>
          <p:nvSpPr>
            <p:cNvPr id="119" name="CuadroTexto 118">
              <a:extLst>
                <a:ext uri="{FF2B5EF4-FFF2-40B4-BE49-F238E27FC236}">
                  <a16:creationId xmlns:a16="http://schemas.microsoft.com/office/drawing/2014/main" id="{E3BEB78D-E8E1-481E-8CEB-EEC808402A59}"/>
                </a:ext>
              </a:extLst>
            </p:cNvPr>
            <p:cNvSpPr txBox="1"/>
            <p:nvPr/>
          </p:nvSpPr>
          <p:spPr>
            <a:xfrm>
              <a:off x="6018935" y="4125873"/>
              <a:ext cx="3114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Charla riesgos de no tomar decisiones.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Actividad lúdica: revisión del MAD y proponer las actividades más relevantes</a:t>
              </a:r>
              <a:endParaRPr lang="es-CO" sz="1200" strike="sngStrik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CuadroTexto 119">
              <a:extLst>
                <a:ext uri="{FF2B5EF4-FFF2-40B4-BE49-F238E27FC236}">
                  <a16:creationId xmlns:a16="http://schemas.microsoft.com/office/drawing/2014/main" id="{D1B62530-57CE-4A21-A7E2-B81C22F47BB8}"/>
                </a:ext>
              </a:extLst>
            </p:cNvPr>
            <p:cNvSpPr txBox="1"/>
            <p:nvPr/>
          </p:nvSpPr>
          <p:spPr>
            <a:xfrm>
              <a:off x="3990127" y="431053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>
                  <a:latin typeface="Arial" panose="020B0604020202020204" pitchFamily="34" charset="0"/>
                  <a:cs typeface="Arial" panose="020B0604020202020204" pitchFamily="34" charset="0"/>
                </a:rPr>
                <a:t>18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CuadroTexto 120">
              <a:extLst>
                <a:ext uri="{FF2B5EF4-FFF2-40B4-BE49-F238E27FC236}">
                  <a16:creationId xmlns:a16="http://schemas.microsoft.com/office/drawing/2014/main" id="{878445E7-B1EA-49B9-9A06-600E42D9C00D}"/>
                </a:ext>
              </a:extLst>
            </p:cNvPr>
            <p:cNvSpPr txBox="1"/>
            <p:nvPr/>
          </p:nvSpPr>
          <p:spPr>
            <a:xfrm>
              <a:off x="9264494" y="4218206"/>
              <a:ext cx="1553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/>
                <a:t>Charla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CO" sz="1200" err="1"/>
                <a:t>Mentimeter</a:t>
              </a:r>
              <a:endParaRPr lang="es-CO" sz="1200"/>
            </a:p>
          </p:txBody>
        </p:sp>
        <p:pic>
          <p:nvPicPr>
            <p:cNvPr id="122" name="Picture 6" descr="Apoyanos">
              <a:extLst>
                <a:ext uri="{FF2B5EF4-FFF2-40B4-BE49-F238E27FC236}">
                  <a16:creationId xmlns:a16="http://schemas.microsoft.com/office/drawing/2014/main" id="{735FD6AB-4D9E-48C4-A2A4-4CB2A1261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4325693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3" name="Conector recto 122">
              <a:extLst>
                <a:ext uri="{FF2B5EF4-FFF2-40B4-BE49-F238E27FC236}">
                  <a16:creationId xmlns:a16="http://schemas.microsoft.com/office/drawing/2014/main" id="{C7FAFEC2-6E97-4F6F-BA24-F080C2F52D9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4867965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cto 123">
              <a:extLst>
                <a:ext uri="{FF2B5EF4-FFF2-40B4-BE49-F238E27FC236}">
                  <a16:creationId xmlns:a16="http://schemas.microsoft.com/office/drawing/2014/main" id="{052C1626-B7E9-4CBB-B41B-19F1C52B248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4862021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cto 124">
              <a:extLst>
                <a:ext uri="{FF2B5EF4-FFF2-40B4-BE49-F238E27FC236}">
                  <a16:creationId xmlns:a16="http://schemas.microsoft.com/office/drawing/2014/main" id="{EEBFE2DA-5127-4FBD-871C-BC30BC9886B6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484282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cto 125">
              <a:extLst>
                <a:ext uri="{FF2B5EF4-FFF2-40B4-BE49-F238E27FC236}">
                  <a16:creationId xmlns:a16="http://schemas.microsoft.com/office/drawing/2014/main" id="{A0159407-C1E0-42F9-96B7-52E8DE9FB54C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4858374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upo 126">
            <a:extLst>
              <a:ext uri="{FF2B5EF4-FFF2-40B4-BE49-F238E27FC236}">
                <a16:creationId xmlns:a16="http://schemas.microsoft.com/office/drawing/2014/main" id="{60702B56-DECD-447B-A9E3-E75220CE6451}"/>
              </a:ext>
            </a:extLst>
          </p:cNvPr>
          <p:cNvGrpSpPr/>
          <p:nvPr/>
        </p:nvGrpSpPr>
        <p:grpSpPr>
          <a:xfrm>
            <a:off x="292248" y="5602309"/>
            <a:ext cx="9114357" cy="430250"/>
            <a:chOff x="18839" y="5947084"/>
            <a:chExt cx="9114357" cy="430250"/>
          </a:xfrm>
        </p:grpSpPr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ED59BBA5-78C0-4BAE-A239-BB0D192DF18D}"/>
                </a:ext>
              </a:extLst>
            </p:cNvPr>
            <p:cNvSpPr txBox="1"/>
            <p:nvPr/>
          </p:nvSpPr>
          <p:spPr>
            <a:xfrm>
              <a:off x="622850" y="5947084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Espacio de preguntas</a:t>
              </a:r>
            </a:p>
          </p:txBody>
        </p:sp>
        <p:sp>
          <p:nvSpPr>
            <p:cNvPr id="129" name="CuadroTexto 128">
              <a:extLst>
                <a:ext uri="{FF2B5EF4-FFF2-40B4-BE49-F238E27FC236}">
                  <a16:creationId xmlns:a16="http://schemas.microsoft.com/office/drawing/2014/main" id="{38F6E427-4252-4DBA-A22D-B030B7878228}"/>
                </a:ext>
              </a:extLst>
            </p:cNvPr>
            <p:cNvSpPr txBox="1"/>
            <p:nvPr/>
          </p:nvSpPr>
          <p:spPr>
            <a:xfrm>
              <a:off x="6018935" y="5947084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Espacio de preguntas</a:t>
              </a:r>
            </a:p>
          </p:txBody>
        </p:sp>
        <p:sp>
          <p:nvSpPr>
            <p:cNvPr id="131" name="CuadroTexto 130">
              <a:extLst>
                <a:ext uri="{FF2B5EF4-FFF2-40B4-BE49-F238E27FC236}">
                  <a16:creationId xmlns:a16="http://schemas.microsoft.com/office/drawing/2014/main" id="{7BEB4D49-A38C-4972-AA35-9C77065D91C7}"/>
                </a:ext>
              </a:extLst>
            </p:cNvPr>
            <p:cNvSpPr txBox="1"/>
            <p:nvPr/>
          </p:nvSpPr>
          <p:spPr>
            <a:xfrm>
              <a:off x="3960147" y="5978499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20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2" name="Picture 4" descr="Empathy PNG Images | Vector and PSD Files | Free Download on Pngtree">
              <a:extLst>
                <a:ext uri="{FF2B5EF4-FFF2-40B4-BE49-F238E27FC236}">
                  <a16:creationId xmlns:a16="http://schemas.microsoft.com/office/drawing/2014/main" id="{D85EFBB4-82A1-4AEB-A02E-54D3607A36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" t="22271" r="6102" b="19906"/>
            <a:stretch/>
          </p:blipFill>
          <p:spPr bwMode="auto">
            <a:xfrm>
              <a:off x="18839" y="5978499"/>
              <a:ext cx="604011" cy="39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Grupo 132">
            <a:extLst>
              <a:ext uri="{FF2B5EF4-FFF2-40B4-BE49-F238E27FC236}">
                <a16:creationId xmlns:a16="http://schemas.microsoft.com/office/drawing/2014/main" id="{230FEFAE-02E8-496A-B8AD-506B3F9F1126}"/>
              </a:ext>
            </a:extLst>
          </p:cNvPr>
          <p:cNvGrpSpPr/>
          <p:nvPr/>
        </p:nvGrpSpPr>
        <p:grpSpPr>
          <a:xfrm>
            <a:off x="470908" y="4903514"/>
            <a:ext cx="10620200" cy="545404"/>
            <a:chOff x="197499" y="5168950"/>
            <a:chExt cx="10620200" cy="545404"/>
          </a:xfrm>
        </p:grpSpPr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5BC2AB0D-6046-4152-AF02-7891CB54CA54}"/>
                </a:ext>
              </a:extLst>
            </p:cNvPr>
            <p:cNvSpPr txBox="1"/>
            <p:nvPr/>
          </p:nvSpPr>
          <p:spPr>
            <a:xfrm>
              <a:off x="622850" y="5261283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3: Modelo de relacionamiento</a:t>
              </a:r>
            </a:p>
          </p:txBody>
        </p: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0972EA45-CA71-4C58-B3E3-2CE03A37733F}"/>
                </a:ext>
              </a:extLst>
            </p:cNvPr>
            <p:cNvSpPr txBox="1"/>
            <p:nvPr/>
          </p:nvSpPr>
          <p:spPr>
            <a:xfrm>
              <a:off x="6018935" y="5168950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Breve explicación del modelo de relacionamiento y quiz sobre el modelo</a:t>
              </a: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0F2F476-E3DF-44DB-93E1-67C528B845D4}"/>
                </a:ext>
              </a:extLst>
            </p:cNvPr>
            <p:cNvSpPr txBox="1"/>
            <p:nvPr/>
          </p:nvSpPr>
          <p:spPr>
            <a:xfrm>
              <a:off x="3990127" y="5261283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15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E07EEAAE-3F46-4635-B660-163BBE708926}"/>
                </a:ext>
              </a:extLst>
            </p:cNvPr>
            <p:cNvSpPr txBox="1"/>
            <p:nvPr/>
          </p:nvSpPr>
          <p:spPr>
            <a:xfrm>
              <a:off x="9264494" y="5261284"/>
              <a:ext cx="970202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 err="1"/>
                <a:t>Mentimeter</a:t>
              </a:r>
              <a:endParaRPr lang="es-CO" sz="1200"/>
            </a:p>
          </p:txBody>
        </p:sp>
        <p:pic>
          <p:nvPicPr>
            <p:cNvPr id="138" name="Picture 6" descr="Apoyanos">
              <a:extLst>
                <a:ext uri="{FF2B5EF4-FFF2-40B4-BE49-F238E27FC236}">
                  <a16:creationId xmlns:a16="http://schemas.microsoft.com/office/drawing/2014/main" id="{5BCB04AD-8A35-4E76-831A-BE37AB758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5276437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9" name="Conector recto 138">
              <a:extLst>
                <a:ext uri="{FF2B5EF4-FFF2-40B4-BE49-F238E27FC236}">
                  <a16:creationId xmlns:a16="http://schemas.microsoft.com/office/drawing/2014/main" id="{C3E2F61F-1C4B-476B-A2BD-A0EB158221F7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5714354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ector recto 139">
              <a:extLst>
                <a:ext uri="{FF2B5EF4-FFF2-40B4-BE49-F238E27FC236}">
                  <a16:creationId xmlns:a16="http://schemas.microsoft.com/office/drawing/2014/main" id="{113CCA2C-1CA9-4102-92F6-87C454341705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5708410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cto 140">
              <a:extLst>
                <a:ext uri="{FF2B5EF4-FFF2-40B4-BE49-F238E27FC236}">
                  <a16:creationId xmlns:a16="http://schemas.microsoft.com/office/drawing/2014/main" id="{A84DA711-F321-4D6A-8C5F-7514C157EC7F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5689213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cto 141">
              <a:extLst>
                <a:ext uri="{FF2B5EF4-FFF2-40B4-BE49-F238E27FC236}">
                  <a16:creationId xmlns:a16="http://schemas.microsoft.com/office/drawing/2014/main" id="{6B8615B1-8EDC-48F5-B371-CCB9A26F6263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5704763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upo 142">
            <a:extLst>
              <a:ext uri="{FF2B5EF4-FFF2-40B4-BE49-F238E27FC236}">
                <a16:creationId xmlns:a16="http://schemas.microsoft.com/office/drawing/2014/main" id="{C2B0831D-672E-4270-8739-782D42787680}"/>
              </a:ext>
            </a:extLst>
          </p:cNvPr>
          <p:cNvGrpSpPr/>
          <p:nvPr/>
        </p:nvGrpSpPr>
        <p:grpSpPr>
          <a:xfrm>
            <a:off x="470908" y="1873058"/>
            <a:ext cx="10822908" cy="583037"/>
            <a:chOff x="197499" y="2057233"/>
            <a:chExt cx="10822908" cy="583037"/>
          </a:xfrm>
        </p:grpSpPr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A40AC9D-F2DE-429E-B1E7-87793BEF9411}"/>
                </a:ext>
              </a:extLst>
            </p:cNvPr>
            <p:cNvSpPr txBox="1"/>
            <p:nvPr/>
          </p:nvSpPr>
          <p:spPr>
            <a:xfrm>
              <a:off x="622850" y="2057233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Quiz validación propósito Gobierno Corporativo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CFD7A2B8-7760-4F47-9755-80C90649B2FD}"/>
                </a:ext>
              </a:extLst>
            </p:cNvPr>
            <p:cNvSpPr txBox="1"/>
            <p:nvPr/>
          </p:nvSpPr>
          <p:spPr>
            <a:xfrm>
              <a:off x="6018935" y="2057233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Breve quiz con preguntas sobre beneficios, elementos y objetivos.</a:t>
              </a:r>
            </a:p>
          </p:txBody>
        </p:sp>
        <p:sp>
          <p:nvSpPr>
            <p:cNvPr id="146" name="CuadroTexto 145">
              <a:extLst>
                <a:ext uri="{FF2B5EF4-FFF2-40B4-BE49-F238E27FC236}">
                  <a16:creationId xmlns:a16="http://schemas.microsoft.com/office/drawing/2014/main" id="{288966CF-A2CB-4920-8B6E-870D67CE8DB4}"/>
                </a:ext>
              </a:extLst>
            </p:cNvPr>
            <p:cNvSpPr txBox="1"/>
            <p:nvPr/>
          </p:nvSpPr>
          <p:spPr>
            <a:xfrm>
              <a:off x="9264494" y="2149566"/>
              <a:ext cx="1755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 err="1"/>
                <a:t>Mentimeter</a:t>
              </a:r>
              <a:endParaRPr lang="es-CO" sz="1200"/>
            </a:p>
          </p:txBody>
        </p:sp>
        <p:sp>
          <p:nvSpPr>
            <p:cNvPr id="147" name="CuadroTexto 146">
              <a:extLst>
                <a:ext uri="{FF2B5EF4-FFF2-40B4-BE49-F238E27FC236}">
                  <a16:creationId xmlns:a16="http://schemas.microsoft.com/office/drawing/2014/main" id="{7B9ED864-7CF7-4FC1-AAEB-6C50E8128BD6}"/>
                </a:ext>
              </a:extLst>
            </p:cNvPr>
            <p:cNvSpPr txBox="1"/>
            <p:nvPr/>
          </p:nvSpPr>
          <p:spPr>
            <a:xfrm>
              <a:off x="3990127" y="2149566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8" name="Picture 6" descr="Apoyanos">
              <a:extLst>
                <a:ext uri="{FF2B5EF4-FFF2-40B4-BE49-F238E27FC236}">
                  <a16:creationId xmlns:a16="http://schemas.microsoft.com/office/drawing/2014/main" id="{4B1C7764-E939-4F67-A9D8-34E24974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99" y="2164720"/>
              <a:ext cx="246690" cy="2466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9" name="Conector recto 148">
              <a:extLst>
                <a:ext uri="{FF2B5EF4-FFF2-40B4-BE49-F238E27FC236}">
                  <a16:creationId xmlns:a16="http://schemas.microsoft.com/office/drawing/2014/main" id="{3DD257FE-0DBC-4BDE-8E41-F0693773C024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2640270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ector recto 149">
              <a:extLst>
                <a:ext uri="{FF2B5EF4-FFF2-40B4-BE49-F238E27FC236}">
                  <a16:creationId xmlns:a16="http://schemas.microsoft.com/office/drawing/2014/main" id="{6A192D05-FA68-4C91-B411-42299285EFCC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2634326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ector recto 150">
              <a:extLst>
                <a:ext uri="{FF2B5EF4-FFF2-40B4-BE49-F238E27FC236}">
                  <a16:creationId xmlns:a16="http://schemas.microsoft.com/office/drawing/2014/main" id="{70130B1F-D0F6-464E-B312-55BB85042484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2615129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ector recto 151">
              <a:extLst>
                <a:ext uri="{FF2B5EF4-FFF2-40B4-BE49-F238E27FC236}">
                  <a16:creationId xmlns:a16="http://schemas.microsoft.com/office/drawing/2014/main" id="{C3DB8877-7BF3-4FAC-A3D2-5BA95D944800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2630679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upo 152">
            <a:extLst>
              <a:ext uri="{FF2B5EF4-FFF2-40B4-BE49-F238E27FC236}">
                <a16:creationId xmlns:a16="http://schemas.microsoft.com/office/drawing/2014/main" id="{C74AA7BD-0482-4430-AE80-88955BE81BD6}"/>
              </a:ext>
            </a:extLst>
          </p:cNvPr>
          <p:cNvGrpSpPr/>
          <p:nvPr/>
        </p:nvGrpSpPr>
        <p:grpSpPr>
          <a:xfrm>
            <a:off x="430680" y="2559905"/>
            <a:ext cx="11761320" cy="571246"/>
            <a:chOff x="157271" y="2580358"/>
            <a:chExt cx="11761320" cy="571246"/>
          </a:xfrm>
        </p:grpSpPr>
        <p:cxnSp>
          <p:nvCxnSpPr>
            <p:cNvPr id="154" name="Conector recto 153">
              <a:extLst>
                <a:ext uri="{FF2B5EF4-FFF2-40B4-BE49-F238E27FC236}">
                  <a16:creationId xmlns:a16="http://schemas.microsoft.com/office/drawing/2014/main" id="{257C7050-446B-4BC0-AE56-15B1276BF84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3151604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ector recto 154">
              <a:extLst>
                <a:ext uri="{FF2B5EF4-FFF2-40B4-BE49-F238E27FC236}">
                  <a16:creationId xmlns:a16="http://schemas.microsoft.com/office/drawing/2014/main" id="{1EDA848A-C3C5-44F2-B0B2-5B39061E32D7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3151604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ector recto 155">
              <a:extLst>
                <a:ext uri="{FF2B5EF4-FFF2-40B4-BE49-F238E27FC236}">
                  <a16:creationId xmlns:a16="http://schemas.microsoft.com/office/drawing/2014/main" id="{6D136770-E5C6-4FD4-994A-347A35303349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3151604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ector recto 156">
              <a:extLst>
                <a:ext uri="{FF2B5EF4-FFF2-40B4-BE49-F238E27FC236}">
                  <a16:creationId xmlns:a16="http://schemas.microsoft.com/office/drawing/2014/main" id="{53B5734F-88D4-4463-BC76-B0A78957F1BB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3151604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id="{D7DCC36E-87EB-40F0-B8DA-26802C828AF9}"/>
                </a:ext>
              </a:extLst>
            </p:cNvPr>
            <p:cNvSpPr txBox="1"/>
            <p:nvPr/>
          </p:nvSpPr>
          <p:spPr>
            <a:xfrm>
              <a:off x="3990127" y="2672691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10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9" name="Picture 2" descr="Cognitivo - Iconos gratis de personas">
              <a:extLst>
                <a:ext uri="{FF2B5EF4-FFF2-40B4-BE49-F238E27FC236}">
                  <a16:creationId xmlns:a16="http://schemas.microsoft.com/office/drawing/2014/main" id="{9E8D376D-8F72-4FAA-8753-2439E745B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2647617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C60BD2D3-9268-46A4-A248-8754845A2B7A}"/>
                </a:ext>
              </a:extLst>
            </p:cNvPr>
            <p:cNvSpPr txBox="1"/>
            <p:nvPr/>
          </p:nvSpPr>
          <p:spPr>
            <a:xfrm>
              <a:off x="622850" y="2672691"/>
              <a:ext cx="31142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Divulgación Macroprocesos</a:t>
              </a: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9DEB7601-FDE6-4584-A603-436E8B612A41}"/>
                </a:ext>
              </a:extLst>
            </p:cNvPr>
            <p:cNvSpPr txBox="1"/>
            <p:nvPr/>
          </p:nvSpPr>
          <p:spPr>
            <a:xfrm>
              <a:off x="6018935" y="2580358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2do hito del taller de macroprocesos – Gerentes divulgan su proceso, nivel 1</a:t>
              </a: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2A62CB7D-E2D1-48FE-AA10-A873E92AE577}"/>
                </a:ext>
              </a:extLst>
            </p:cNvPr>
            <p:cNvSpPr txBox="1"/>
            <p:nvPr/>
          </p:nvSpPr>
          <p:spPr>
            <a:xfrm>
              <a:off x="9234514" y="2662173"/>
              <a:ext cx="2684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Presentación</a:t>
              </a:r>
            </a:p>
          </p:txBody>
        </p:sp>
      </p:grpSp>
      <p:grpSp>
        <p:nvGrpSpPr>
          <p:cNvPr id="163" name="Grupo 162">
            <a:extLst>
              <a:ext uri="{FF2B5EF4-FFF2-40B4-BE49-F238E27FC236}">
                <a16:creationId xmlns:a16="http://schemas.microsoft.com/office/drawing/2014/main" id="{4C04BC2E-3186-4C80-B37F-E5B305AAC1ED}"/>
              </a:ext>
            </a:extLst>
          </p:cNvPr>
          <p:cNvGrpSpPr/>
          <p:nvPr/>
        </p:nvGrpSpPr>
        <p:grpSpPr>
          <a:xfrm>
            <a:off x="430680" y="3209283"/>
            <a:ext cx="10863136" cy="695446"/>
            <a:chOff x="157271" y="3081636"/>
            <a:chExt cx="10863136" cy="695446"/>
          </a:xfrm>
        </p:grpSpPr>
        <p:sp>
          <p:nvSpPr>
            <p:cNvPr id="164" name="CuadroTexto 163">
              <a:extLst>
                <a:ext uri="{FF2B5EF4-FFF2-40B4-BE49-F238E27FC236}">
                  <a16:creationId xmlns:a16="http://schemas.microsoft.com/office/drawing/2014/main" id="{BDBFDC69-A308-49F6-B954-651C284DFA8F}"/>
                </a:ext>
              </a:extLst>
            </p:cNvPr>
            <p:cNvSpPr txBox="1"/>
            <p:nvPr/>
          </p:nvSpPr>
          <p:spPr>
            <a:xfrm>
              <a:off x="622850" y="3160172"/>
              <a:ext cx="3114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i="1">
                  <a:latin typeface="Arial" panose="020B0604020202020204" pitchFamily="34" charset="0"/>
                  <a:cs typeface="Arial" panose="020B0604020202020204" pitchFamily="34" charset="0"/>
                </a:rPr>
                <a:t>Elemento 1:  Documentos corporativos y comités</a:t>
              </a:r>
            </a:p>
          </p:txBody>
        </p:sp>
        <p:sp>
          <p:nvSpPr>
            <p:cNvPr id="165" name="CuadroTexto 164">
              <a:extLst>
                <a:ext uri="{FF2B5EF4-FFF2-40B4-BE49-F238E27FC236}">
                  <a16:creationId xmlns:a16="http://schemas.microsoft.com/office/drawing/2014/main" id="{532C5EF6-9E60-460C-8174-9AA5833C4275}"/>
                </a:ext>
              </a:extLst>
            </p:cNvPr>
            <p:cNvSpPr txBox="1"/>
            <p:nvPr/>
          </p:nvSpPr>
          <p:spPr>
            <a:xfrm>
              <a:off x="6048894" y="3081636"/>
              <a:ext cx="31142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>
                  <a:latin typeface="Arial" panose="020B0604020202020204" pitchFamily="34" charset="0"/>
                  <a:cs typeface="Arial" panose="020B0604020202020204" pitchFamily="34" charset="0"/>
                </a:rPr>
                <a:t>Explicación de los diferentes documentos y comités establecidos para cada Vicepresidencia </a:t>
              </a:r>
            </a:p>
          </p:txBody>
        </p:sp>
        <p:sp>
          <p:nvSpPr>
            <p:cNvPr id="166" name="CuadroTexto 165">
              <a:extLst>
                <a:ext uri="{FF2B5EF4-FFF2-40B4-BE49-F238E27FC236}">
                  <a16:creationId xmlns:a16="http://schemas.microsoft.com/office/drawing/2014/main" id="{E051AACB-533A-458D-A6AD-4EE882A51BFA}"/>
                </a:ext>
              </a:extLst>
            </p:cNvPr>
            <p:cNvSpPr txBox="1"/>
            <p:nvPr/>
          </p:nvSpPr>
          <p:spPr>
            <a:xfrm>
              <a:off x="9264494" y="3236319"/>
              <a:ext cx="1755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6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s-CO" sz="1200"/>
                <a:t>Presentación</a:t>
              </a:r>
            </a:p>
          </p:txBody>
        </p:sp>
        <p:sp>
          <p:nvSpPr>
            <p:cNvPr id="167" name="CuadroTexto 166">
              <a:extLst>
                <a:ext uri="{FF2B5EF4-FFF2-40B4-BE49-F238E27FC236}">
                  <a16:creationId xmlns:a16="http://schemas.microsoft.com/office/drawing/2014/main" id="{6110F769-958A-47EA-9391-D7D10AB9A4BC}"/>
                </a:ext>
              </a:extLst>
            </p:cNvPr>
            <p:cNvSpPr txBox="1"/>
            <p:nvPr/>
          </p:nvSpPr>
          <p:spPr>
            <a:xfrm>
              <a:off x="3990127" y="3181025"/>
              <a:ext cx="17757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200" i="1">
                  <a:latin typeface="Arial" panose="020B0604020202020204" pitchFamily="34" charset="0"/>
                  <a:cs typeface="Arial" panose="020B0604020202020204" pitchFamily="34" charset="0"/>
                </a:rPr>
                <a:t>5 m</a:t>
              </a:r>
              <a:endParaRPr lang="es-CO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8" name="Picture 2" descr="Cognitivo - Iconos gratis de personas">
              <a:extLst>
                <a:ext uri="{FF2B5EF4-FFF2-40B4-BE49-F238E27FC236}">
                  <a16:creationId xmlns:a16="http://schemas.microsoft.com/office/drawing/2014/main" id="{BFFEDC3F-5D44-459C-AB94-57B812C81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271" y="3241229"/>
              <a:ext cx="327147" cy="327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9" name="Conector recto 168">
              <a:extLst>
                <a:ext uri="{FF2B5EF4-FFF2-40B4-BE49-F238E27FC236}">
                  <a16:creationId xmlns:a16="http://schemas.microsoft.com/office/drawing/2014/main" id="{EFE50E1C-6452-48D5-887E-325BDE8412DF}"/>
                </a:ext>
              </a:extLst>
            </p:cNvPr>
            <p:cNvCxnSpPr>
              <a:cxnSpLocks/>
            </p:cNvCxnSpPr>
            <p:nvPr/>
          </p:nvCxnSpPr>
          <p:spPr>
            <a:xfrm>
              <a:off x="1078087" y="3777082"/>
              <a:ext cx="220378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ector recto 169">
              <a:extLst>
                <a:ext uri="{FF2B5EF4-FFF2-40B4-BE49-F238E27FC236}">
                  <a16:creationId xmlns:a16="http://schemas.microsoft.com/office/drawing/2014/main" id="{9C6D144F-AE7D-41B8-A40D-748F60DC87E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67" y="3777082"/>
              <a:ext cx="2300478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ector recto 170">
              <a:extLst>
                <a:ext uri="{FF2B5EF4-FFF2-40B4-BE49-F238E27FC236}">
                  <a16:creationId xmlns:a16="http://schemas.microsoft.com/office/drawing/2014/main" id="{F9A75E3E-F16F-47D3-AD78-BFC9C9348449}"/>
                </a:ext>
              </a:extLst>
            </p:cNvPr>
            <p:cNvCxnSpPr>
              <a:cxnSpLocks/>
            </p:cNvCxnSpPr>
            <p:nvPr/>
          </p:nvCxnSpPr>
          <p:spPr>
            <a:xfrm>
              <a:off x="9447323" y="3777082"/>
              <a:ext cx="1370376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3767DA6F-DABE-4D6F-AE17-AB5D8250600B}"/>
                </a:ext>
              </a:extLst>
            </p:cNvPr>
            <p:cNvCxnSpPr>
              <a:cxnSpLocks/>
            </p:cNvCxnSpPr>
            <p:nvPr/>
          </p:nvCxnSpPr>
          <p:spPr>
            <a:xfrm>
              <a:off x="4186335" y="3777082"/>
              <a:ext cx="1383377" cy="0"/>
            </a:xfrm>
            <a:prstGeom prst="line">
              <a:avLst/>
            </a:prstGeom>
            <a:ln>
              <a:solidFill>
                <a:srgbClr val="B6B31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3">
            <a:extLst>
              <a:ext uri="{FF2B5EF4-FFF2-40B4-BE49-F238E27FC236}">
                <a16:creationId xmlns:a16="http://schemas.microsoft.com/office/drawing/2014/main" id="{7D76A58A-375F-4061-9D4C-651C14864658}"/>
              </a:ext>
            </a:extLst>
          </p:cNvPr>
          <p:cNvSpPr txBox="1">
            <a:spLocks/>
          </p:cNvSpPr>
          <p:nvPr/>
        </p:nvSpPr>
        <p:spPr>
          <a:xfrm>
            <a:off x="2453389" y="122292"/>
            <a:ext cx="73451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2400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76461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41">
            <a:extLst>
              <a:ext uri="{FF2B5EF4-FFF2-40B4-BE49-F238E27FC236}">
                <a16:creationId xmlns:a16="http://schemas.microsoft.com/office/drawing/2014/main" id="{9333B746-8064-8449-9B04-F0504AC05014}"/>
              </a:ext>
            </a:extLst>
          </p:cNvPr>
          <p:cNvSpPr txBox="1"/>
          <p:nvPr/>
        </p:nvSpPr>
        <p:spPr>
          <a:xfrm>
            <a:off x="3744131" y="3567821"/>
            <a:ext cx="743570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O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atrices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MAD </a:t>
            </a:r>
            <a:r>
              <a:rPr lang="es-CO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actualizadas 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los 12 macroprocesos.</a:t>
            </a:r>
          </a:p>
        </p:txBody>
      </p:sp>
      <p:sp>
        <p:nvSpPr>
          <p:cNvPr id="3" name="CuadroTexto 142">
            <a:extLst>
              <a:ext uri="{FF2B5EF4-FFF2-40B4-BE49-F238E27FC236}">
                <a16:creationId xmlns:a16="http://schemas.microsoft.com/office/drawing/2014/main" id="{FD10FE48-69AD-E749-A7B5-03B0174E8100}"/>
              </a:ext>
            </a:extLst>
          </p:cNvPr>
          <p:cNvSpPr txBox="1"/>
          <p:nvPr/>
        </p:nvSpPr>
        <p:spPr>
          <a:xfrm>
            <a:off x="3712397" y="2056577"/>
            <a:ext cx="746743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Definición de </a:t>
            </a:r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clave </a:t>
            </a: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tomadores </a:t>
            </a: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esas decisiones.</a:t>
            </a:r>
            <a:endParaRPr lang="es-CO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44">
            <a:extLst>
              <a:ext uri="{FF2B5EF4-FFF2-40B4-BE49-F238E27FC236}">
                <a16:creationId xmlns:a16="http://schemas.microsoft.com/office/drawing/2014/main" id="{00567431-B678-D640-9C52-AD0586099CB4}"/>
              </a:ext>
            </a:extLst>
          </p:cNvPr>
          <p:cNvSpPr txBox="1"/>
          <p:nvPr/>
        </p:nvSpPr>
        <p:spPr>
          <a:xfrm>
            <a:off x="3744131" y="2664980"/>
            <a:ext cx="7435702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O" err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elegación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CO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críticas 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es-CO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palanca de agilidad, claridad y consistencia. </a:t>
            </a:r>
          </a:p>
        </p:txBody>
      </p:sp>
      <p:sp>
        <p:nvSpPr>
          <p:cNvPr id="10" name="CuadroTexto 44">
            <a:extLst>
              <a:ext uri="{FF2B5EF4-FFF2-40B4-BE49-F238E27FC236}">
                <a16:creationId xmlns:a16="http://schemas.microsoft.com/office/drawing/2014/main" id="{3E1CC9AC-897D-E04E-99AF-760D523DB0A8}"/>
              </a:ext>
            </a:extLst>
          </p:cNvPr>
          <p:cNvSpPr txBox="1"/>
          <p:nvPr/>
        </p:nvSpPr>
        <p:spPr>
          <a:xfrm>
            <a:off x="10752514" y="868602"/>
            <a:ext cx="8636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600" b="1" u="sng">
                <a:solidFill>
                  <a:srgbClr val="4A834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2000"/>
              <a:t>100%</a:t>
            </a:r>
            <a:endParaRPr lang="es-CO" sz="2000"/>
          </a:p>
        </p:txBody>
      </p:sp>
      <p:sp>
        <p:nvSpPr>
          <p:cNvPr id="16" name="CuadroTexto 47">
            <a:extLst>
              <a:ext uri="{FF2B5EF4-FFF2-40B4-BE49-F238E27FC236}">
                <a16:creationId xmlns:a16="http://schemas.microsoft.com/office/drawing/2014/main" id="{08C4BC45-A881-BB43-8991-7F434CCD56A7}"/>
              </a:ext>
            </a:extLst>
          </p:cNvPr>
          <p:cNvSpPr txBox="1"/>
          <p:nvPr/>
        </p:nvSpPr>
        <p:spPr>
          <a:xfrm>
            <a:off x="3688322" y="597054"/>
            <a:ext cx="682827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BB45E83-35DA-46EF-B4DB-5D71AD3B2EA6}"/>
              </a:ext>
            </a:extLst>
          </p:cNvPr>
          <p:cNvSpPr/>
          <p:nvPr/>
        </p:nvSpPr>
        <p:spPr>
          <a:xfrm rot="16200000">
            <a:off x="6369399" y="3505693"/>
            <a:ext cx="1284398" cy="3199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6E3C441-DFAD-4F93-AD8E-85A0A709F810}"/>
              </a:ext>
            </a:extLst>
          </p:cNvPr>
          <p:cNvSpPr txBox="1"/>
          <p:nvPr/>
        </p:nvSpPr>
        <p:spPr>
          <a:xfrm>
            <a:off x="7182477" y="4682163"/>
            <a:ext cx="14510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000" b="1">
                <a:solidFill>
                  <a:srgbClr val="99CC00"/>
                </a:solidFill>
              </a:rPr>
              <a:t>155</a:t>
            </a:r>
            <a:endParaRPr lang="es-CO" sz="5000">
              <a:solidFill>
                <a:srgbClr val="10476B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6D68CFE-9473-4259-985E-E73C54C0AB2C}"/>
              </a:ext>
            </a:extLst>
          </p:cNvPr>
          <p:cNvSpPr txBox="1"/>
          <p:nvPr/>
        </p:nvSpPr>
        <p:spPr>
          <a:xfrm>
            <a:off x="5434212" y="4721033"/>
            <a:ext cx="17853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Decisiones formalizadas en nuevo MAD</a:t>
            </a:r>
            <a:endParaRPr lang="es-CO" sz="1500">
              <a:solidFill>
                <a:srgbClr val="1047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9BC9A7E-BBF8-45D2-8451-88207B9E08D1}"/>
              </a:ext>
            </a:extLst>
          </p:cNvPr>
          <p:cNvCxnSpPr>
            <a:cxnSpLocks/>
          </p:cNvCxnSpPr>
          <p:nvPr/>
        </p:nvCxnSpPr>
        <p:spPr>
          <a:xfrm flipV="1">
            <a:off x="7219561" y="4477192"/>
            <a:ext cx="22292" cy="12703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A6846F95-AEC6-4C88-9C37-7C4AEC051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1" y="563804"/>
            <a:ext cx="2562373" cy="2562373"/>
          </a:xfrm>
          <a:prstGeom prst="rect">
            <a:avLst/>
          </a:prstGeom>
        </p:spPr>
      </p:pic>
      <p:sp>
        <p:nvSpPr>
          <p:cNvPr id="9" name="Oval 109">
            <a:extLst>
              <a:ext uri="{FF2B5EF4-FFF2-40B4-BE49-F238E27FC236}">
                <a16:creationId xmlns:a16="http://schemas.microsoft.com/office/drawing/2014/main" id="{5F717C8E-9030-4E5A-A099-28AAD3340896}"/>
              </a:ext>
            </a:extLst>
          </p:cNvPr>
          <p:cNvSpPr/>
          <p:nvPr/>
        </p:nvSpPr>
        <p:spPr>
          <a:xfrm>
            <a:off x="2209029" y="20369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78932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0BDC2BE6-ED2C-45B9-B477-BD471E3E4C02}"/>
              </a:ext>
            </a:extLst>
          </p:cNvPr>
          <p:cNvSpPr txBox="1"/>
          <p:nvPr/>
        </p:nvSpPr>
        <p:spPr>
          <a:xfrm>
            <a:off x="5908979" y="4325912"/>
            <a:ext cx="6140957" cy="191813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s-CO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E239B605-6964-49EB-B22A-9FCE640E48BE}"/>
              </a:ext>
            </a:extLst>
          </p:cNvPr>
          <p:cNvSpPr txBox="1"/>
          <p:nvPr/>
        </p:nvSpPr>
        <p:spPr>
          <a:xfrm>
            <a:off x="6315129" y="5361581"/>
            <a:ext cx="1200058" cy="507831"/>
          </a:xfrm>
          <a:prstGeom prst="rect">
            <a:avLst/>
          </a:prstGeom>
          <a:noFill/>
          <a:ln>
            <a:solidFill>
              <a:schemeClr val="bg1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Rep. Legal Fines de Contratación y Abas. 16%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graphicFrame>
        <p:nvGraphicFramePr>
          <p:cNvPr id="5" name="Objeto 4" hidden="1">
            <a:extLst>
              <a:ext uri="{FF2B5EF4-FFF2-40B4-BE49-F238E27FC236}">
                <a16:creationId xmlns:a16="http://schemas.microsoft.com/office/drawing/2014/main" id="{0740088A-8ABF-414B-8746-763C3F660F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421" imgH="423" progId="TCLayout.ActiveDocument.1">
                  <p:embed/>
                </p:oleObj>
              </mc:Choice>
              <mc:Fallback>
                <p:oleObj name="Diapositiva de think-cell" r:id="rId5" imgW="421" imgH="423" progId="TCLayout.ActiveDocument.1">
                  <p:embed/>
                  <p:pic>
                    <p:nvPicPr>
                      <p:cNvPr id="5" name="Objeto 4" hidden="1">
                        <a:extLst>
                          <a:ext uri="{FF2B5EF4-FFF2-40B4-BE49-F238E27FC236}">
                            <a16:creationId xmlns:a16="http://schemas.microsoft.com/office/drawing/2014/main" id="{0740088A-8ABF-414B-8746-763C3F660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 hidden="1">
            <a:extLst>
              <a:ext uri="{FF2B5EF4-FFF2-40B4-BE49-F238E27FC236}">
                <a16:creationId xmlns:a16="http://schemas.microsoft.com/office/drawing/2014/main" id="{42B40C10-F876-4F1B-842D-C3F6355B6C8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s-419" sz="2000" b="1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93B487-116E-4767-AA0D-CAE2A460FB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4876" y="6428983"/>
            <a:ext cx="847124" cy="365125"/>
          </a:xfrm>
        </p:spPr>
        <p:txBody>
          <a:bodyPr/>
          <a:lstStyle/>
          <a:p>
            <a:fld id="{02F25750-4209-4357-A72F-45445C8044EF}" type="slidenum">
              <a:rPr lang="es-CO" smtClean="0"/>
              <a:pPr/>
              <a:t>21</a:t>
            </a:fld>
            <a:endParaRPr lang="es-CO"/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99300021-C267-43BD-A0F5-B3ECE622345E}"/>
              </a:ext>
            </a:extLst>
          </p:cNvPr>
          <p:cNvSpPr>
            <a:spLocks/>
          </p:cNvSpPr>
          <p:nvPr/>
        </p:nvSpPr>
        <p:spPr>
          <a:xfrm>
            <a:off x="185673" y="651228"/>
            <a:ext cx="1209600" cy="1113164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000">
                <a:solidFill>
                  <a:schemeClr val="tx2"/>
                </a:solidFill>
              </a:rPr>
              <a:t>Solicitudes de contratación de bienes y servicios y sus correspondientes modificaciones 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90CC82AC-D82E-4F89-AC67-093894759099}"/>
              </a:ext>
            </a:extLst>
          </p:cNvPr>
          <p:cNvSpPr>
            <a:spLocks/>
          </p:cNvSpPr>
          <p:nvPr/>
        </p:nvSpPr>
        <p:spPr>
          <a:xfrm>
            <a:off x="8324590" y="633357"/>
            <a:ext cx="1172404" cy="1658081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000" dirty="0">
                <a:solidFill>
                  <a:schemeClr val="tx2"/>
                </a:solidFill>
              </a:rPr>
              <a:t>Celebración de Acuerdos de Bases Económicas (no compromete presupuesto ni compromete a la sociedad con terceros)</a:t>
            </a:r>
            <a:endParaRPr lang="es-CO" sz="1000" dirty="0">
              <a:solidFill>
                <a:schemeClr val="tx2"/>
              </a:solidFill>
            </a:endParaRPr>
          </a:p>
        </p:txBody>
      </p:sp>
      <p:sp>
        <p:nvSpPr>
          <p:cNvPr id="100" name="Rectángulo 99">
            <a:extLst>
              <a:ext uri="{FF2B5EF4-FFF2-40B4-BE49-F238E27FC236}">
                <a16:creationId xmlns:a16="http://schemas.microsoft.com/office/drawing/2014/main" id="{1835F856-5B59-4AFF-86DE-2F0968B76CF7}"/>
              </a:ext>
            </a:extLst>
          </p:cNvPr>
          <p:cNvSpPr>
            <a:spLocks/>
          </p:cNvSpPr>
          <p:nvPr/>
        </p:nvSpPr>
        <p:spPr>
          <a:xfrm>
            <a:off x="3165472" y="651228"/>
            <a:ext cx="1388994" cy="1851084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000">
                <a:solidFill>
                  <a:schemeClr val="tx2"/>
                </a:solidFill>
              </a:rPr>
              <a:t>Negociar, disponer, suscribir, modificar, liquidar todo acto, contrato de bienes y servicios relacionado con beneficios a empleados y capacitaciones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02" name="Rectángulo 101">
            <a:extLst>
              <a:ext uri="{FF2B5EF4-FFF2-40B4-BE49-F238E27FC236}">
                <a16:creationId xmlns:a16="http://schemas.microsoft.com/office/drawing/2014/main" id="{101F3273-AA10-47F1-9872-07AD50130DF5}"/>
              </a:ext>
            </a:extLst>
          </p:cNvPr>
          <p:cNvSpPr>
            <a:spLocks/>
          </p:cNvSpPr>
          <p:nvPr/>
        </p:nvSpPr>
        <p:spPr>
          <a:xfrm>
            <a:off x="1525764" y="637314"/>
            <a:ext cx="1513632" cy="1828817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000" dirty="0">
                <a:solidFill>
                  <a:schemeClr val="tx2"/>
                </a:solidFill>
              </a:rPr>
              <a:t>Negociar, disponer, suscribir, modificar, liquidar todo acto, contrato o convenio de bienes y servicios (incluyendo aquellos con filiales de la Sociedad) que se encuentren incluidos como parte del proceso de abastecimiento</a:t>
            </a:r>
            <a:endParaRPr lang="es-CO" sz="1000" dirty="0">
              <a:solidFill>
                <a:schemeClr val="tx2"/>
              </a:solidFill>
            </a:endParaRPr>
          </a:p>
        </p:txBody>
      </p:sp>
      <p:sp>
        <p:nvSpPr>
          <p:cNvPr id="103" name="Rectángulo 102">
            <a:extLst>
              <a:ext uri="{FF2B5EF4-FFF2-40B4-BE49-F238E27FC236}">
                <a16:creationId xmlns:a16="http://schemas.microsoft.com/office/drawing/2014/main" id="{BDBCDC72-F935-45A4-AE31-C045019965AF}"/>
              </a:ext>
            </a:extLst>
          </p:cNvPr>
          <p:cNvSpPr>
            <a:spLocks/>
          </p:cNvSpPr>
          <p:nvPr/>
        </p:nvSpPr>
        <p:spPr>
          <a:xfrm>
            <a:off x="4670838" y="651228"/>
            <a:ext cx="1599318" cy="1822879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1000" dirty="0">
                <a:solidFill>
                  <a:schemeClr val="tx2"/>
                </a:solidFill>
                <a:ea typeface="+mn-lt"/>
                <a:cs typeface="+mn-lt"/>
              </a:rPr>
              <a:t>Negociar, suscribir y ejecutar todo tipo de actos y contratos relacionados con la venta, arrendamiento, comodato o cualquier otra forma de disposición de activos o propiedades de la compañía que sean parte del Proceso de Abastecimiento</a:t>
            </a:r>
            <a:endParaRPr lang="es-ES" sz="1000" dirty="0">
              <a:solidFill>
                <a:schemeClr val="tx2"/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815B10B7-60B3-4C63-8431-70CC556387C9}"/>
              </a:ext>
            </a:extLst>
          </p:cNvPr>
          <p:cNvSpPr/>
          <p:nvPr/>
        </p:nvSpPr>
        <p:spPr>
          <a:xfrm>
            <a:off x="30363" y="564751"/>
            <a:ext cx="220630" cy="19965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1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07" name="Elipse 106">
            <a:extLst>
              <a:ext uri="{FF2B5EF4-FFF2-40B4-BE49-F238E27FC236}">
                <a16:creationId xmlns:a16="http://schemas.microsoft.com/office/drawing/2014/main" id="{4802A65C-C4BA-49C6-A107-DC404BE5C336}"/>
              </a:ext>
            </a:extLst>
          </p:cNvPr>
          <p:cNvSpPr/>
          <p:nvPr/>
        </p:nvSpPr>
        <p:spPr>
          <a:xfrm>
            <a:off x="1449247" y="564751"/>
            <a:ext cx="233104" cy="199656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2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7" name="Rectangle 30">
            <a:extLst>
              <a:ext uri="{FF2B5EF4-FFF2-40B4-BE49-F238E27FC236}">
                <a16:creationId xmlns:a16="http://schemas.microsoft.com/office/drawing/2014/main" id="{F2F1441C-82E3-4978-ADB4-2E81AB714A12}"/>
              </a:ext>
            </a:extLst>
          </p:cNvPr>
          <p:cNvSpPr>
            <a:spLocks/>
          </p:cNvSpPr>
          <p:nvPr/>
        </p:nvSpPr>
        <p:spPr>
          <a:xfrm>
            <a:off x="185673" y="1906194"/>
            <a:ext cx="1209600" cy="50400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Todas las cuantías</a:t>
            </a:r>
            <a:endParaRPr lang="es-CO" sz="1000">
              <a:solidFill>
                <a:schemeClr val="tx2"/>
              </a:solidFill>
              <a:cs typeface="Arial"/>
            </a:endParaRPr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DC633C75-4D21-4E37-ABEB-B69D06C0A224}"/>
              </a:ext>
            </a:extLst>
          </p:cNvPr>
          <p:cNvSpPr/>
          <p:nvPr/>
        </p:nvSpPr>
        <p:spPr>
          <a:xfrm>
            <a:off x="4599460" y="572585"/>
            <a:ext cx="205767" cy="19182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4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38" name="Rectangle 30">
            <a:extLst>
              <a:ext uri="{FF2B5EF4-FFF2-40B4-BE49-F238E27FC236}">
                <a16:creationId xmlns:a16="http://schemas.microsoft.com/office/drawing/2014/main" id="{B7572FF5-C3B2-41FB-AC8B-11068157874D}"/>
              </a:ext>
            </a:extLst>
          </p:cNvPr>
          <p:cNvSpPr>
            <a:spLocks/>
          </p:cNvSpPr>
          <p:nvPr/>
        </p:nvSpPr>
        <p:spPr>
          <a:xfrm>
            <a:off x="185673" y="2573480"/>
            <a:ext cx="1209600" cy="61471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20.000 SLMMV en adelante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39" name="Rectangle 30">
            <a:extLst>
              <a:ext uri="{FF2B5EF4-FFF2-40B4-BE49-F238E27FC236}">
                <a16:creationId xmlns:a16="http://schemas.microsoft.com/office/drawing/2014/main" id="{2227F15F-B01E-49E7-B6F1-35FB55117734}"/>
              </a:ext>
            </a:extLst>
          </p:cNvPr>
          <p:cNvSpPr>
            <a:spLocks/>
          </p:cNvSpPr>
          <p:nvPr/>
        </p:nvSpPr>
        <p:spPr>
          <a:xfrm>
            <a:off x="185673" y="3371749"/>
            <a:ext cx="1209600" cy="602418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20.000 SLMMV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42" name="Rectangle 30">
            <a:extLst>
              <a:ext uri="{FF2B5EF4-FFF2-40B4-BE49-F238E27FC236}">
                <a16:creationId xmlns:a16="http://schemas.microsoft.com/office/drawing/2014/main" id="{9660C67C-C249-4C29-87B1-2E22B67DE74F}"/>
              </a:ext>
            </a:extLst>
          </p:cNvPr>
          <p:cNvSpPr>
            <a:spLocks/>
          </p:cNvSpPr>
          <p:nvPr/>
        </p:nvSpPr>
        <p:spPr>
          <a:xfrm>
            <a:off x="3183490" y="2599001"/>
            <a:ext cx="1373520" cy="48960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77.000 SLMMV* 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44" name="Rectangle 30">
            <a:extLst>
              <a:ext uri="{FF2B5EF4-FFF2-40B4-BE49-F238E27FC236}">
                <a16:creationId xmlns:a16="http://schemas.microsoft.com/office/drawing/2014/main" id="{25AF8D90-7CF9-4004-AFE7-8FD9BCD562C6}"/>
              </a:ext>
            </a:extLst>
          </p:cNvPr>
          <p:cNvSpPr>
            <a:spLocks/>
          </p:cNvSpPr>
          <p:nvPr/>
        </p:nvSpPr>
        <p:spPr>
          <a:xfrm>
            <a:off x="1533106" y="3931570"/>
            <a:ext cx="1506168" cy="48960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15.000 SLMMV* 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46" name="Rectangle 30">
            <a:extLst>
              <a:ext uri="{FF2B5EF4-FFF2-40B4-BE49-F238E27FC236}">
                <a16:creationId xmlns:a16="http://schemas.microsoft.com/office/drawing/2014/main" id="{D86974CC-32BF-439F-A6E2-D1E82520294D}"/>
              </a:ext>
            </a:extLst>
          </p:cNvPr>
          <p:cNvSpPr>
            <a:spLocks/>
          </p:cNvSpPr>
          <p:nvPr/>
        </p:nvSpPr>
        <p:spPr>
          <a:xfrm>
            <a:off x="1533106" y="2599000"/>
            <a:ext cx="1506168" cy="48960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77.000 SLMMV en adelante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47" name="Rectangle 30">
            <a:extLst>
              <a:ext uri="{FF2B5EF4-FFF2-40B4-BE49-F238E27FC236}">
                <a16:creationId xmlns:a16="http://schemas.microsoft.com/office/drawing/2014/main" id="{58F0CDC2-9414-439E-A3CB-C4B6F7ADCE1B}"/>
              </a:ext>
            </a:extLst>
          </p:cNvPr>
          <p:cNvSpPr>
            <a:spLocks/>
          </p:cNvSpPr>
          <p:nvPr/>
        </p:nvSpPr>
        <p:spPr>
          <a:xfrm>
            <a:off x="1533106" y="3265285"/>
            <a:ext cx="1506168" cy="48960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77.000 SLMMV* 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48" name="Rectangle 30">
            <a:extLst>
              <a:ext uri="{FF2B5EF4-FFF2-40B4-BE49-F238E27FC236}">
                <a16:creationId xmlns:a16="http://schemas.microsoft.com/office/drawing/2014/main" id="{3D0EFFEA-E9FE-4053-B9D8-C9F8D8881270}"/>
              </a:ext>
            </a:extLst>
          </p:cNvPr>
          <p:cNvSpPr>
            <a:spLocks/>
          </p:cNvSpPr>
          <p:nvPr/>
        </p:nvSpPr>
        <p:spPr>
          <a:xfrm>
            <a:off x="4670838" y="2616582"/>
            <a:ext cx="1599319" cy="44958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77.000 SMLMV en adelante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FE2391-690B-4D13-B0BE-AD54BD4AFEAA}"/>
              </a:ext>
            </a:extLst>
          </p:cNvPr>
          <p:cNvSpPr txBox="1"/>
          <p:nvPr/>
        </p:nvSpPr>
        <p:spPr>
          <a:xfrm>
            <a:off x="-24077" y="6399218"/>
            <a:ext cx="10207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2"/>
                </a:solidFill>
              </a:rPr>
              <a:t>* Requiere poder para actuar / Los Vicepresidentes del área usuaria requieren poder para suscribir los Acuerdos y/o Convenios o sus modificaciones </a:t>
            </a: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D1132571-22C6-4A24-931F-862227F6062D}"/>
              </a:ext>
            </a:extLst>
          </p:cNvPr>
          <p:cNvSpPr>
            <a:spLocks/>
          </p:cNvSpPr>
          <p:nvPr/>
        </p:nvSpPr>
        <p:spPr>
          <a:xfrm>
            <a:off x="185673" y="4174373"/>
            <a:ext cx="1209600" cy="602419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8.500 SLMMV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id="{CCB4BB0D-CEFB-4C0D-841C-32888E931D7E}"/>
              </a:ext>
            </a:extLst>
          </p:cNvPr>
          <p:cNvSpPr>
            <a:spLocks/>
          </p:cNvSpPr>
          <p:nvPr/>
        </p:nvSpPr>
        <p:spPr>
          <a:xfrm>
            <a:off x="1533106" y="4597855"/>
            <a:ext cx="1506168" cy="48960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4.000 SLMMV*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D738484B-A1FE-4D14-B0E6-2C43B61812C6}"/>
              </a:ext>
            </a:extLst>
          </p:cNvPr>
          <p:cNvSpPr>
            <a:spLocks/>
          </p:cNvSpPr>
          <p:nvPr/>
        </p:nvSpPr>
        <p:spPr>
          <a:xfrm>
            <a:off x="4673133" y="3243546"/>
            <a:ext cx="1594728" cy="336913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77.000 SMLMV*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FE8ED9F7-3608-4810-95FA-CCA357FF8DD5}"/>
              </a:ext>
            </a:extLst>
          </p:cNvPr>
          <p:cNvSpPr>
            <a:spLocks/>
          </p:cNvSpPr>
          <p:nvPr/>
        </p:nvSpPr>
        <p:spPr>
          <a:xfrm>
            <a:off x="9640055" y="648855"/>
            <a:ext cx="1087624" cy="1105970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000">
                <a:solidFill>
                  <a:schemeClr val="tx2"/>
                </a:solidFill>
              </a:rPr>
              <a:t>Aprobar el Manual de Contratación de la Sociedad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AA424A2E-6D9A-4F45-8D12-089063FB713D}"/>
              </a:ext>
            </a:extLst>
          </p:cNvPr>
          <p:cNvSpPr>
            <a:spLocks/>
          </p:cNvSpPr>
          <p:nvPr/>
        </p:nvSpPr>
        <p:spPr>
          <a:xfrm>
            <a:off x="4670838" y="3799480"/>
            <a:ext cx="1599318" cy="323670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20.000 SMLMV*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5AEE6479-611C-4B25-9D86-68C74F4E6840}"/>
              </a:ext>
            </a:extLst>
          </p:cNvPr>
          <p:cNvSpPr/>
          <p:nvPr/>
        </p:nvSpPr>
        <p:spPr>
          <a:xfrm>
            <a:off x="5876872" y="4374090"/>
            <a:ext cx="6173063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s-ES" sz="1100" b="1" dirty="0">
                <a:solidFill>
                  <a:srgbClr val="254147"/>
                </a:solidFill>
                <a:sym typeface="Wingdings" panose="05000000000000000000" pitchFamily="2" charset="2"/>
              </a:rPr>
              <a:t>Total Macroproceso: </a:t>
            </a:r>
            <a:r>
              <a:rPr lang="es-ES" sz="1100" dirty="0">
                <a:solidFill>
                  <a:srgbClr val="254147"/>
                </a:solidFill>
                <a:sym typeface="Wingdings" panose="05000000000000000000" pitchFamily="2" charset="2"/>
              </a:rPr>
              <a:t>4 procesos Nivel 1, 8 decisiones críticas en su matriz del MAD con 17 categorías de tomadores de decisiones: </a:t>
            </a:r>
            <a:endParaRPr lang="es-CO" sz="1100" dirty="0">
              <a:solidFill>
                <a:srgbClr val="254147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D71BF06-B04C-46D4-9585-65ACB77D82D1}"/>
              </a:ext>
            </a:extLst>
          </p:cNvPr>
          <p:cNvSpPr/>
          <p:nvPr/>
        </p:nvSpPr>
        <p:spPr>
          <a:xfrm>
            <a:off x="6015816" y="517985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922DD3-801F-4B3D-9B4D-DBEC1EC37D57}"/>
              </a:ext>
            </a:extLst>
          </p:cNvPr>
          <p:cNvSpPr txBox="1"/>
          <p:nvPr/>
        </p:nvSpPr>
        <p:spPr>
          <a:xfrm>
            <a:off x="6315129" y="5095573"/>
            <a:ext cx="120005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Presidente /RL</a:t>
            </a:r>
          </a:p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10%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43" name="Rectángulo 42">
            <a:extLst>
              <a:ext uri="{FF2B5EF4-FFF2-40B4-BE49-F238E27FC236}">
                <a16:creationId xmlns:a16="http://schemas.microsoft.com/office/drawing/2014/main" id="{9E99B233-8A5B-44E6-A802-87EAA9553E24}"/>
              </a:ext>
            </a:extLst>
          </p:cNvPr>
          <p:cNvSpPr/>
          <p:nvPr/>
        </p:nvSpPr>
        <p:spPr>
          <a:xfrm>
            <a:off x="6015816" y="5575406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BF5EEC85-5BBC-4AC0-BFF6-FC2E72B5FA13}"/>
              </a:ext>
            </a:extLst>
          </p:cNvPr>
          <p:cNvSpPr/>
          <p:nvPr/>
        </p:nvSpPr>
        <p:spPr>
          <a:xfrm>
            <a:off x="6015816" y="4863450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E09AE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2AE1721-865B-4FA1-9DB2-04731ADDC02E}"/>
              </a:ext>
            </a:extLst>
          </p:cNvPr>
          <p:cNvSpPr txBox="1"/>
          <p:nvPr/>
        </p:nvSpPr>
        <p:spPr>
          <a:xfrm>
            <a:off x="6315129" y="4803514"/>
            <a:ext cx="12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Junta Directiva</a:t>
            </a:r>
          </a:p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AD1363D-77A4-4B18-8087-0B267A4558ED}"/>
              </a:ext>
            </a:extLst>
          </p:cNvPr>
          <p:cNvSpPr txBox="1"/>
          <p:nvPr/>
        </p:nvSpPr>
        <p:spPr>
          <a:xfrm>
            <a:off x="7997049" y="4837671"/>
            <a:ext cx="135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Vicepresidente TH</a:t>
            </a:r>
          </a:p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3303E99B-C92B-47E7-8D82-C8AAB6B8C380}"/>
              </a:ext>
            </a:extLst>
          </p:cNvPr>
          <p:cNvSpPr/>
          <p:nvPr/>
        </p:nvSpPr>
        <p:spPr>
          <a:xfrm>
            <a:off x="7624330" y="4885595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4F0BB8E1-0E03-4A52-9BB1-7AC2ED86FFBE}"/>
              </a:ext>
            </a:extLst>
          </p:cNvPr>
          <p:cNvSpPr txBox="1"/>
          <p:nvPr/>
        </p:nvSpPr>
        <p:spPr>
          <a:xfrm>
            <a:off x="7983342" y="5151584"/>
            <a:ext cx="135550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900" dirty="0">
                <a:solidFill>
                  <a:schemeClr val="accent1">
                    <a:lumMod val="25000"/>
                  </a:schemeClr>
                </a:solidFill>
              </a:rPr>
              <a:t>Vicepresidente del área usuaria 10%</a:t>
            </a:r>
            <a:endParaRPr lang="es-ES" sz="900" dirty="0">
              <a:solidFill>
                <a:schemeClr val="accent1">
                  <a:lumMod val="25000"/>
                </a:schemeClr>
              </a:solidFill>
              <a:cs typeface="Arial"/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0FB34961-9380-4A9B-A2B6-992F21508C64}"/>
              </a:ext>
            </a:extLst>
          </p:cNvPr>
          <p:cNvSpPr/>
          <p:nvPr/>
        </p:nvSpPr>
        <p:spPr>
          <a:xfrm>
            <a:off x="7624330" y="5207154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74F606FB-9410-44F0-9F53-ACCA9F228C24}"/>
              </a:ext>
            </a:extLst>
          </p:cNvPr>
          <p:cNvSpPr/>
          <p:nvPr/>
        </p:nvSpPr>
        <p:spPr>
          <a:xfrm>
            <a:off x="7624330" y="5528229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7F69600-5EC2-415F-899E-3158E1DD0E4E}"/>
              </a:ext>
            </a:extLst>
          </p:cNvPr>
          <p:cNvSpPr txBox="1"/>
          <p:nvPr/>
        </p:nvSpPr>
        <p:spPr>
          <a:xfrm>
            <a:off x="8014628" y="5435008"/>
            <a:ext cx="12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solidFill>
                  <a:schemeClr val="accent1">
                    <a:lumMod val="25000"/>
                  </a:schemeClr>
                </a:solidFill>
              </a:rPr>
              <a:t>Gerentes</a:t>
            </a:r>
          </a:p>
          <a:p>
            <a:r>
              <a:rPr lang="es-ES" sz="900" dirty="0">
                <a:solidFill>
                  <a:schemeClr val="accent1">
                    <a:lumMod val="25000"/>
                  </a:schemeClr>
                </a:solidFill>
              </a:rPr>
              <a:t>6%</a:t>
            </a:r>
            <a:endParaRPr lang="es-CO" sz="9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E78B2A6C-DEF5-4176-9EC8-F1C34E8F7D53}"/>
              </a:ext>
            </a:extLst>
          </p:cNvPr>
          <p:cNvSpPr txBox="1"/>
          <p:nvPr/>
        </p:nvSpPr>
        <p:spPr>
          <a:xfrm>
            <a:off x="9744656" y="4757155"/>
            <a:ext cx="1391098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Gerente de Compras e Inventarios 16%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1F7F6559-3F08-4F7E-A909-B96E01AB7528}"/>
              </a:ext>
            </a:extLst>
          </p:cNvPr>
          <p:cNvSpPr/>
          <p:nvPr/>
        </p:nvSpPr>
        <p:spPr>
          <a:xfrm>
            <a:off x="9328087" y="4860445"/>
            <a:ext cx="329638" cy="114568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F18B743-7CA7-4168-93CE-0B2A698A9D4B}"/>
              </a:ext>
            </a:extLst>
          </p:cNvPr>
          <p:cNvSpPr txBox="1"/>
          <p:nvPr/>
        </p:nvSpPr>
        <p:spPr>
          <a:xfrm>
            <a:off x="11363903" y="4769617"/>
            <a:ext cx="12000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Jefes 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3" name="Rectángulo 62">
            <a:extLst>
              <a:ext uri="{FF2B5EF4-FFF2-40B4-BE49-F238E27FC236}">
                <a16:creationId xmlns:a16="http://schemas.microsoft.com/office/drawing/2014/main" id="{AB5F3A10-3A0A-4AD1-810F-ECFBAF93D3A3}"/>
              </a:ext>
            </a:extLst>
          </p:cNvPr>
          <p:cNvSpPr/>
          <p:nvPr/>
        </p:nvSpPr>
        <p:spPr>
          <a:xfrm>
            <a:off x="11061718" y="4797193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C1641CFC-CF7F-498D-B4D0-3EC07F8B6FCA}"/>
              </a:ext>
            </a:extLst>
          </p:cNvPr>
          <p:cNvSpPr txBox="1"/>
          <p:nvPr/>
        </p:nvSpPr>
        <p:spPr>
          <a:xfrm>
            <a:off x="9760175" y="5143379"/>
            <a:ext cx="12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Jefe de Compras</a:t>
            </a:r>
          </a:p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75F4E58E-0C8C-4616-AE69-3937079E0044}"/>
              </a:ext>
            </a:extLst>
          </p:cNvPr>
          <p:cNvSpPr txBox="1"/>
          <p:nvPr/>
        </p:nvSpPr>
        <p:spPr>
          <a:xfrm>
            <a:off x="11367858" y="4942430"/>
            <a:ext cx="87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Jefe de Cadena Logística</a:t>
            </a:r>
          </a:p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6% 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C1B3BC7F-010E-4F7C-9215-3BC0CB51B95F}"/>
              </a:ext>
            </a:extLst>
          </p:cNvPr>
          <p:cNvSpPr/>
          <p:nvPr/>
        </p:nvSpPr>
        <p:spPr>
          <a:xfrm>
            <a:off x="9317007" y="5228306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B6194378-B50F-421A-B27B-1B4AFC5ED155}"/>
              </a:ext>
            </a:extLst>
          </p:cNvPr>
          <p:cNvSpPr/>
          <p:nvPr/>
        </p:nvSpPr>
        <p:spPr>
          <a:xfrm>
            <a:off x="11052028" y="5264622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1E9FFA51-5316-41A7-8371-6FF614BF6768}"/>
              </a:ext>
            </a:extLst>
          </p:cNvPr>
          <p:cNvSpPr txBox="1"/>
          <p:nvPr/>
        </p:nvSpPr>
        <p:spPr>
          <a:xfrm>
            <a:off x="11338484" y="5528229"/>
            <a:ext cx="8160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solidFill>
                  <a:schemeClr val="accent1">
                    <a:lumMod val="25000"/>
                  </a:schemeClr>
                </a:solidFill>
              </a:rPr>
              <a:t>Experto de Compras</a:t>
            </a:r>
          </a:p>
          <a:p>
            <a:r>
              <a:rPr lang="es-ES" sz="900" dirty="0">
                <a:solidFill>
                  <a:schemeClr val="accent1">
                    <a:lumMod val="25000"/>
                  </a:schemeClr>
                </a:solidFill>
              </a:rPr>
              <a:t>6%</a:t>
            </a:r>
            <a:endParaRPr lang="es-CO" sz="900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A9C3CC04-9C5E-4AB6-9E92-09DAF9B16ADC}"/>
              </a:ext>
            </a:extLst>
          </p:cNvPr>
          <p:cNvSpPr/>
          <p:nvPr/>
        </p:nvSpPr>
        <p:spPr>
          <a:xfrm>
            <a:off x="11052028" y="5645538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rgbClr val="948FD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CF4700-4906-4F29-B146-BA40E72EA40A}"/>
              </a:ext>
            </a:extLst>
          </p:cNvPr>
          <p:cNvSpPr/>
          <p:nvPr/>
        </p:nvSpPr>
        <p:spPr>
          <a:xfrm>
            <a:off x="866398" y="2298785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  <a:cs typeface="Arial"/>
              </a:rPr>
              <a:t>P</a:t>
            </a:r>
            <a:endParaRPr lang="es-ES"/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B5886F35-849B-48A6-97F5-BE8E727DCABB}"/>
              </a:ext>
            </a:extLst>
          </p:cNvPr>
          <p:cNvSpPr/>
          <p:nvPr/>
        </p:nvSpPr>
        <p:spPr>
          <a:xfrm>
            <a:off x="866398" y="3059887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</a:t>
            </a: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6145BB97-3119-4821-8D9F-A6CBDE6564FA}"/>
              </a:ext>
            </a:extLst>
          </p:cNvPr>
          <p:cNvSpPr/>
          <p:nvPr/>
        </p:nvSpPr>
        <p:spPr>
          <a:xfrm>
            <a:off x="2588826" y="2940929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RLCA</a:t>
            </a:r>
          </a:p>
        </p:txBody>
      </p:sp>
      <p:sp>
        <p:nvSpPr>
          <p:cNvPr id="77" name="Rectángulo 76">
            <a:extLst>
              <a:ext uri="{FF2B5EF4-FFF2-40B4-BE49-F238E27FC236}">
                <a16:creationId xmlns:a16="http://schemas.microsoft.com/office/drawing/2014/main" id="{FE57AFEB-C555-4E4A-8CCA-35D95283E0B0}"/>
              </a:ext>
            </a:extLst>
          </p:cNvPr>
          <p:cNvSpPr/>
          <p:nvPr/>
        </p:nvSpPr>
        <p:spPr>
          <a:xfrm>
            <a:off x="4000032" y="2999962"/>
            <a:ext cx="630805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VPTH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29484C37-A93F-435C-BB46-AAD296179DA7}"/>
              </a:ext>
            </a:extLst>
          </p:cNvPr>
          <p:cNvSpPr/>
          <p:nvPr/>
        </p:nvSpPr>
        <p:spPr>
          <a:xfrm>
            <a:off x="2580941" y="4312092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99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JC</a:t>
            </a:r>
          </a:p>
        </p:txBody>
      </p:sp>
      <p:sp>
        <p:nvSpPr>
          <p:cNvPr id="79" name="Rectángulo 78">
            <a:extLst>
              <a:ext uri="{FF2B5EF4-FFF2-40B4-BE49-F238E27FC236}">
                <a16:creationId xmlns:a16="http://schemas.microsoft.com/office/drawing/2014/main" id="{E7635D01-CF5B-467A-AD0E-714418970E68}"/>
              </a:ext>
            </a:extLst>
          </p:cNvPr>
          <p:cNvSpPr/>
          <p:nvPr/>
        </p:nvSpPr>
        <p:spPr>
          <a:xfrm>
            <a:off x="2564074" y="5010261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948FD7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EC</a:t>
            </a:r>
          </a:p>
        </p:txBody>
      </p:sp>
      <p:sp>
        <p:nvSpPr>
          <p:cNvPr id="80" name="Rectángulo 79">
            <a:extLst>
              <a:ext uri="{FF2B5EF4-FFF2-40B4-BE49-F238E27FC236}">
                <a16:creationId xmlns:a16="http://schemas.microsoft.com/office/drawing/2014/main" id="{D66A88FF-E3F2-4BEC-8E12-DCBEE6A096ED}"/>
              </a:ext>
            </a:extLst>
          </p:cNvPr>
          <p:cNvSpPr/>
          <p:nvPr/>
        </p:nvSpPr>
        <p:spPr>
          <a:xfrm>
            <a:off x="866398" y="3848244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81" name="Rectángulo 80">
            <a:extLst>
              <a:ext uri="{FF2B5EF4-FFF2-40B4-BE49-F238E27FC236}">
                <a16:creationId xmlns:a16="http://schemas.microsoft.com/office/drawing/2014/main" id="{A742467B-5CB0-468E-8115-5070DDA010C6}"/>
              </a:ext>
            </a:extLst>
          </p:cNvPr>
          <p:cNvSpPr/>
          <p:nvPr/>
        </p:nvSpPr>
        <p:spPr>
          <a:xfrm>
            <a:off x="5800469" y="4056048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JCL</a:t>
            </a:r>
          </a:p>
        </p:txBody>
      </p:sp>
      <p:sp>
        <p:nvSpPr>
          <p:cNvPr id="82" name="Rectángulo 81">
            <a:extLst>
              <a:ext uri="{FF2B5EF4-FFF2-40B4-BE49-F238E27FC236}">
                <a16:creationId xmlns:a16="http://schemas.microsoft.com/office/drawing/2014/main" id="{9F1674CE-F25C-4C2A-AA04-EC08592CA6BF}"/>
              </a:ext>
            </a:extLst>
          </p:cNvPr>
          <p:cNvSpPr/>
          <p:nvPr/>
        </p:nvSpPr>
        <p:spPr>
          <a:xfrm>
            <a:off x="8979458" y="2233466"/>
            <a:ext cx="475701" cy="212299"/>
          </a:xfrm>
          <a:prstGeom prst="rect">
            <a:avLst/>
          </a:prstGeom>
          <a:solidFill>
            <a:srgbClr val="FFFFFF"/>
          </a:solidFill>
          <a:ln w="127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GCI</a:t>
            </a:r>
          </a:p>
        </p:txBody>
      </p:sp>
      <p:sp>
        <p:nvSpPr>
          <p:cNvPr id="83" name="Rectángulo 82">
            <a:extLst>
              <a:ext uri="{FF2B5EF4-FFF2-40B4-BE49-F238E27FC236}">
                <a16:creationId xmlns:a16="http://schemas.microsoft.com/office/drawing/2014/main" id="{C506A4AA-FCB3-45B4-B3F4-65268296A051}"/>
              </a:ext>
            </a:extLst>
          </p:cNvPr>
          <p:cNvSpPr/>
          <p:nvPr/>
        </p:nvSpPr>
        <p:spPr>
          <a:xfrm>
            <a:off x="5800469" y="3487986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GCI</a:t>
            </a:r>
          </a:p>
        </p:txBody>
      </p:sp>
      <p:sp>
        <p:nvSpPr>
          <p:cNvPr id="84" name="Rectángulo 83">
            <a:extLst>
              <a:ext uri="{FF2B5EF4-FFF2-40B4-BE49-F238E27FC236}">
                <a16:creationId xmlns:a16="http://schemas.microsoft.com/office/drawing/2014/main" id="{AE70C292-631F-4FBA-9407-4F63FA529DB7}"/>
              </a:ext>
            </a:extLst>
          </p:cNvPr>
          <p:cNvSpPr/>
          <p:nvPr/>
        </p:nvSpPr>
        <p:spPr>
          <a:xfrm>
            <a:off x="2580534" y="3581689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GCI</a:t>
            </a:r>
          </a:p>
        </p:txBody>
      </p:sp>
      <p:sp>
        <p:nvSpPr>
          <p:cNvPr id="85" name="Rectángulo 84">
            <a:extLst>
              <a:ext uri="{FF2B5EF4-FFF2-40B4-BE49-F238E27FC236}">
                <a16:creationId xmlns:a16="http://schemas.microsoft.com/office/drawing/2014/main" id="{20DF9912-3C8C-4E4C-AED3-8A1393F70375}"/>
              </a:ext>
            </a:extLst>
          </p:cNvPr>
          <p:cNvSpPr/>
          <p:nvPr/>
        </p:nvSpPr>
        <p:spPr>
          <a:xfrm>
            <a:off x="846618" y="4695546"/>
            <a:ext cx="475200" cy="212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J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2E4219D0-FC12-4E35-8DC3-7D8033FAE51A}"/>
              </a:ext>
            </a:extLst>
          </p:cNvPr>
          <p:cNvSpPr txBox="1"/>
          <p:nvPr/>
        </p:nvSpPr>
        <p:spPr>
          <a:xfrm>
            <a:off x="6121148" y="5898512"/>
            <a:ext cx="1520344" cy="2616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>
                <a:solidFill>
                  <a:schemeClr val="tx2"/>
                </a:solidFill>
              </a:rPr>
              <a:t>Palanca de Agilidad </a:t>
            </a:r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F59AC007-B728-4703-B31F-7E86BF727532}"/>
              </a:ext>
            </a:extLst>
          </p:cNvPr>
          <p:cNvSpPr txBox="1"/>
          <p:nvPr/>
        </p:nvSpPr>
        <p:spPr>
          <a:xfrm>
            <a:off x="7812648" y="5898512"/>
            <a:ext cx="1541838" cy="26161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>
                <a:solidFill>
                  <a:schemeClr val="tx2"/>
                </a:solidFill>
              </a:rPr>
              <a:t>Palanca de Claridad</a:t>
            </a:r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123" name="CuadroTexto 122">
            <a:extLst>
              <a:ext uri="{FF2B5EF4-FFF2-40B4-BE49-F238E27FC236}">
                <a16:creationId xmlns:a16="http://schemas.microsoft.com/office/drawing/2014/main" id="{6441CA6B-E4DC-4E7E-87F8-3EAF8197D2F3}"/>
              </a:ext>
            </a:extLst>
          </p:cNvPr>
          <p:cNvSpPr txBox="1"/>
          <p:nvPr/>
        </p:nvSpPr>
        <p:spPr>
          <a:xfrm>
            <a:off x="9523171" y="5898512"/>
            <a:ext cx="1793088" cy="26161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>
                <a:solidFill>
                  <a:schemeClr val="tx2"/>
                </a:solidFill>
              </a:rPr>
              <a:t>Palanca de Consistencia</a:t>
            </a:r>
            <a:endParaRPr lang="es-CO" sz="1050">
              <a:solidFill>
                <a:schemeClr val="tx2"/>
              </a:solidFill>
            </a:endParaRPr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0326A105-08B6-409E-9596-07BD7645DEAE}"/>
              </a:ext>
            </a:extLst>
          </p:cNvPr>
          <p:cNvSpPr/>
          <p:nvPr/>
        </p:nvSpPr>
        <p:spPr>
          <a:xfrm>
            <a:off x="3075920" y="572585"/>
            <a:ext cx="233104" cy="19182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3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C663BB5A-D4A1-45C8-A094-4E132713CB94}"/>
              </a:ext>
            </a:extLst>
          </p:cNvPr>
          <p:cNvSpPr/>
          <p:nvPr/>
        </p:nvSpPr>
        <p:spPr>
          <a:xfrm>
            <a:off x="5790997" y="2954120"/>
            <a:ext cx="475200" cy="212576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RLCA</a:t>
            </a:r>
          </a:p>
        </p:txBody>
      </p:sp>
      <p:sp>
        <p:nvSpPr>
          <p:cNvPr id="117" name="Elipse 116">
            <a:extLst>
              <a:ext uri="{FF2B5EF4-FFF2-40B4-BE49-F238E27FC236}">
                <a16:creationId xmlns:a16="http://schemas.microsoft.com/office/drawing/2014/main" id="{814287F0-FD88-4F23-8E9B-B8E6D32189B3}"/>
              </a:ext>
            </a:extLst>
          </p:cNvPr>
          <p:cNvSpPr/>
          <p:nvPr/>
        </p:nvSpPr>
        <p:spPr>
          <a:xfrm>
            <a:off x="8265222" y="559957"/>
            <a:ext cx="233104" cy="204449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6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29" name="Rectángulo 128">
            <a:extLst>
              <a:ext uri="{FF2B5EF4-FFF2-40B4-BE49-F238E27FC236}">
                <a16:creationId xmlns:a16="http://schemas.microsoft.com/office/drawing/2014/main" id="{5962802C-2649-407C-939E-A33D22B31BE7}"/>
              </a:ext>
            </a:extLst>
          </p:cNvPr>
          <p:cNvSpPr/>
          <p:nvPr/>
        </p:nvSpPr>
        <p:spPr>
          <a:xfrm>
            <a:off x="9325111" y="5620689"/>
            <a:ext cx="329638" cy="126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AF073E07-A056-49B3-82C1-2FBAD2001CAB}"/>
              </a:ext>
            </a:extLst>
          </p:cNvPr>
          <p:cNvSpPr txBox="1"/>
          <p:nvPr/>
        </p:nvSpPr>
        <p:spPr>
          <a:xfrm>
            <a:off x="9727456" y="5536025"/>
            <a:ext cx="12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Comité Convenios</a:t>
            </a:r>
          </a:p>
          <a:p>
            <a:r>
              <a:rPr lang="es-ES" sz="900">
                <a:solidFill>
                  <a:schemeClr val="accent1">
                    <a:lumMod val="25000"/>
                  </a:schemeClr>
                </a:solidFill>
              </a:rPr>
              <a:t>6%</a:t>
            </a:r>
            <a:endParaRPr lang="es-CO" sz="90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96" name="Rectangle 30">
            <a:extLst>
              <a:ext uri="{FF2B5EF4-FFF2-40B4-BE49-F238E27FC236}">
                <a16:creationId xmlns:a16="http://schemas.microsoft.com/office/drawing/2014/main" id="{7B02AB4C-AF68-4F54-A894-07E00267D5F8}"/>
              </a:ext>
            </a:extLst>
          </p:cNvPr>
          <p:cNvSpPr>
            <a:spLocks/>
          </p:cNvSpPr>
          <p:nvPr/>
        </p:nvSpPr>
        <p:spPr>
          <a:xfrm>
            <a:off x="10940538" y="1527187"/>
            <a:ext cx="1172404" cy="484781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Superiores 100 SMLMV*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E063C35E-5F1D-47CE-B7FD-7A60EAA52B74}"/>
              </a:ext>
            </a:extLst>
          </p:cNvPr>
          <p:cNvSpPr>
            <a:spLocks/>
          </p:cNvSpPr>
          <p:nvPr/>
        </p:nvSpPr>
        <p:spPr>
          <a:xfrm>
            <a:off x="10899301" y="633356"/>
            <a:ext cx="1203142" cy="827043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000" dirty="0">
                <a:solidFill>
                  <a:schemeClr val="tx2"/>
                </a:solidFill>
              </a:rPr>
              <a:t>Aprobar acuerdos y convenios y sus correspondientes modificaciones</a:t>
            </a:r>
            <a:endParaRPr lang="es-CO" sz="1000" dirty="0">
              <a:solidFill>
                <a:schemeClr val="tx2"/>
              </a:solidFill>
            </a:endParaRPr>
          </a:p>
        </p:txBody>
      </p:sp>
      <p:sp>
        <p:nvSpPr>
          <p:cNvPr id="115" name="Elipse 114">
            <a:extLst>
              <a:ext uri="{FF2B5EF4-FFF2-40B4-BE49-F238E27FC236}">
                <a16:creationId xmlns:a16="http://schemas.microsoft.com/office/drawing/2014/main" id="{A59199E4-369E-4696-83DF-966F47A0CEA9}"/>
              </a:ext>
            </a:extLst>
          </p:cNvPr>
          <p:cNvSpPr/>
          <p:nvPr/>
        </p:nvSpPr>
        <p:spPr>
          <a:xfrm>
            <a:off x="9550883" y="574883"/>
            <a:ext cx="257607" cy="18952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7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18" name="Rectangle 30">
            <a:extLst>
              <a:ext uri="{FF2B5EF4-FFF2-40B4-BE49-F238E27FC236}">
                <a16:creationId xmlns:a16="http://schemas.microsoft.com/office/drawing/2014/main" id="{64EFC33F-DCB8-4E12-BB79-FF971CD49817}"/>
              </a:ext>
            </a:extLst>
          </p:cNvPr>
          <p:cNvSpPr>
            <a:spLocks/>
          </p:cNvSpPr>
          <p:nvPr/>
        </p:nvSpPr>
        <p:spPr>
          <a:xfrm>
            <a:off x="10940538" y="2258804"/>
            <a:ext cx="1181737" cy="364266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Hasta 100 SMLMV* 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119" name="Rectángulo 118">
            <a:extLst>
              <a:ext uri="{FF2B5EF4-FFF2-40B4-BE49-F238E27FC236}">
                <a16:creationId xmlns:a16="http://schemas.microsoft.com/office/drawing/2014/main" id="{40F388FF-A98F-46DD-AEF0-8BF6E1D359D0}"/>
              </a:ext>
            </a:extLst>
          </p:cNvPr>
          <p:cNvSpPr/>
          <p:nvPr/>
        </p:nvSpPr>
        <p:spPr>
          <a:xfrm>
            <a:off x="11553376" y="1927779"/>
            <a:ext cx="579600" cy="2232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CC</a:t>
            </a:r>
          </a:p>
        </p:txBody>
      </p:sp>
      <p:sp>
        <p:nvSpPr>
          <p:cNvPr id="120" name="Rectángulo 119">
            <a:extLst>
              <a:ext uri="{FF2B5EF4-FFF2-40B4-BE49-F238E27FC236}">
                <a16:creationId xmlns:a16="http://schemas.microsoft.com/office/drawing/2014/main" id="{C7385631-F46B-4467-A200-320CE070B85F}"/>
              </a:ext>
            </a:extLst>
          </p:cNvPr>
          <p:cNvSpPr/>
          <p:nvPr/>
        </p:nvSpPr>
        <p:spPr>
          <a:xfrm>
            <a:off x="11587329" y="2618358"/>
            <a:ext cx="579600" cy="212042"/>
          </a:xfrm>
          <a:prstGeom prst="rect">
            <a:avLst/>
          </a:prstGeom>
          <a:solidFill>
            <a:srgbClr val="FFFFFF"/>
          </a:solidFill>
          <a:ln w="12700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VP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10B195B-8AE1-429A-A6E9-D3A5F6C028A0}"/>
              </a:ext>
            </a:extLst>
          </p:cNvPr>
          <p:cNvSpPr/>
          <p:nvPr/>
        </p:nvSpPr>
        <p:spPr>
          <a:xfrm>
            <a:off x="10188111" y="1623008"/>
            <a:ext cx="577765" cy="212300"/>
          </a:xfrm>
          <a:prstGeom prst="rect">
            <a:avLst/>
          </a:prstGeom>
          <a:solidFill>
            <a:srgbClr val="FFFFFF"/>
          </a:solidFill>
          <a:ln w="12700">
            <a:solidFill>
              <a:srgbClr val="E09AE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</a:rPr>
              <a:t>JD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080A7C6-49B8-44B1-AF06-83FED3BD76CB}"/>
              </a:ext>
            </a:extLst>
          </p:cNvPr>
          <p:cNvSpPr>
            <a:spLocks/>
          </p:cNvSpPr>
          <p:nvPr/>
        </p:nvSpPr>
        <p:spPr>
          <a:xfrm>
            <a:off x="6399723" y="647147"/>
            <a:ext cx="1799388" cy="1834472"/>
          </a:xfrm>
          <a:prstGeom prst="rect">
            <a:avLst/>
          </a:prstGeom>
          <a:solidFill>
            <a:schemeClr val="accent1">
              <a:alpha val="68000"/>
            </a:schemeClr>
          </a:solidFill>
          <a:ln w="635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1000">
                <a:solidFill>
                  <a:schemeClr val="tx2"/>
                </a:solidFill>
                <a:ea typeface="+mn-lt"/>
                <a:cs typeface="+mn-lt"/>
              </a:rPr>
              <a:t>Negociar, suscribir y ejecutar todo tipo de actos y contratos relacionados con la venta, arrendamiento, comodato o cualquier otra forma de disposición de activos o propiedades de la compañía (distintos a aquellos que hacen parte del Proceso de Abastecimiento)</a:t>
            </a:r>
            <a:endParaRPr lang="es-ES" sz="1000">
              <a:solidFill>
                <a:schemeClr val="tx2"/>
              </a:solidFill>
            </a:endParaRPr>
          </a:p>
        </p:txBody>
      </p:sp>
      <p:sp>
        <p:nvSpPr>
          <p:cNvPr id="113" name="Elipse 112">
            <a:extLst>
              <a:ext uri="{FF2B5EF4-FFF2-40B4-BE49-F238E27FC236}">
                <a16:creationId xmlns:a16="http://schemas.microsoft.com/office/drawing/2014/main" id="{22C84C52-FFF2-4B1D-A23E-B10150D390CA}"/>
              </a:ext>
            </a:extLst>
          </p:cNvPr>
          <p:cNvSpPr/>
          <p:nvPr/>
        </p:nvSpPr>
        <p:spPr>
          <a:xfrm>
            <a:off x="6306229" y="561169"/>
            <a:ext cx="233104" cy="20323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5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966C3A6-C9BE-4837-9840-C5294B0B6EA7}"/>
              </a:ext>
            </a:extLst>
          </p:cNvPr>
          <p:cNvSpPr/>
          <p:nvPr/>
        </p:nvSpPr>
        <p:spPr>
          <a:xfrm>
            <a:off x="10793090" y="592653"/>
            <a:ext cx="257607" cy="17175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>
                <a:solidFill>
                  <a:schemeClr val="bg1"/>
                </a:solidFill>
              </a:rPr>
              <a:t>8</a:t>
            </a:r>
            <a:endParaRPr lang="es-CO" sz="1200" b="1">
              <a:solidFill>
                <a:schemeClr val="bg1"/>
              </a:solidFill>
            </a:endParaRP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851BF9CB-7987-4903-9695-F7C7EA8A06A1}"/>
              </a:ext>
            </a:extLst>
          </p:cNvPr>
          <p:cNvSpPr>
            <a:spLocks/>
          </p:cNvSpPr>
          <p:nvPr/>
        </p:nvSpPr>
        <p:spPr>
          <a:xfrm>
            <a:off x="6399723" y="2599000"/>
            <a:ext cx="1799389" cy="449587"/>
          </a:xfrm>
          <a:prstGeom prst="rect">
            <a:avLst/>
          </a:prstGeom>
          <a:solidFill>
            <a:schemeClr val="bg2">
              <a:lumMod val="95000"/>
              <a:alpha val="68000"/>
            </a:schemeClr>
          </a:solidFill>
          <a:ln w="28575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1000">
                <a:solidFill>
                  <a:schemeClr val="tx2"/>
                </a:solidFill>
              </a:rPr>
              <a:t>77.000 SMLMV en adelante</a:t>
            </a:r>
            <a:endParaRPr lang="es-CO" sz="1000">
              <a:solidFill>
                <a:schemeClr val="tx2"/>
              </a:solidFill>
            </a:endParaRPr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A69B7E9C-1301-476B-9B8D-50B1CA3CB77F}"/>
              </a:ext>
            </a:extLst>
          </p:cNvPr>
          <p:cNvSpPr/>
          <p:nvPr/>
        </p:nvSpPr>
        <p:spPr>
          <a:xfrm>
            <a:off x="7084284" y="2985137"/>
            <a:ext cx="1172404" cy="28443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s-ES" sz="800">
                <a:solidFill>
                  <a:schemeClr val="tx2"/>
                </a:solidFill>
                <a:cs typeface="Arial"/>
              </a:rPr>
              <a:t>RL PREVIA APROBACIÓN JD</a:t>
            </a:r>
            <a:endParaRPr lang="es-ES" sz="800"/>
          </a:p>
        </p:txBody>
      </p:sp>
      <p:sp>
        <p:nvSpPr>
          <p:cNvPr id="10" name="CuadroTexto 47">
            <a:extLst>
              <a:ext uri="{FF2B5EF4-FFF2-40B4-BE49-F238E27FC236}">
                <a16:creationId xmlns:a16="http://schemas.microsoft.com/office/drawing/2014/main" id="{52B3D7FA-BA10-4048-AAC6-55DE52959C34}"/>
              </a:ext>
            </a:extLst>
          </p:cNvPr>
          <p:cNvSpPr txBox="1"/>
          <p:nvPr/>
        </p:nvSpPr>
        <p:spPr>
          <a:xfrm>
            <a:off x="129328" y="104595"/>
            <a:ext cx="1210261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Manual de Delegación de Autoridad (MAD) – Abastecimiento y Servicios Administrativos</a:t>
            </a:r>
            <a:endParaRPr lang="es-CO" sz="21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099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2DBCC50-9677-4C0F-8F91-CE8AF2C2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45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683C0F51-8C09-CE43-9A68-12C0E643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3" y="3939967"/>
            <a:ext cx="10919593" cy="1855341"/>
          </a:xfrm>
          <a:prstGeom prst="rect">
            <a:avLst/>
          </a:prstGeom>
        </p:spPr>
      </p:pic>
      <p:sp>
        <p:nvSpPr>
          <p:cNvPr id="2" name="CuadroTexto 145">
            <a:extLst>
              <a:ext uri="{FF2B5EF4-FFF2-40B4-BE49-F238E27FC236}">
                <a16:creationId xmlns:a16="http://schemas.microsoft.com/office/drawing/2014/main" id="{465636FD-CDFE-0043-A2AE-795688D7897B}"/>
              </a:ext>
            </a:extLst>
          </p:cNvPr>
          <p:cNvSpPr txBox="1"/>
          <p:nvPr/>
        </p:nvSpPr>
        <p:spPr>
          <a:xfrm>
            <a:off x="4002009" y="2548702"/>
            <a:ext cx="70153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/>
              <a:t>Etapas </a:t>
            </a:r>
            <a:r>
              <a:rPr lang="es-ES" sz="1800" b="0"/>
              <a:t>de </a:t>
            </a:r>
            <a:r>
              <a:rPr lang="es-ES" sz="1800"/>
              <a:t>negociación</a:t>
            </a:r>
            <a:r>
              <a:rPr lang="es-ES" sz="1800" b="0"/>
              <a:t> y de </a:t>
            </a:r>
            <a:r>
              <a:rPr lang="es-ES" sz="1800"/>
              <a:t>acuerdo</a:t>
            </a:r>
            <a:r>
              <a:rPr lang="es-ES" sz="1800" b="0"/>
              <a:t> con las filiales.</a:t>
            </a:r>
            <a:endParaRPr lang="es-CO" sz="1800"/>
          </a:p>
        </p:txBody>
      </p:sp>
      <p:sp>
        <p:nvSpPr>
          <p:cNvPr id="3" name="CuadroTexto 146">
            <a:extLst>
              <a:ext uri="{FF2B5EF4-FFF2-40B4-BE49-F238E27FC236}">
                <a16:creationId xmlns:a16="http://schemas.microsoft.com/office/drawing/2014/main" id="{77D62C3A-45C4-024F-9483-8A1D73A274A3}"/>
              </a:ext>
            </a:extLst>
          </p:cNvPr>
          <p:cNvSpPr txBox="1"/>
          <p:nvPr/>
        </p:nvSpPr>
        <p:spPr>
          <a:xfrm>
            <a:off x="4002009" y="1719004"/>
            <a:ext cx="7015399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 b="1"/>
              <a:t>Relación</a:t>
            </a:r>
            <a:r>
              <a:rPr lang="es-ES" sz="1800"/>
              <a:t> clara Matriz - </a:t>
            </a:r>
            <a:r>
              <a:rPr lang="es-ES" sz="1800" b="1"/>
              <a:t>Filiales</a:t>
            </a:r>
            <a:r>
              <a:rPr lang="es-ES" sz="1800"/>
              <a:t> (Ecopetrol – Cenit y Cenit con sus </a:t>
            </a:r>
            <a:r>
              <a:rPr lang="es-ES" sz="1800" b="1"/>
              <a:t>filiales</a:t>
            </a:r>
            <a:r>
              <a:rPr lang="es-ES" sz="1800"/>
              <a:t>).</a:t>
            </a:r>
          </a:p>
        </p:txBody>
      </p:sp>
      <p:sp>
        <p:nvSpPr>
          <p:cNvPr id="4" name="CuadroTexto 157">
            <a:extLst>
              <a:ext uri="{FF2B5EF4-FFF2-40B4-BE49-F238E27FC236}">
                <a16:creationId xmlns:a16="http://schemas.microsoft.com/office/drawing/2014/main" id="{6A31DB10-96F1-8D45-8D81-CCA502E42C15}"/>
              </a:ext>
            </a:extLst>
          </p:cNvPr>
          <p:cNvSpPr txBox="1"/>
          <p:nvPr/>
        </p:nvSpPr>
        <p:spPr>
          <a:xfrm>
            <a:off x="4002009" y="3100273"/>
            <a:ext cx="701539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1400" b="1">
                <a:solidFill>
                  <a:srgbClr val="1047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800"/>
              <a:t>Modelo de Relacionamiento </a:t>
            </a:r>
            <a:r>
              <a:rPr lang="es-ES" sz="1800" b="0"/>
              <a:t>para 11 de 12 macroprocesos.</a:t>
            </a:r>
            <a:endParaRPr lang="es-CO" sz="1800"/>
          </a:p>
        </p:txBody>
      </p:sp>
      <p:pic>
        <p:nvPicPr>
          <p:cNvPr id="5" name="Imagen 161" descr="Imagen que contiene plato, alimentos, dibujo&#10;&#10;Descripción generada automáticamente">
            <a:extLst>
              <a:ext uri="{FF2B5EF4-FFF2-40B4-BE49-F238E27FC236}">
                <a16:creationId xmlns:a16="http://schemas.microsoft.com/office/drawing/2014/main" id="{94885677-7B19-2C48-B6F1-0E1A52DC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198" y="4496387"/>
            <a:ext cx="1154528" cy="1154528"/>
          </a:xfrm>
          <a:prstGeom prst="rect">
            <a:avLst/>
          </a:prstGeom>
        </p:spPr>
      </p:pic>
      <p:pic>
        <p:nvPicPr>
          <p:cNvPr id="6" name="Imagen 16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6A27ED5-971F-DE4E-8750-72A34AB08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822" y="4575044"/>
            <a:ext cx="1154528" cy="1154528"/>
          </a:xfrm>
          <a:prstGeom prst="rect">
            <a:avLst/>
          </a:prstGeom>
        </p:spPr>
      </p:pic>
      <p:pic>
        <p:nvPicPr>
          <p:cNvPr id="7" name="Imagen 169" descr="Imagen que contiene reloj, plato, señal&#10;&#10;Descripción generada automáticamente">
            <a:extLst>
              <a:ext uri="{FF2B5EF4-FFF2-40B4-BE49-F238E27FC236}">
                <a16:creationId xmlns:a16="http://schemas.microsoft.com/office/drawing/2014/main" id="{6DE5FCA8-E048-8D4C-8161-943E5E7B4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642" y="4466973"/>
            <a:ext cx="1154528" cy="1154528"/>
          </a:xfrm>
          <a:prstGeom prst="rect">
            <a:avLst/>
          </a:prstGeom>
        </p:spPr>
      </p:pic>
      <p:sp>
        <p:nvSpPr>
          <p:cNvPr id="8" name="CuadroTexto 170">
            <a:extLst>
              <a:ext uri="{FF2B5EF4-FFF2-40B4-BE49-F238E27FC236}">
                <a16:creationId xmlns:a16="http://schemas.microsoft.com/office/drawing/2014/main" id="{D2451A65-5C54-7E48-8D52-CB24D8CE93B9}"/>
              </a:ext>
            </a:extLst>
          </p:cNvPr>
          <p:cNvSpPr txBox="1"/>
          <p:nvPr/>
        </p:nvSpPr>
        <p:spPr>
          <a:xfrm>
            <a:off x="1517285" y="4053966"/>
            <a:ext cx="177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Negociación</a:t>
            </a:r>
            <a:endParaRPr lang="es-CO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171">
            <a:extLst>
              <a:ext uri="{FF2B5EF4-FFF2-40B4-BE49-F238E27FC236}">
                <a16:creationId xmlns:a16="http://schemas.microsoft.com/office/drawing/2014/main" id="{3EA31D6B-43E8-CB47-83EA-4134A270433D}"/>
              </a:ext>
            </a:extLst>
          </p:cNvPr>
          <p:cNvSpPr txBox="1"/>
          <p:nvPr/>
        </p:nvSpPr>
        <p:spPr>
          <a:xfrm>
            <a:off x="5387452" y="4132623"/>
            <a:ext cx="167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Aprobación</a:t>
            </a:r>
            <a:endParaRPr lang="es-CO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172">
            <a:extLst>
              <a:ext uri="{FF2B5EF4-FFF2-40B4-BE49-F238E27FC236}">
                <a16:creationId xmlns:a16="http://schemas.microsoft.com/office/drawing/2014/main" id="{2C55E4C0-E506-A544-99EF-1A4FADAE96DE}"/>
              </a:ext>
            </a:extLst>
          </p:cNvPr>
          <p:cNvSpPr txBox="1"/>
          <p:nvPr/>
        </p:nvSpPr>
        <p:spPr>
          <a:xfrm>
            <a:off x="8963355" y="4024552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Implementación</a:t>
            </a:r>
            <a:endParaRPr lang="es-CO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31">
            <a:extLst>
              <a:ext uri="{FF2B5EF4-FFF2-40B4-BE49-F238E27FC236}">
                <a16:creationId xmlns:a16="http://schemas.microsoft.com/office/drawing/2014/main" id="{CFEF7504-136F-CF4E-BC65-65D7B80E6249}"/>
              </a:ext>
            </a:extLst>
          </p:cNvPr>
          <p:cNvSpPr txBox="1"/>
          <p:nvPr/>
        </p:nvSpPr>
        <p:spPr>
          <a:xfrm>
            <a:off x="9868650" y="636959"/>
            <a:ext cx="143464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 b="1">
                <a:solidFill>
                  <a:srgbClr val="0721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3200" u="sng">
                <a:solidFill>
                  <a:srgbClr val="4A8347"/>
                </a:solidFill>
              </a:rPr>
              <a:t>100%</a:t>
            </a:r>
            <a:endParaRPr lang="es-CO" sz="3200" u="sng">
              <a:solidFill>
                <a:srgbClr val="4A8347"/>
              </a:solidFill>
            </a:endParaRPr>
          </a:p>
        </p:txBody>
      </p:sp>
      <p:sp>
        <p:nvSpPr>
          <p:cNvPr id="18" name="CuadroTexto 47">
            <a:extLst>
              <a:ext uri="{FF2B5EF4-FFF2-40B4-BE49-F238E27FC236}">
                <a16:creationId xmlns:a16="http://schemas.microsoft.com/office/drawing/2014/main" id="{73C77D80-3296-9F46-BA35-4412CBAF9405}"/>
              </a:ext>
            </a:extLst>
          </p:cNvPr>
          <p:cNvSpPr txBox="1"/>
          <p:nvPr/>
        </p:nvSpPr>
        <p:spPr>
          <a:xfrm>
            <a:off x="3841254" y="605209"/>
            <a:ext cx="534453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</a:t>
            </a:r>
            <a:endParaRPr lang="es-CO" sz="2800" b="1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E2C602-B151-4A8B-B98B-63ECC8DB5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6" y="441596"/>
            <a:ext cx="2547279" cy="2554815"/>
          </a:xfrm>
          <a:prstGeom prst="rect">
            <a:avLst/>
          </a:prstGeom>
        </p:spPr>
      </p:pic>
      <p:sp>
        <p:nvSpPr>
          <p:cNvPr id="11" name="Oval 110">
            <a:extLst>
              <a:ext uri="{FF2B5EF4-FFF2-40B4-BE49-F238E27FC236}">
                <a16:creationId xmlns:a16="http://schemas.microsoft.com/office/drawing/2014/main" id="{9EB26948-AEB9-40DC-95A3-307946587810}"/>
              </a:ext>
            </a:extLst>
          </p:cNvPr>
          <p:cNvSpPr/>
          <p:nvPr/>
        </p:nvSpPr>
        <p:spPr>
          <a:xfrm>
            <a:off x="2324299" y="901695"/>
            <a:ext cx="548470" cy="548470"/>
          </a:xfrm>
          <a:prstGeom prst="ellipse">
            <a:avLst/>
          </a:prstGeom>
          <a:solidFill>
            <a:schemeClr val="bg1"/>
          </a:solidFill>
          <a:ln>
            <a:solidFill>
              <a:srgbClr val="4A83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O" sz="24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33330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0394A36-CC20-4A8D-8DAB-D9204DC97A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24</a:t>
            </a:fld>
            <a:endParaRPr lang="es-CO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0144380-CBE4-4263-86E5-F4A7E5CEC0BB}"/>
              </a:ext>
            </a:extLst>
          </p:cNvPr>
          <p:cNvSpPr txBox="1">
            <a:spLocks/>
          </p:cNvSpPr>
          <p:nvPr/>
        </p:nvSpPr>
        <p:spPr>
          <a:xfrm>
            <a:off x="129328" y="868936"/>
            <a:ext cx="6570118" cy="434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F655C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s-ES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Extendemos nuestro relacionamiento a las filiales en…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5E60B3-FFBE-4EF9-967C-09104A4E6C2E}"/>
              </a:ext>
            </a:extLst>
          </p:cNvPr>
          <p:cNvSpPr/>
          <p:nvPr/>
        </p:nvSpPr>
        <p:spPr>
          <a:xfrm>
            <a:off x="274218" y="1589440"/>
            <a:ext cx="4595312" cy="3987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solidFill>
                  <a:schemeClr val="tx2"/>
                </a:solidFill>
              </a:rPr>
              <a:t>Dirección</a:t>
            </a:r>
            <a:endParaRPr lang="es-CO" sz="1400" b="1" dirty="0">
              <a:solidFill>
                <a:schemeClr val="tx2"/>
              </a:solidFill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49F21896-A687-4F29-8499-091C5F1FE377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74218" y="2073105"/>
            <a:ext cx="4595312" cy="3200876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vert="horz" wrap="square" lIns="36000" tIns="0" rIns="36000" bIns="0" rtlCol="0" anchor="t" anchorCtr="0">
            <a:spAutoFit/>
          </a:bodyPr>
          <a:lstStyle>
            <a:lvl1pPr marL="0" lvl="0" indent="0" defTabSz="895350" eaLnBrk="1" latinLnBrk="0" hangingPunct="1">
              <a:buClr>
                <a:schemeClr val="tx2"/>
              </a:buClr>
              <a:buSzPct val="100000"/>
              <a:defRPr lang="es-ES" baseline="0" dirty="0">
                <a:latin typeface="+mn-lt"/>
              </a:defRPr>
            </a:lvl1pPr>
            <a:lvl2pPr marL="194400" lvl="1" indent="-190800" defTabSz="895350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es-ES" baseline="0" dirty="0">
                <a:latin typeface="+mn-lt"/>
              </a:defRPr>
            </a:lvl2pPr>
            <a:lvl3pPr marL="446400" lvl="2" indent="-2484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es-ES" baseline="0" dirty="0">
                <a:latin typeface="+mn-lt"/>
              </a:defRPr>
            </a:lvl3pPr>
            <a:lvl4pPr marL="615600" lvl="3" indent="-154800" defTabSz="895350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es-ES" baseline="0" dirty="0">
                <a:latin typeface="+mn-lt"/>
              </a:defRPr>
            </a:lvl4pPr>
            <a:lvl5pPr marL="748800" lvl="4" indent="-129600" defTabSz="895350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es-ES" baseline="0" dirty="0">
                <a:latin typeface="+mn-lt"/>
              </a:defRPr>
            </a:lvl5pPr>
            <a:lvl6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6pPr>
            <a:lvl7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7pPr>
            <a:lvl8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8pPr>
            <a:lvl9pPr marL="999794" indent="-173575" defTabSz="119386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latin typeface="+mn-lt"/>
              </a:defRPr>
            </a:lvl9pPr>
          </a:lstStyle>
          <a:p>
            <a:pPr lvl="1" algn="just"/>
            <a:r>
              <a:rPr lang="es-ES" sz="1600" dirty="0">
                <a:solidFill>
                  <a:schemeClr val="tx2"/>
                </a:solidFill>
              </a:rPr>
              <a:t>Captura de valor de los contratos en las categorías que corresponda.</a:t>
            </a:r>
          </a:p>
          <a:p>
            <a:pPr lvl="1" algn="just"/>
            <a:endParaRPr lang="es-ES" sz="1600" dirty="0">
              <a:solidFill>
                <a:schemeClr val="tx2"/>
              </a:solidFill>
            </a:endParaRPr>
          </a:p>
          <a:p>
            <a:pPr lvl="1" algn="just"/>
            <a:r>
              <a:rPr lang="es-ES" sz="1600" dirty="0">
                <a:solidFill>
                  <a:schemeClr val="tx2"/>
                </a:solidFill>
              </a:rPr>
              <a:t>Cubrimiento de riesgos en la contratación aplicable al segmento de transporte.</a:t>
            </a:r>
          </a:p>
          <a:p>
            <a:pPr lvl="1" algn="just"/>
            <a:endParaRPr lang="es-ES" sz="1600" dirty="0">
              <a:solidFill>
                <a:schemeClr val="tx2"/>
              </a:solidFill>
            </a:endParaRPr>
          </a:p>
          <a:p>
            <a:pPr lvl="1" algn="just"/>
            <a:r>
              <a:rPr lang="es-ES" sz="1600" dirty="0">
                <a:solidFill>
                  <a:schemeClr val="tx2"/>
                </a:solidFill>
              </a:rPr>
              <a:t>Relacionamiento con proveedores.</a:t>
            </a:r>
          </a:p>
          <a:p>
            <a:pPr lvl="1" algn="just"/>
            <a:endParaRPr lang="es-ES" sz="1600" dirty="0">
              <a:solidFill>
                <a:schemeClr val="tx2"/>
              </a:solidFill>
            </a:endParaRPr>
          </a:p>
          <a:p>
            <a:pPr lvl="1" algn="just"/>
            <a:r>
              <a:rPr lang="es-ES" sz="1600" dirty="0">
                <a:solidFill>
                  <a:schemeClr val="tx2"/>
                </a:solidFill>
              </a:rPr>
              <a:t>Consolidar y analizar el plan de abastecimiento integrado de todas las empresas del segmento para unificar demanda y optimizar gestión de compras, entendiendo similitudes del árbol de categorías.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1A81C5F-F714-4D52-A962-FC37F5FDCEB1}"/>
              </a:ext>
            </a:extLst>
          </p:cNvPr>
          <p:cNvSpPr/>
          <p:nvPr/>
        </p:nvSpPr>
        <p:spPr>
          <a:xfrm>
            <a:off x="5015682" y="1603678"/>
            <a:ext cx="3257550" cy="3880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2"/>
                </a:solidFill>
              </a:rPr>
              <a:t>Control</a:t>
            </a:r>
            <a:endParaRPr lang="es-CO" sz="1400" b="1" err="1">
              <a:solidFill>
                <a:schemeClr val="tx2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84AA256-4158-427B-9200-1F1C0296A486}"/>
              </a:ext>
            </a:extLst>
          </p:cNvPr>
          <p:cNvSpPr/>
          <p:nvPr/>
        </p:nvSpPr>
        <p:spPr>
          <a:xfrm>
            <a:off x="5015682" y="2076565"/>
            <a:ext cx="3257550" cy="1323439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tx2"/>
                </a:solidFill>
              </a:rPr>
              <a:t>Identificar, hacer seguimiento periódico y tomar decisiones a partir de indicadores y métricas estratégicas que monitorean el desempeño del proceso​.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F69960-2302-4C37-B17A-2E116254781D}"/>
              </a:ext>
            </a:extLst>
          </p:cNvPr>
          <p:cNvSpPr/>
          <p:nvPr/>
        </p:nvSpPr>
        <p:spPr>
          <a:xfrm>
            <a:off x="8419384" y="1589440"/>
            <a:ext cx="3144075" cy="3880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>
                <a:solidFill>
                  <a:schemeClr val="tx2"/>
                </a:solidFill>
              </a:rPr>
              <a:t>Servicio</a:t>
            </a:r>
            <a:endParaRPr lang="es-CO" sz="1400" b="1" err="1">
              <a:solidFill>
                <a:schemeClr val="tx2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E3FDB33-82DE-49B7-85B7-9476B27F9C30}"/>
              </a:ext>
            </a:extLst>
          </p:cNvPr>
          <p:cNvSpPr/>
          <p:nvPr/>
        </p:nvSpPr>
        <p:spPr>
          <a:xfrm>
            <a:off x="8443214" y="2088486"/>
            <a:ext cx="3120245" cy="1323439"/>
          </a:xfrm>
          <a:prstGeom prst="rect">
            <a:avLst/>
          </a:prstGeom>
          <a:ln>
            <a:solidFill>
              <a:srgbClr val="BDD4B4"/>
            </a:solidFill>
          </a:ln>
        </p:spPr>
        <p:txBody>
          <a:bodyPr wrap="square">
            <a:spAutoFit/>
          </a:bodyPr>
          <a:lstStyle/>
          <a:p>
            <a:pPr marL="171450" indent="-171450" algn="just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s-ES" sz="1600">
                <a:solidFill>
                  <a:schemeClr val="tx2"/>
                </a:solidFill>
              </a:rPr>
              <a:t>Prestar servicios administrativos a empresas filiales del Grupo Ecopetrol en operaciones conjuntas o cuando las filiales lo requieran</a:t>
            </a:r>
          </a:p>
        </p:txBody>
      </p:sp>
      <p:sp>
        <p:nvSpPr>
          <p:cNvPr id="18" name="CustomIcon">
            <a:extLst>
              <a:ext uri="{FF2B5EF4-FFF2-40B4-BE49-F238E27FC236}">
                <a16:creationId xmlns:a16="http://schemas.microsoft.com/office/drawing/2014/main" id="{B5FA47DF-667C-4E6C-9D12-E5E5CEA490D8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472726" y="1670879"/>
            <a:ext cx="235982" cy="241422"/>
          </a:xfrm>
          <a:custGeom>
            <a:avLst/>
            <a:gdLst>
              <a:gd name="T0" fmla="*/ 1162 w 3202"/>
              <a:gd name="T1" fmla="*/ 0 h 2668"/>
              <a:gd name="T2" fmla="*/ 1091 w 3202"/>
              <a:gd name="T3" fmla="*/ 626 h 2668"/>
              <a:gd name="T4" fmla="*/ 127 w 3202"/>
              <a:gd name="T5" fmla="*/ 697 h 2668"/>
              <a:gd name="T6" fmla="*/ 71 w 3202"/>
              <a:gd name="T7" fmla="*/ 2146 h 2668"/>
              <a:gd name="T8" fmla="*/ 0 w 3202"/>
              <a:gd name="T9" fmla="*/ 2597 h 2668"/>
              <a:gd name="T10" fmla="*/ 2730 w 3202"/>
              <a:gd name="T11" fmla="*/ 2668 h 2668"/>
              <a:gd name="T12" fmla="*/ 2801 w 3202"/>
              <a:gd name="T13" fmla="*/ 2217 h 2668"/>
              <a:gd name="T14" fmla="*/ 2674 w 3202"/>
              <a:gd name="T15" fmla="*/ 2146 h 2668"/>
              <a:gd name="T16" fmla="*/ 3131 w 3202"/>
              <a:gd name="T17" fmla="*/ 1127 h 2668"/>
              <a:gd name="T18" fmla="*/ 3202 w 3202"/>
              <a:gd name="T19" fmla="*/ 71 h 2668"/>
              <a:gd name="T20" fmla="*/ 2659 w 3202"/>
              <a:gd name="T21" fmla="*/ 2526 h 2668"/>
              <a:gd name="T22" fmla="*/ 142 w 3202"/>
              <a:gd name="T23" fmla="*/ 2288 h 2668"/>
              <a:gd name="T24" fmla="*/ 950 w 3202"/>
              <a:gd name="T25" fmla="*/ 2288 h 2668"/>
              <a:gd name="T26" fmla="*/ 1021 w 3202"/>
              <a:gd name="T27" fmla="*/ 2414 h 2668"/>
              <a:gd name="T28" fmla="*/ 1851 w 3202"/>
              <a:gd name="T29" fmla="*/ 2343 h 2668"/>
              <a:gd name="T30" fmla="*/ 2603 w 3202"/>
              <a:gd name="T31" fmla="*/ 2288 h 2668"/>
              <a:gd name="T32" fmla="*/ 2659 w 3202"/>
              <a:gd name="T33" fmla="*/ 2526 h 2668"/>
              <a:gd name="T34" fmla="*/ 1780 w 3202"/>
              <a:gd name="T35" fmla="*/ 2146 h 2668"/>
              <a:gd name="T36" fmla="*/ 268 w 3202"/>
              <a:gd name="T37" fmla="*/ 2146 h 2668"/>
              <a:gd name="T38" fmla="*/ 1091 w 3202"/>
              <a:gd name="T39" fmla="*/ 768 h 2668"/>
              <a:gd name="T40" fmla="*/ 1162 w 3202"/>
              <a:gd name="T41" fmla="*/ 1127 h 2668"/>
              <a:gd name="T42" fmla="*/ 1419 w 3202"/>
              <a:gd name="T43" fmla="*/ 1466 h 2668"/>
              <a:gd name="T44" fmla="*/ 1466 w 3202"/>
              <a:gd name="T45" fmla="*/ 1533 h 2668"/>
              <a:gd name="T46" fmla="*/ 1475 w 3202"/>
              <a:gd name="T47" fmla="*/ 1535 h 2668"/>
              <a:gd name="T48" fmla="*/ 1482 w 3202"/>
              <a:gd name="T49" fmla="*/ 1537 h 2668"/>
              <a:gd name="T50" fmla="*/ 1490 w 3202"/>
              <a:gd name="T51" fmla="*/ 1537 h 2668"/>
              <a:gd name="T52" fmla="*/ 1491 w 3202"/>
              <a:gd name="T53" fmla="*/ 1537 h 2668"/>
              <a:gd name="T54" fmla="*/ 1497 w 3202"/>
              <a:gd name="T55" fmla="*/ 1537 h 2668"/>
              <a:gd name="T56" fmla="*/ 1503 w 3202"/>
              <a:gd name="T57" fmla="*/ 1536 h 2668"/>
              <a:gd name="T58" fmla="*/ 1508 w 3202"/>
              <a:gd name="T59" fmla="*/ 1535 h 2668"/>
              <a:gd name="T60" fmla="*/ 1515 w 3202"/>
              <a:gd name="T61" fmla="*/ 1533 h 2668"/>
              <a:gd name="T62" fmla="*/ 1521 w 3202"/>
              <a:gd name="T63" fmla="*/ 1530 h 2668"/>
              <a:gd name="T64" fmla="*/ 1526 w 3202"/>
              <a:gd name="T65" fmla="*/ 1527 h 2668"/>
              <a:gd name="T66" fmla="*/ 1531 w 3202"/>
              <a:gd name="T67" fmla="*/ 1524 h 2668"/>
              <a:gd name="T68" fmla="*/ 2008 w 3202"/>
              <a:gd name="T69" fmla="*/ 1127 h 2668"/>
              <a:gd name="T70" fmla="*/ 2532 w 3202"/>
              <a:gd name="T71" fmla="*/ 2146 h 2668"/>
              <a:gd name="T72" fmla="*/ 2603 w 3202"/>
              <a:gd name="T73" fmla="*/ 985 h 2668"/>
              <a:gd name="T74" fmla="*/ 1937 w 3202"/>
              <a:gd name="T75" fmla="*/ 1001 h 2668"/>
              <a:gd name="T76" fmla="*/ 1561 w 3202"/>
              <a:gd name="T77" fmla="*/ 1056 h 2668"/>
              <a:gd name="T78" fmla="*/ 1233 w 3202"/>
              <a:gd name="T79" fmla="*/ 985 h 2668"/>
              <a:gd name="T80" fmla="*/ 1233 w 3202"/>
              <a:gd name="T81" fmla="*/ 142 h 2668"/>
              <a:gd name="T82" fmla="*/ 3060 w 3202"/>
              <a:gd name="T83" fmla="*/ 985 h 2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02" h="2668">
                <a:moveTo>
                  <a:pt x="3131" y="0"/>
                </a:moveTo>
                <a:cubicBezTo>
                  <a:pt x="1162" y="0"/>
                  <a:pt x="1162" y="0"/>
                  <a:pt x="1162" y="0"/>
                </a:cubicBezTo>
                <a:cubicBezTo>
                  <a:pt x="1123" y="0"/>
                  <a:pt x="1091" y="32"/>
                  <a:pt x="1091" y="71"/>
                </a:cubicBezTo>
                <a:cubicBezTo>
                  <a:pt x="1091" y="626"/>
                  <a:pt x="1091" y="626"/>
                  <a:pt x="1091" y="626"/>
                </a:cubicBezTo>
                <a:cubicBezTo>
                  <a:pt x="198" y="626"/>
                  <a:pt x="198" y="626"/>
                  <a:pt x="198" y="626"/>
                </a:cubicBezTo>
                <a:cubicBezTo>
                  <a:pt x="158" y="626"/>
                  <a:pt x="127" y="658"/>
                  <a:pt x="127" y="697"/>
                </a:cubicBezTo>
                <a:cubicBezTo>
                  <a:pt x="127" y="2146"/>
                  <a:pt x="127" y="2146"/>
                  <a:pt x="127" y="2146"/>
                </a:cubicBezTo>
                <a:cubicBezTo>
                  <a:pt x="71" y="2146"/>
                  <a:pt x="71" y="2146"/>
                  <a:pt x="71" y="2146"/>
                </a:cubicBezTo>
                <a:cubicBezTo>
                  <a:pt x="32" y="2146"/>
                  <a:pt x="0" y="2178"/>
                  <a:pt x="0" y="2217"/>
                </a:cubicBezTo>
                <a:cubicBezTo>
                  <a:pt x="0" y="2597"/>
                  <a:pt x="0" y="2597"/>
                  <a:pt x="0" y="2597"/>
                </a:cubicBezTo>
                <a:cubicBezTo>
                  <a:pt x="0" y="2636"/>
                  <a:pt x="32" y="2668"/>
                  <a:pt x="71" y="2668"/>
                </a:cubicBezTo>
                <a:cubicBezTo>
                  <a:pt x="2730" y="2668"/>
                  <a:pt x="2730" y="2668"/>
                  <a:pt x="2730" y="2668"/>
                </a:cubicBezTo>
                <a:cubicBezTo>
                  <a:pt x="2769" y="2668"/>
                  <a:pt x="2801" y="2636"/>
                  <a:pt x="2801" y="2597"/>
                </a:cubicBezTo>
                <a:cubicBezTo>
                  <a:pt x="2801" y="2217"/>
                  <a:pt x="2801" y="2217"/>
                  <a:pt x="2801" y="2217"/>
                </a:cubicBezTo>
                <a:cubicBezTo>
                  <a:pt x="2801" y="2178"/>
                  <a:pt x="2769" y="2146"/>
                  <a:pt x="2730" y="2146"/>
                </a:cubicBezTo>
                <a:cubicBezTo>
                  <a:pt x="2674" y="2146"/>
                  <a:pt x="2674" y="2146"/>
                  <a:pt x="2674" y="2146"/>
                </a:cubicBezTo>
                <a:cubicBezTo>
                  <a:pt x="2674" y="1127"/>
                  <a:pt x="2674" y="1127"/>
                  <a:pt x="2674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70" y="1127"/>
                  <a:pt x="3202" y="1095"/>
                  <a:pt x="3202" y="1056"/>
                </a:cubicBezTo>
                <a:cubicBezTo>
                  <a:pt x="3202" y="71"/>
                  <a:pt x="3202" y="71"/>
                  <a:pt x="3202" y="71"/>
                </a:cubicBezTo>
                <a:cubicBezTo>
                  <a:pt x="3202" y="32"/>
                  <a:pt x="3170" y="0"/>
                  <a:pt x="3131" y="0"/>
                </a:cubicBezTo>
                <a:close/>
                <a:moveTo>
                  <a:pt x="2659" y="2526"/>
                </a:moveTo>
                <a:cubicBezTo>
                  <a:pt x="142" y="2526"/>
                  <a:pt x="142" y="2526"/>
                  <a:pt x="142" y="2526"/>
                </a:cubicBezTo>
                <a:cubicBezTo>
                  <a:pt x="142" y="2288"/>
                  <a:pt x="142" y="2288"/>
                  <a:pt x="142" y="2288"/>
                </a:cubicBezTo>
                <a:cubicBezTo>
                  <a:pt x="198" y="2288"/>
                  <a:pt x="198" y="2288"/>
                  <a:pt x="198" y="2288"/>
                </a:cubicBezTo>
                <a:cubicBezTo>
                  <a:pt x="950" y="2288"/>
                  <a:pt x="950" y="2288"/>
                  <a:pt x="950" y="2288"/>
                </a:cubicBezTo>
                <a:cubicBezTo>
                  <a:pt x="950" y="2343"/>
                  <a:pt x="950" y="2343"/>
                  <a:pt x="950" y="2343"/>
                </a:cubicBezTo>
                <a:cubicBezTo>
                  <a:pt x="950" y="2383"/>
                  <a:pt x="981" y="2414"/>
                  <a:pt x="1021" y="2414"/>
                </a:cubicBezTo>
                <a:cubicBezTo>
                  <a:pt x="1780" y="2414"/>
                  <a:pt x="1780" y="2414"/>
                  <a:pt x="1780" y="2414"/>
                </a:cubicBezTo>
                <a:cubicBezTo>
                  <a:pt x="1819" y="2414"/>
                  <a:pt x="1851" y="2383"/>
                  <a:pt x="1851" y="2343"/>
                </a:cubicBezTo>
                <a:cubicBezTo>
                  <a:pt x="1851" y="2288"/>
                  <a:pt x="1851" y="2288"/>
                  <a:pt x="1851" y="2288"/>
                </a:cubicBezTo>
                <a:cubicBezTo>
                  <a:pt x="2603" y="2288"/>
                  <a:pt x="2603" y="2288"/>
                  <a:pt x="2603" y="2288"/>
                </a:cubicBezTo>
                <a:cubicBezTo>
                  <a:pt x="2659" y="2288"/>
                  <a:pt x="2659" y="2288"/>
                  <a:pt x="2659" y="2288"/>
                </a:cubicBezTo>
                <a:lnTo>
                  <a:pt x="2659" y="2526"/>
                </a:lnTo>
                <a:close/>
                <a:moveTo>
                  <a:pt x="2532" y="2146"/>
                </a:moveTo>
                <a:cubicBezTo>
                  <a:pt x="1780" y="2146"/>
                  <a:pt x="1780" y="2146"/>
                  <a:pt x="1780" y="2146"/>
                </a:cubicBezTo>
                <a:cubicBezTo>
                  <a:pt x="1021" y="2146"/>
                  <a:pt x="1021" y="2146"/>
                  <a:pt x="1021" y="2146"/>
                </a:cubicBezTo>
                <a:cubicBezTo>
                  <a:pt x="268" y="2146"/>
                  <a:pt x="268" y="2146"/>
                  <a:pt x="268" y="2146"/>
                </a:cubicBezTo>
                <a:cubicBezTo>
                  <a:pt x="268" y="768"/>
                  <a:pt x="268" y="768"/>
                  <a:pt x="268" y="768"/>
                </a:cubicBezTo>
                <a:cubicBezTo>
                  <a:pt x="1091" y="768"/>
                  <a:pt x="1091" y="768"/>
                  <a:pt x="1091" y="768"/>
                </a:cubicBezTo>
                <a:cubicBezTo>
                  <a:pt x="1091" y="1056"/>
                  <a:pt x="1091" y="1056"/>
                  <a:pt x="1091" y="1056"/>
                </a:cubicBezTo>
                <a:cubicBezTo>
                  <a:pt x="1091" y="1095"/>
                  <a:pt x="1123" y="1127"/>
                  <a:pt x="1162" y="1127"/>
                </a:cubicBezTo>
                <a:cubicBezTo>
                  <a:pt x="1419" y="1127"/>
                  <a:pt x="1419" y="1127"/>
                  <a:pt x="1419" y="1127"/>
                </a:cubicBezTo>
                <a:cubicBezTo>
                  <a:pt x="1419" y="1466"/>
                  <a:pt x="1419" y="1466"/>
                  <a:pt x="1419" y="1466"/>
                </a:cubicBezTo>
                <a:cubicBezTo>
                  <a:pt x="1419" y="1494"/>
                  <a:pt x="1435" y="1519"/>
                  <a:pt x="1460" y="1530"/>
                </a:cubicBezTo>
                <a:cubicBezTo>
                  <a:pt x="1462" y="1531"/>
                  <a:pt x="1464" y="1532"/>
                  <a:pt x="1466" y="1533"/>
                </a:cubicBezTo>
                <a:cubicBezTo>
                  <a:pt x="1467" y="1533"/>
                  <a:pt x="1468" y="1533"/>
                  <a:pt x="1468" y="1534"/>
                </a:cubicBezTo>
                <a:cubicBezTo>
                  <a:pt x="1470" y="1534"/>
                  <a:pt x="1472" y="1535"/>
                  <a:pt x="1475" y="1535"/>
                </a:cubicBezTo>
                <a:cubicBezTo>
                  <a:pt x="1475" y="1535"/>
                  <a:pt x="1475" y="1535"/>
                  <a:pt x="1475" y="1536"/>
                </a:cubicBezTo>
                <a:cubicBezTo>
                  <a:pt x="1477" y="1536"/>
                  <a:pt x="1479" y="1536"/>
                  <a:pt x="1482" y="1537"/>
                </a:cubicBezTo>
                <a:cubicBezTo>
                  <a:pt x="1482" y="1537"/>
                  <a:pt x="1483" y="1537"/>
                  <a:pt x="1483" y="1537"/>
                </a:cubicBezTo>
                <a:cubicBezTo>
                  <a:pt x="1485" y="1537"/>
                  <a:pt x="1488" y="1537"/>
                  <a:pt x="1490" y="1537"/>
                </a:cubicBezTo>
                <a:cubicBezTo>
                  <a:pt x="1490" y="1537"/>
                  <a:pt x="1490" y="1537"/>
                  <a:pt x="1490" y="1537"/>
                </a:cubicBezTo>
                <a:cubicBezTo>
                  <a:pt x="1490" y="1537"/>
                  <a:pt x="1491" y="1537"/>
                  <a:pt x="1491" y="1537"/>
                </a:cubicBezTo>
                <a:cubicBezTo>
                  <a:pt x="1493" y="1537"/>
                  <a:pt x="1494" y="1537"/>
                  <a:pt x="1495" y="1537"/>
                </a:cubicBezTo>
                <a:cubicBezTo>
                  <a:pt x="1496" y="1537"/>
                  <a:pt x="1497" y="1537"/>
                  <a:pt x="1497" y="1537"/>
                </a:cubicBezTo>
                <a:cubicBezTo>
                  <a:pt x="1499" y="1537"/>
                  <a:pt x="1500" y="1536"/>
                  <a:pt x="1501" y="1536"/>
                </a:cubicBezTo>
                <a:cubicBezTo>
                  <a:pt x="1502" y="1536"/>
                  <a:pt x="1502" y="1536"/>
                  <a:pt x="1503" y="1536"/>
                </a:cubicBezTo>
                <a:cubicBezTo>
                  <a:pt x="1504" y="1536"/>
                  <a:pt x="1506" y="1535"/>
                  <a:pt x="1507" y="1535"/>
                </a:cubicBezTo>
                <a:cubicBezTo>
                  <a:pt x="1507" y="1535"/>
                  <a:pt x="1508" y="1535"/>
                  <a:pt x="1508" y="1535"/>
                </a:cubicBezTo>
                <a:cubicBezTo>
                  <a:pt x="1510" y="1534"/>
                  <a:pt x="1512" y="1534"/>
                  <a:pt x="1514" y="1533"/>
                </a:cubicBezTo>
                <a:cubicBezTo>
                  <a:pt x="1514" y="1533"/>
                  <a:pt x="1514" y="1533"/>
                  <a:pt x="1515" y="1533"/>
                </a:cubicBezTo>
                <a:cubicBezTo>
                  <a:pt x="1516" y="1532"/>
                  <a:pt x="1518" y="1532"/>
                  <a:pt x="1519" y="1531"/>
                </a:cubicBezTo>
                <a:cubicBezTo>
                  <a:pt x="1520" y="1531"/>
                  <a:pt x="1520" y="1530"/>
                  <a:pt x="1521" y="1530"/>
                </a:cubicBezTo>
                <a:cubicBezTo>
                  <a:pt x="1522" y="1530"/>
                  <a:pt x="1523" y="1529"/>
                  <a:pt x="1524" y="1528"/>
                </a:cubicBezTo>
                <a:cubicBezTo>
                  <a:pt x="1525" y="1528"/>
                  <a:pt x="1525" y="1528"/>
                  <a:pt x="1526" y="1527"/>
                </a:cubicBezTo>
                <a:cubicBezTo>
                  <a:pt x="1527" y="1527"/>
                  <a:pt x="1528" y="1526"/>
                  <a:pt x="1529" y="1525"/>
                </a:cubicBezTo>
                <a:cubicBezTo>
                  <a:pt x="1530" y="1525"/>
                  <a:pt x="1530" y="1525"/>
                  <a:pt x="1531" y="1524"/>
                </a:cubicBezTo>
                <a:cubicBezTo>
                  <a:pt x="1532" y="1523"/>
                  <a:pt x="1534" y="1522"/>
                  <a:pt x="1535" y="1521"/>
                </a:cubicBezTo>
                <a:cubicBezTo>
                  <a:pt x="2008" y="1127"/>
                  <a:pt x="2008" y="1127"/>
                  <a:pt x="2008" y="1127"/>
                </a:cubicBezTo>
                <a:cubicBezTo>
                  <a:pt x="2532" y="1127"/>
                  <a:pt x="2532" y="1127"/>
                  <a:pt x="2532" y="1127"/>
                </a:cubicBezTo>
                <a:lnTo>
                  <a:pt x="2532" y="2146"/>
                </a:lnTo>
                <a:close/>
                <a:moveTo>
                  <a:pt x="3060" y="985"/>
                </a:moveTo>
                <a:cubicBezTo>
                  <a:pt x="2603" y="985"/>
                  <a:pt x="2603" y="985"/>
                  <a:pt x="2603" y="985"/>
                </a:cubicBezTo>
                <a:cubicBezTo>
                  <a:pt x="1982" y="985"/>
                  <a:pt x="1982" y="985"/>
                  <a:pt x="1982" y="985"/>
                </a:cubicBezTo>
                <a:cubicBezTo>
                  <a:pt x="1966" y="985"/>
                  <a:pt x="1950" y="991"/>
                  <a:pt x="1937" y="1001"/>
                </a:cubicBezTo>
                <a:cubicBezTo>
                  <a:pt x="1561" y="1315"/>
                  <a:pt x="1561" y="1315"/>
                  <a:pt x="1561" y="1315"/>
                </a:cubicBezTo>
                <a:cubicBezTo>
                  <a:pt x="1561" y="1056"/>
                  <a:pt x="1561" y="1056"/>
                  <a:pt x="1561" y="1056"/>
                </a:cubicBezTo>
                <a:cubicBezTo>
                  <a:pt x="1561" y="1017"/>
                  <a:pt x="1529" y="985"/>
                  <a:pt x="1490" y="985"/>
                </a:cubicBezTo>
                <a:cubicBezTo>
                  <a:pt x="1233" y="985"/>
                  <a:pt x="1233" y="985"/>
                  <a:pt x="1233" y="985"/>
                </a:cubicBezTo>
                <a:cubicBezTo>
                  <a:pt x="1233" y="697"/>
                  <a:pt x="1233" y="697"/>
                  <a:pt x="1233" y="697"/>
                </a:cubicBezTo>
                <a:cubicBezTo>
                  <a:pt x="1233" y="142"/>
                  <a:pt x="1233" y="142"/>
                  <a:pt x="1233" y="142"/>
                </a:cubicBezTo>
                <a:cubicBezTo>
                  <a:pt x="3060" y="142"/>
                  <a:pt x="3060" y="142"/>
                  <a:pt x="3060" y="142"/>
                </a:cubicBezTo>
                <a:lnTo>
                  <a:pt x="3060" y="985"/>
                </a:lnTo>
                <a:close/>
              </a:path>
            </a:pathLst>
          </a:custGeom>
          <a:solidFill>
            <a:srgbClr val="004236">
              <a:lumMod val="90000"/>
              <a:lumOff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O" sz="1200" kern="0">
              <a:solidFill>
                <a:schemeClr val="tx2"/>
              </a:solidFill>
            </a:endParaRPr>
          </a:p>
        </p:txBody>
      </p:sp>
      <p:pic>
        <p:nvPicPr>
          <p:cNvPr id="19" name="Graphic 47">
            <a:extLst>
              <a:ext uri="{FF2B5EF4-FFF2-40B4-BE49-F238E27FC236}">
                <a16:creationId xmlns:a16="http://schemas.microsoft.com/office/drawing/2014/main" id="{5D90D1B2-2CBD-4FED-8155-3C080DC03FC0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0013" y="1645846"/>
            <a:ext cx="259200" cy="257703"/>
          </a:xfrm>
          <a:prstGeom prst="rect">
            <a:avLst/>
          </a:prstGeom>
        </p:spPr>
      </p:pic>
      <p:pic>
        <p:nvPicPr>
          <p:cNvPr id="21" name="Gráfico 20" descr="Flecha circular">
            <a:extLst>
              <a:ext uri="{FF2B5EF4-FFF2-40B4-BE49-F238E27FC236}">
                <a16:creationId xmlns:a16="http://schemas.microsoft.com/office/drawing/2014/main" id="{802D394E-E061-44FF-8816-DDC7B1B33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5682" y="1612630"/>
            <a:ext cx="398779" cy="398779"/>
          </a:xfrm>
          <a:prstGeom prst="rect">
            <a:avLst/>
          </a:prstGeom>
        </p:spPr>
      </p:pic>
      <p:sp>
        <p:nvSpPr>
          <p:cNvPr id="3" name="CuadroTexto 47">
            <a:extLst>
              <a:ext uri="{FF2B5EF4-FFF2-40B4-BE49-F238E27FC236}">
                <a16:creationId xmlns:a16="http://schemas.microsoft.com/office/drawing/2014/main" id="{B2CC9CCD-C9DB-42E7-A6F6-250ECEA52ED5}"/>
              </a:ext>
            </a:extLst>
          </p:cNvPr>
          <p:cNvSpPr txBox="1"/>
          <p:nvPr/>
        </p:nvSpPr>
        <p:spPr>
          <a:xfrm>
            <a:off x="129328" y="104595"/>
            <a:ext cx="11950377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Modelo de Relacionamiento – Abastecimiento y Servicios Administrativos</a:t>
            </a:r>
            <a:endParaRPr lang="es-CO" sz="2600" b="1" dirty="0">
              <a:solidFill>
                <a:srgbClr val="10476B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149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1F4E9D-AF80-407A-857F-32DDC9402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4"/>
          <a:stretch/>
        </p:blipFill>
        <p:spPr>
          <a:xfrm>
            <a:off x="0" y="1674"/>
            <a:ext cx="12192000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31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635120-EA93-4C06-A497-18CC51F07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4484" r="1517" b="5553"/>
          <a:stretch/>
        </p:blipFill>
        <p:spPr>
          <a:xfrm>
            <a:off x="0" y="0"/>
            <a:ext cx="122075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53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57EAA4A-611C-4244-89F5-F39EF823DE08}"/>
              </a:ext>
            </a:extLst>
          </p:cNvPr>
          <p:cNvSpPr txBox="1"/>
          <p:nvPr/>
        </p:nvSpPr>
        <p:spPr>
          <a:xfrm>
            <a:off x="4823857" y="305592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Vídeo Comité Directivo</a:t>
            </a:r>
            <a:endParaRPr lang="es-CO">
              <a:highlight>
                <a:srgbClr val="FFFF00"/>
              </a:highlight>
            </a:endParaRPr>
          </a:p>
        </p:txBody>
      </p:sp>
      <p:pic>
        <p:nvPicPr>
          <p:cNvPr id="4" name="Vídeo Cierre PGC">
            <a:hlinkClick r:id="" action="ppaction://media"/>
            <a:extLst>
              <a:ext uri="{FF2B5EF4-FFF2-40B4-BE49-F238E27FC236}">
                <a16:creationId xmlns:a16="http://schemas.microsoft.com/office/drawing/2014/main" id="{70371C8E-53B3-426B-95BC-2A4DC84527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78B5A7-CC3B-467E-B710-A58988061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3</a:t>
            </a:fld>
            <a:endParaRPr lang="es-CO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AAFEDC1-4B58-4913-A2A5-D711039A33B5}"/>
              </a:ext>
            </a:extLst>
          </p:cNvPr>
          <p:cNvSpPr txBox="1">
            <a:spLocks/>
          </p:cNvSpPr>
          <p:nvPr/>
        </p:nvSpPr>
        <p:spPr>
          <a:xfrm>
            <a:off x="2423410" y="132076"/>
            <a:ext cx="73451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2800" b="1">
                <a:solidFill>
                  <a:srgbClr val="10476B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2pPr>
            <a:lvl3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3pPr>
            <a:lvl4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4pPr>
            <a:lvl5pPr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5pPr>
            <a:lvl6pPr marL="349861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6pPr>
            <a:lvl7pPr marL="69972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7pPr>
            <a:lvl8pPr marL="1049582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8pPr>
            <a:lvl9pPr marL="1399444" defTabSz="685145" fontAlgn="base">
              <a:spcBef>
                <a:spcPct val="0"/>
              </a:spcBef>
              <a:spcAft>
                <a:spcPct val="0"/>
              </a:spcAft>
              <a:defRPr sz="1454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dirty="0"/>
              <a:t>Aspectos a tener en cuenta</a:t>
            </a:r>
          </a:p>
        </p:txBody>
      </p:sp>
      <p:sp>
        <p:nvSpPr>
          <p:cNvPr id="6" name="Diagrama de flujo: proceso alternativo 5">
            <a:extLst>
              <a:ext uri="{FF2B5EF4-FFF2-40B4-BE49-F238E27FC236}">
                <a16:creationId xmlns:a16="http://schemas.microsoft.com/office/drawing/2014/main" id="{58799CC0-6873-4D0B-983C-048852038A37}"/>
              </a:ext>
            </a:extLst>
          </p:cNvPr>
          <p:cNvSpPr/>
          <p:nvPr/>
        </p:nvSpPr>
        <p:spPr>
          <a:xfrm>
            <a:off x="3042531" y="943796"/>
            <a:ext cx="7788639" cy="1127465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Es un taller que se lleva a cabo con cada Vicepresidencia, no obstante, los entregables se han construido por macroprocesos. Es posible que haya temas de la Vicepresidencia que no se vean reflejados.</a:t>
            </a:r>
          </a:p>
        </p:txBody>
      </p:sp>
      <p:sp>
        <p:nvSpPr>
          <p:cNvPr id="8" name="Diagrama de flujo: proceso alternativo 7">
            <a:extLst>
              <a:ext uri="{FF2B5EF4-FFF2-40B4-BE49-F238E27FC236}">
                <a16:creationId xmlns:a16="http://schemas.microsoft.com/office/drawing/2014/main" id="{6265FC2E-2616-458D-8F45-C7281CBBB60B}"/>
              </a:ext>
            </a:extLst>
          </p:cNvPr>
          <p:cNvSpPr/>
          <p:nvPr/>
        </p:nvSpPr>
        <p:spPr>
          <a:xfrm>
            <a:off x="3042531" y="2492591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Esta sesión es grabada y el vídeo (junto con la presentación) será enviado a los asistentes para posterior consulta.</a:t>
            </a:r>
          </a:p>
        </p:txBody>
      </p:sp>
      <p:sp>
        <p:nvSpPr>
          <p:cNvPr id="10" name="Diagrama de flujo: proceso alternativo 9">
            <a:extLst>
              <a:ext uri="{FF2B5EF4-FFF2-40B4-BE49-F238E27FC236}">
                <a16:creationId xmlns:a16="http://schemas.microsoft.com/office/drawing/2014/main" id="{9E8D26C4-10B6-4A63-81EA-2EC8E1697D7A}"/>
              </a:ext>
            </a:extLst>
          </p:cNvPr>
          <p:cNvSpPr/>
          <p:nvPr/>
        </p:nvSpPr>
        <p:spPr>
          <a:xfrm>
            <a:off x="3042531" y="5017337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solidFill>
                  <a:schemeClr val="tx1"/>
                </a:solidFill>
              </a:rPr>
              <a:t>En caso de preguntas, les pedimos anotarlas en el chat de la reunión. Al final de la sesión se dará respuesta.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F63326B-3540-4D2D-BAC8-E76D4EDF8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967528"/>
            <a:ext cx="1080000" cy="108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B2B16C1-B03A-447A-B036-46010E4CB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2351972"/>
            <a:ext cx="1080000" cy="108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A9EC01C-8F83-427F-91E3-7B8D33994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4926496"/>
            <a:ext cx="1080000" cy="1080000"/>
          </a:xfrm>
          <a:prstGeom prst="rect">
            <a:avLst/>
          </a:prstGeom>
        </p:spPr>
      </p:pic>
      <p:sp>
        <p:nvSpPr>
          <p:cNvPr id="3" name="Diagrama de flujo: proceso alternativo 2">
            <a:extLst>
              <a:ext uri="{FF2B5EF4-FFF2-40B4-BE49-F238E27FC236}">
                <a16:creationId xmlns:a16="http://schemas.microsoft.com/office/drawing/2014/main" id="{00670338-F389-4E18-AB5A-894D7F0665BB}"/>
              </a:ext>
            </a:extLst>
          </p:cNvPr>
          <p:cNvSpPr/>
          <p:nvPr/>
        </p:nvSpPr>
        <p:spPr>
          <a:xfrm>
            <a:off x="3042530" y="3754964"/>
            <a:ext cx="7788639" cy="898319"/>
          </a:xfrm>
          <a:prstGeom prst="flowChartAlternateProcess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A lo largo del taller habrá actividades lúdicas, por lo que esperamos contar con su activa participación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6C1F68B0-0CBD-4E2B-A2F0-2ECF985E37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20" y="3664123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1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5A2E55E-1082-4EBF-B81F-F2C9A9EC7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4</a:t>
            </a:fld>
            <a:endParaRPr lang="es-CO"/>
          </a:p>
        </p:txBody>
      </p:sp>
      <p:pic>
        <p:nvPicPr>
          <p:cNvPr id="3" name="Gobierno Corporativo">
            <a:hlinkClick r:id="" action="ppaction://media"/>
            <a:extLst>
              <a:ext uri="{FF2B5EF4-FFF2-40B4-BE49-F238E27FC236}">
                <a16:creationId xmlns:a16="http://schemas.microsoft.com/office/drawing/2014/main" id="{C4A8EB8B-7E0F-4094-9A33-123F6F27F6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91FAB4A-142A-434B-BB3E-E6440A767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F25750-4209-4357-A72F-45445C8044EF}" type="slidenum">
              <a:rPr lang="es-CO" smtClean="0"/>
              <a:pPr/>
              <a:t>5</a:t>
            </a:fld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98BFC37-647B-418B-BCC1-75FEE0AF5D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0DC0D8-EE90-46CF-B1EB-A222BC48C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6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8" y="952109"/>
            <a:ext cx="5995350" cy="45719"/>
          </a:xfrm>
          <a:prstGeom prst="rect">
            <a:avLst/>
          </a:prstGeom>
          <a:solidFill>
            <a:srgbClr val="0E3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-4" y="4856158"/>
            <a:ext cx="3186917" cy="2001842"/>
            <a:chOff x="-4" y="4856158"/>
            <a:chExt cx="3186917" cy="2001842"/>
          </a:xfrm>
        </p:grpSpPr>
        <p:sp>
          <p:nvSpPr>
            <p:cNvPr id="10" name="Triángulo rectángulo 9"/>
            <p:cNvSpPr/>
            <p:nvPr/>
          </p:nvSpPr>
          <p:spPr>
            <a:xfrm>
              <a:off x="576231" y="6102532"/>
              <a:ext cx="2610682" cy="755468"/>
            </a:xfrm>
            <a:prstGeom prst="rtTriangle">
              <a:avLst/>
            </a:prstGeom>
            <a:solidFill>
              <a:srgbClr val="F498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  <p:sp>
          <p:nvSpPr>
            <p:cNvPr id="12" name="Triángulo isósceles 11"/>
            <p:cNvSpPr/>
            <p:nvPr/>
          </p:nvSpPr>
          <p:spPr>
            <a:xfrm flipH="1">
              <a:off x="-4" y="4856158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>
              <a:off x="0" y="6126049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Agrupar 13"/>
          <p:cNvGrpSpPr/>
          <p:nvPr/>
        </p:nvGrpSpPr>
        <p:grpSpPr>
          <a:xfrm flipH="1" flipV="1">
            <a:off x="9005083" y="0"/>
            <a:ext cx="3186917" cy="2001842"/>
            <a:chOff x="6690860" y="2598117"/>
            <a:chExt cx="3186917" cy="2001842"/>
          </a:xfrm>
        </p:grpSpPr>
        <p:sp>
          <p:nvSpPr>
            <p:cNvPr id="15" name="Triángulo rectángulo 14"/>
            <p:cNvSpPr/>
            <p:nvPr/>
          </p:nvSpPr>
          <p:spPr>
            <a:xfrm>
              <a:off x="7267095" y="3844491"/>
              <a:ext cx="2610682" cy="755468"/>
            </a:xfrm>
            <a:prstGeom prst="rtTriangle">
              <a:avLst/>
            </a:prstGeom>
            <a:solidFill>
              <a:srgbClr val="CCD6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  <p:sp>
          <p:nvSpPr>
            <p:cNvPr id="16" name="Triángulo isósceles 15"/>
            <p:cNvSpPr/>
            <p:nvPr/>
          </p:nvSpPr>
          <p:spPr>
            <a:xfrm flipH="1">
              <a:off x="6690860" y="2598117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6690864" y="3868008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 descr="Cenit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0" y="6338602"/>
            <a:ext cx="694888" cy="519398"/>
          </a:xfrm>
          <a:prstGeom prst="rect">
            <a:avLst/>
          </a:prstGeom>
        </p:spPr>
      </p:pic>
      <p:sp>
        <p:nvSpPr>
          <p:cNvPr id="20" name="Recortar rectángulo de esquina diagonal 19"/>
          <p:cNvSpPr/>
          <p:nvPr/>
        </p:nvSpPr>
        <p:spPr>
          <a:xfrm flipH="1">
            <a:off x="10047202" y="6065868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/>
          <p:cNvSpPr txBox="1"/>
          <p:nvPr/>
        </p:nvSpPr>
        <p:spPr>
          <a:xfrm>
            <a:off x="9730172" y="6042511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>
                <a:solidFill>
                  <a:schemeClr val="bg1">
                    <a:lumMod val="95000"/>
                  </a:schemeClr>
                </a:solidFill>
                <a:latin typeface="Calibri light titulos"/>
                <a:cs typeface="Calibri light titulos"/>
              </a:rPr>
              <a:t>Implementación </a:t>
            </a:r>
          </a:p>
          <a:p>
            <a:pPr algn="r"/>
            <a:r>
              <a:rPr lang="es-ES" sz="1600" b="1">
                <a:solidFill>
                  <a:schemeClr val="bg1">
                    <a:lumMod val="95000"/>
                  </a:schemeClr>
                </a:solidFill>
                <a:latin typeface="Calibri light titulos"/>
                <a:cs typeface="Calibri light titulos"/>
              </a:rPr>
              <a:t>de Procesos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49F24FC-F98D-487C-B498-814F5ABEB0BF}"/>
              </a:ext>
            </a:extLst>
          </p:cNvPr>
          <p:cNvSpPr txBox="1"/>
          <p:nvPr/>
        </p:nvSpPr>
        <p:spPr>
          <a:xfrm>
            <a:off x="62679" y="362503"/>
            <a:ext cx="974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rgbClr val="0E3658"/>
                </a:solidFill>
                <a:latin typeface="Calibri light titulos"/>
                <a:cs typeface="Calibri light titulos"/>
              </a:rPr>
              <a:t>Modelo de Procesos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AF4AFE-DDD0-4C85-A414-65BB48768A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712" y="962402"/>
            <a:ext cx="10641495" cy="559147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4A9CCEF-9CA8-4E63-BD72-A70A516A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084"/>
            <a:ext cx="2478157" cy="265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5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8" y="952109"/>
            <a:ext cx="5995350" cy="45719"/>
          </a:xfrm>
          <a:prstGeom prst="rect">
            <a:avLst/>
          </a:prstGeom>
          <a:solidFill>
            <a:srgbClr val="0E3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/>
              <a:t> </a:t>
            </a:r>
          </a:p>
        </p:txBody>
      </p:sp>
      <p:grpSp>
        <p:nvGrpSpPr>
          <p:cNvPr id="11" name="Agrupar 10"/>
          <p:cNvGrpSpPr/>
          <p:nvPr/>
        </p:nvGrpSpPr>
        <p:grpSpPr>
          <a:xfrm>
            <a:off x="-4" y="4856158"/>
            <a:ext cx="3186917" cy="2001842"/>
            <a:chOff x="-4" y="4856158"/>
            <a:chExt cx="3186917" cy="2001842"/>
          </a:xfrm>
        </p:grpSpPr>
        <p:sp>
          <p:nvSpPr>
            <p:cNvPr id="12" name="Triángulo rectángulo 11"/>
            <p:cNvSpPr/>
            <p:nvPr/>
          </p:nvSpPr>
          <p:spPr>
            <a:xfrm>
              <a:off x="576231" y="6102532"/>
              <a:ext cx="2610682" cy="755468"/>
            </a:xfrm>
            <a:prstGeom prst="rtTriangle">
              <a:avLst/>
            </a:prstGeom>
            <a:solidFill>
              <a:srgbClr val="F4981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  <p:sp>
          <p:nvSpPr>
            <p:cNvPr id="13" name="Triángulo isósceles 12"/>
            <p:cNvSpPr/>
            <p:nvPr/>
          </p:nvSpPr>
          <p:spPr>
            <a:xfrm flipH="1">
              <a:off x="-4" y="4856158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0" y="6126049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Agrupar 18"/>
          <p:cNvGrpSpPr/>
          <p:nvPr/>
        </p:nvGrpSpPr>
        <p:grpSpPr>
          <a:xfrm flipH="1" flipV="1">
            <a:off x="9005083" y="0"/>
            <a:ext cx="3186917" cy="2001842"/>
            <a:chOff x="6690860" y="2598117"/>
            <a:chExt cx="3186917" cy="2001842"/>
          </a:xfrm>
        </p:grpSpPr>
        <p:sp>
          <p:nvSpPr>
            <p:cNvPr id="20" name="Triángulo rectángulo 19"/>
            <p:cNvSpPr/>
            <p:nvPr/>
          </p:nvSpPr>
          <p:spPr>
            <a:xfrm>
              <a:off x="7267095" y="3844491"/>
              <a:ext cx="2610682" cy="755468"/>
            </a:xfrm>
            <a:prstGeom prst="rtTriangle">
              <a:avLst/>
            </a:prstGeom>
            <a:solidFill>
              <a:srgbClr val="CCD6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FF0000"/>
                </a:solidFill>
              </a:endParaRPr>
            </a:p>
          </p:txBody>
        </p:sp>
        <p:sp>
          <p:nvSpPr>
            <p:cNvPr id="21" name="Triángulo isósceles 20"/>
            <p:cNvSpPr/>
            <p:nvPr/>
          </p:nvSpPr>
          <p:spPr>
            <a:xfrm flipH="1">
              <a:off x="6690860" y="2598117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Triángulo isósceles 21"/>
            <p:cNvSpPr/>
            <p:nvPr/>
          </p:nvSpPr>
          <p:spPr>
            <a:xfrm>
              <a:off x="6690864" y="3868008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6" name="Imagen 15" descr="Cenit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0" y="6338602"/>
            <a:ext cx="694888" cy="519398"/>
          </a:xfrm>
          <a:prstGeom prst="rect">
            <a:avLst/>
          </a:prstGeom>
        </p:spPr>
      </p:pic>
      <p:sp>
        <p:nvSpPr>
          <p:cNvPr id="17" name="Recortar rectángulo de esquina diagonal 16"/>
          <p:cNvSpPr/>
          <p:nvPr/>
        </p:nvSpPr>
        <p:spPr>
          <a:xfrm flipH="1">
            <a:off x="10047202" y="6065868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9730172" y="6042511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>
                <a:solidFill>
                  <a:schemeClr val="bg1">
                    <a:lumMod val="95000"/>
                  </a:schemeClr>
                </a:solidFill>
                <a:latin typeface="Calibri light titulos"/>
                <a:cs typeface="Calibri light titulos"/>
              </a:rPr>
              <a:t>Implementación </a:t>
            </a:r>
          </a:p>
          <a:p>
            <a:pPr algn="r"/>
            <a:r>
              <a:rPr lang="es-ES" sz="1600" b="1">
                <a:solidFill>
                  <a:schemeClr val="bg1">
                    <a:lumMod val="95000"/>
                  </a:schemeClr>
                </a:solidFill>
                <a:latin typeface="Calibri light titulos"/>
                <a:cs typeface="Calibri light titulos"/>
              </a:rPr>
              <a:t>de Procesos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8F01AF4-864E-4177-9256-C4F8CB5AAC1F}"/>
              </a:ext>
            </a:extLst>
          </p:cNvPr>
          <p:cNvSpPr txBox="1"/>
          <p:nvPr/>
        </p:nvSpPr>
        <p:spPr>
          <a:xfrm>
            <a:off x="67737" y="228618"/>
            <a:ext cx="10767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>
                <a:solidFill>
                  <a:srgbClr val="0E3658"/>
                </a:solidFill>
                <a:latin typeface="Calibri light titulos"/>
                <a:cs typeface="Calibri light titulos"/>
              </a:rPr>
              <a:t>Lideres de Macroprocesos - Modelo de Procesos 2020</a:t>
            </a:r>
          </a:p>
          <a:p>
            <a:endParaRPr lang="es-ES" sz="3200" b="1">
              <a:solidFill>
                <a:srgbClr val="0E3658"/>
              </a:solidFill>
              <a:latin typeface="Calibri light titulos"/>
              <a:cs typeface="Calibri light titulo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7B5FCE-7B12-4970-A969-8247FB8A5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70" y="1066117"/>
            <a:ext cx="10112792" cy="52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8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8" y="537121"/>
            <a:ext cx="5995350" cy="45719"/>
          </a:xfrm>
          <a:prstGeom prst="rect">
            <a:avLst/>
          </a:prstGeom>
          <a:solidFill>
            <a:srgbClr val="0E36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23" name="Agrupar 22"/>
          <p:cNvGrpSpPr/>
          <p:nvPr/>
        </p:nvGrpSpPr>
        <p:grpSpPr>
          <a:xfrm flipH="1" flipV="1">
            <a:off x="9005083" y="0"/>
            <a:ext cx="3186917" cy="2001842"/>
            <a:chOff x="6690860" y="2598117"/>
            <a:chExt cx="3186917" cy="2001842"/>
          </a:xfrm>
        </p:grpSpPr>
        <p:sp>
          <p:nvSpPr>
            <p:cNvPr id="24" name="Triángulo rectángulo 23"/>
            <p:cNvSpPr/>
            <p:nvPr/>
          </p:nvSpPr>
          <p:spPr>
            <a:xfrm>
              <a:off x="7267095" y="3844491"/>
              <a:ext cx="2610682" cy="755468"/>
            </a:xfrm>
            <a:prstGeom prst="rtTriangle">
              <a:avLst/>
            </a:prstGeom>
            <a:solidFill>
              <a:srgbClr val="CCD63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riángulo isósceles 24"/>
            <p:cNvSpPr/>
            <p:nvPr/>
          </p:nvSpPr>
          <p:spPr>
            <a:xfrm flipH="1">
              <a:off x="6690860" y="2598117"/>
              <a:ext cx="952549" cy="2001841"/>
            </a:xfrm>
            <a:prstGeom prst="triangle">
              <a:avLst>
                <a:gd name="adj" fmla="val 100000"/>
              </a:avLst>
            </a:prstGeom>
            <a:solidFill>
              <a:srgbClr val="0E37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riángulo isósceles 25"/>
            <p:cNvSpPr/>
            <p:nvPr/>
          </p:nvSpPr>
          <p:spPr>
            <a:xfrm>
              <a:off x="6690864" y="3868008"/>
              <a:ext cx="1822773" cy="731951"/>
            </a:xfrm>
            <a:prstGeom prst="triangle">
              <a:avLst>
                <a:gd name="adj" fmla="val 33872"/>
              </a:avLst>
            </a:prstGeom>
            <a:solidFill>
              <a:srgbClr val="1064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Recortar rectángulo de esquina diagonal 27"/>
          <p:cNvSpPr/>
          <p:nvPr/>
        </p:nvSpPr>
        <p:spPr>
          <a:xfrm flipH="1">
            <a:off x="10047202" y="5568566"/>
            <a:ext cx="2144798" cy="569334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10649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9730172" y="5545209"/>
            <a:ext cx="2305859" cy="536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Implementación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de Procesos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2B1C783-BCBA-4E8F-9178-D33D5C515EFC}"/>
              </a:ext>
            </a:extLst>
          </p:cNvPr>
          <p:cNvSpPr txBox="1"/>
          <p:nvPr/>
        </p:nvSpPr>
        <p:spPr>
          <a:xfrm>
            <a:off x="155968" y="-14417"/>
            <a:ext cx="9079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srgbClr val="0E3658"/>
                </a:solidFill>
                <a:effectLst/>
                <a:uLnTx/>
                <a:uFillTx/>
                <a:latin typeface="Calibri light titulos"/>
                <a:ea typeface="+mn-ea"/>
                <a:cs typeface="Calibri light titulos"/>
              </a:rPr>
              <a:t>Metodología Diseño de Procesos</a:t>
            </a:r>
          </a:p>
        </p:txBody>
      </p:sp>
      <p:sp>
        <p:nvSpPr>
          <p:cNvPr id="48" name="10 Cheurón">
            <a:extLst>
              <a:ext uri="{FF2B5EF4-FFF2-40B4-BE49-F238E27FC236}">
                <a16:creationId xmlns:a16="http://schemas.microsoft.com/office/drawing/2014/main" id="{C2B9C1FB-B696-4113-AE82-70C16D13390B}"/>
              </a:ext>
            </a:extLst>
          </p:cNvPr>
          <p:cNvSpPr/>
          <p:nvPr/>
        </p:nvSpPr>
        <p:spPr>
          <a:xfrm>
            <a:off x="1943144" y="780398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(Macro proceso)</a:t>
            </a:r>
          </a:p>
        </p:txBody>
      </p:sp>
      <p:sp>
        <p:nvSpPr>
          <p:cNvPr id="49" name="11 Cheurón">
            <a:extLst>
              <a:ext uri="{FF2B5EF4-FFF2-40B4-BE49-F238E27FC236}">
                <a16:creationId xmlns:a16="http://schemas.microsoft.com/office/drawing/2014/main" id="{D2121297-E51B-4399-8F07-883520E6F03F}"/>
              </a:ext>
            </a:extLst>
          </p:cNvPr>
          <p:cNvSpPr/>
          <p:nvPr/>
        </p:nvSpPr>
        <p:spPr>
          <a:xfrm>
            <a:off x="4348712" y="780398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(Proceso)</a:t>
            </a:r>
          </a:p>
        </p:txBody>
      </p:sp>
      <p:sp>
        <p:nvSpPr>
          <p:cNvPr id="50" name="12 Cheurón">
            <a:extLst>
              <a:ext uri="{FF2B5EF4-FFF2-40B4-BE49-F238E27FC236}">
                <a16:creationId xmlns:a16="http://schemas.microsoft.com/office/drawing/2014/main" id="{42D04F8F-093C-4746-9839-1591CB7E2758}"/>
              </a:ext>
            </a:extLst>
          </p:cNvPr>
          <p:cNvSpPr/>
          <p:nvPr/>
        </p:nvSpPr>
        <p:spPr>
          <a:xfrm>
            <a:off x="6415397" y="780320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(Subproceso)</a:t>
            </a:r>
          </a:p>
        </p:txBody>
      </p:sp>
      <p:sp>
        <p:nvSpPr>
          <p:cNvPr id="51" name="14 CuadroTexto">
            <a:extLst>
              <a:ext uri="{FF2B5EF4-FFF2-40B4-BE49-F238E27FC236}">
                <a16:creationId xmlns:a16="http://schemas.microsoft.com/office/drawing/2014/main" id="{64EF63F0-478F-46E8-9E07-3A3B1EFF9003}"/>
              </a:ext>
            </a:extLst>
          </p:cNvPr>
          <p:cNvSpPr txBox="1"/>
          <p:nvPr/>
        </p:nvSpPr>
        <p:spPr>
          <a:xfrm>
            <a:off x="362427" y="3090535"/>
            <a:ext cx="148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Diseño</a:t>
            </a:r>
          </a:p>
        </p:txBody>
      </p:sp>
      <p:sp>
        <p:nvSpPr>
          <p:cNvPr id="52" name="15 CuadroTexto">
            <a:extLst>
              <a:ext uri="{FF2B5EF4-FFF2-40B4-BE49-F238E27FC236}">
                <a16:creationId xmlns:a16="http://schemas.microsoft.com/office/drawing/2014/main" id="{873AEF9B-8C55-4B78-8D0F-A313E197D685}"/>
              </a:ext>
            </a:extLst>
          </p:cNvPr>
          <p:cNvSpPr txBox="1"/>
          <p:nvPr/>
        </p:nvSpPr>
        <p:spPr>
          <a:xfrm>
            <a:off x="362427" y="3830721"/>
            <a:ext cx="148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Gobierno y Control</a:t>
            </a:r>
          </a:p>
        </p:txBody>
      </p:sp>
      <p:sp>
        <p:nvSpPr>
          <p:cNvPr id="53" name="16 CuadroTexto">
            <a:extLst>
              <a:ext uri="{FF2B5EF4-FFF2-40B4-BE49-F238E27FC236}">
                <a16:creationId xmlns:a16="http://schemas.microsoft.com/office/drawing/2014/main" id="{A27A6107-78A3-4260-801B-88F51CAA0D7B}"/>
              </a:ext>
            </a:extLst>
          </p:cNvPr>
          <p:cNvSpPr txBox="1"/>
          <p:nvPr/>
        </p:nvSpPr>
        <p:spPr>
          <a:xfrm>
            <a:off x="360839" y="4946751"/>
            <a:ext cx="1482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Talento Humano</a:t>
            </a:r>
          </a:p>
        </p:txBody>
      </p:sp>
      <p:cxnSp>
        <p:nvCxnSpPr>
          <p:cNvPr id="54" name="18 Conector recto">
            <a:extLst>
              <a:ext uri="{FF2B5EF4-FFF2-40B4-BE49-F238E27FC236}">
                <a16:creationId xmlns:a16="http://schemas.microsoft.com/office/drawing/2014/main" id="{2DA48FF2-B61C-4676-98BF-53816E8FBADB}"/>
              </a:ext>
            </a:extLst>
          </p:cNvPr>
          <p:cNvCxnSpPr>
            <a:cxnSpLocks/>
          </p:cNvCxnSpPr>
          <p:nvPr/>
        </p:nvCxnSpPr>
        <p:spPr>
          <a:xfrm>
            <a:off x="362427" y="3564645"/>
            <a:ext cx="11245059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19 Conector recto">
            <a:extLst>
              <a:ext uri="{FF2B5EF4-FFF2-40B4-BE49-F238E27FC236}">
                <a16:creationId xmlns:a16="http://schemas.microsoft.com/office/drawing/2014/main" id="{4C77E6DC-3585-4FC1-BEC6-048A35EFAE70}"/>
              </a:ext>
            </a:extLst>
          </p:cNvPr>
          <p:cNvCxnSpPr>
            <a:cxnSpLocks/>
          </p:cNvCxnSpPr>
          <p:nvPr/>
        </p:nvCxnSpPr>
        <p:spPr>
          <a:xfrm>
            <a:off x="362427" y="4714237"/>
            <a:ext cx="11245059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21 Conector recto">
            <a:extLst>
              <a:ext uri="{FF2B5EF4-FFF2-40B4-BE49-F238E27FC236}">
                <a16:creationId xmlns:a16="http://schemas.microsoft.com/office/drawing/2014/main" id="{2F429F4E-6C16-4D84-A6CB-F85C75A6067E}"/>
              </a:ext>
            </a:extLst>
          </p:cNvPr>
          <p:cNvCxnSpPr>
            <a:cxnSpLocks/>
          </p:cNvCxnSpPr>
          <p:nvPr/>
        </p:nvCxnSpPr>
        <p:spPr>
          <a:xfrm>
            <a:off x="3902915" y="3564647"/>
            <a:ext cx="0" cy="2808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22 Conector recto">
            <a:extLst>
              <a:ext uri="{FF2B5EF4-FFF2-40B4-BE49-F238E27FC236}">
                <a16:creationId xmlns:a16="http://schemas.microsoft.com/office/drawing/2014/main" id="{2EC31B02-586F-446F-94DA-81550A2507ED}"/>
              </a:ext>
            </a:extLst>
          </p:cNvPr>
          <p:cNvCxnSpPr>
            <a:cxnSpLocks/>
          </p:cNvCxnSpPr>
          <p:nvPr/>
        </p:nvCxnSpPr>
        <p:spPr>
          <a:xfrm>
            <a:off x="6162725" y="3002663"/>
            <a:ext cx="0" cy="3888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2 Marcador de contenido">
            <a:extLst>
              <a:ext uri="{FF2B5EF4-FFF2-40B4-BE49-F238E27FC236}">
                <a16:creationId xmlns:a16="http://schemas.microsoft.com/office/drawing/2014/main" id="{C03389A6-F5F9-4B22-B110-694CB01D1687}"/>
              </a:ext>
            </a:extLst>
          </p:cNvPr>
          <p:cNvSpPr txBox="1">
            <a:spLocks/>
          </p:cNvSpPr>
          <p:nvPr/>
        </p:nvSpPr>
        <p:spPr>
          <a:xfrm>
            <a:off x="2317048" y="2686811"/>
            <a:ext cx="2328666" cy="784458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Objetivo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Alcance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Normatividad y/o referentes</a:t>
            </a:r>
          </a:p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Manual de Macroproceso</a:t>
            </a:r>
          </a:p>
        </p:txBody>
      </p:sp>
      <p:sp>
        <p:nvSpPr>
          <p:cNvPr id="59" name="2 Marcador de contenido">
            <a:extLst>
              <a:ext uri="{FF2B5EF4-FFF2-40B4-BE49-F238E27FC236}">
                <a16:creationId xmlns:a16="http://schemas.microsoft.com/office/drawing/2014/main" id="{8FB11EB3-2921-4554-A0E5-048EF9AE7B51}"/>
              </a:ext>
            </a:extLst>
          </p:cNvPr>
          <p:cNvSpPr txBox="1">
            <a:spLocks/>
          </p:cNvSpPr>
          <p:nvPr/>
        </p:nvSpPr>
        <p:spPr>
          <a:xfrm>
            <a:off x="3719998" y="3562689"/>
            <a:ext cx="2108148" cy="1105208"/>
          </a:xfrm>
          <a:prstGeom prst="rect">
            <a:avLst/>
          </a:prstGeom>
        </p:spPr>
        <p:txBody>
          <a:bodyPr lIns="70566" rIns="70566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Riesgos y controles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KPI´S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Instancias clave de toma de decisiones (Comités)</a:t>
            </a:r>
          </a:p>
        </p:txBody>
      </p:sp>
      <p:sp>
        <p:nvSpPr>
          <p:cNvPr id="91" name="2 Marcador de contenido">
            <a:extLst>
              <a:ext uri="{FF2B5EF4-FFF2-40B4-BE49-F238E27FC236}">
                <a16:creationId xmlns:a16="http://schemas.microsoft.com/office/drawing/2014/main" id="{041C35E3-7C7A-423A-BE0C-2FE9E8D4ADEB}"/>
              </a:ext>
            </a:extLst>
          </p:cNvPr>
          <p:cNvSpPr txBox="1">
            <a:spLocks/>
          </p:cNvSpPr>
          <p:nvPr/>
        </p:nvSpPr>
        <p:spPr>
          <a:xfrm>
            <a:off x="6057036" y="2684798"/>
            <a:ext cx="1975343" cy="680815"/>
          </a:xfrm>
          <a:prstGeom prst="rect">
            <a:avLst/>
          </a:prstGeom>
        </p:spPr>
        <p:txBody>
          <a:bodyPr lIns="70566" tIns="35283" rIns="70566" bIns="35283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Diagrama de flujo (Bizagi)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Manual subproceso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Interrelaciones claves</a:t>
            </a:r>
          </a:p>
        </p:txBody>
      </p:sp>
      <p:sp>
        <p:nvSpPr>
          <p:cNvPr id="92" name="16 CuadroTexto">
            <a:extLst>
              <a:ext uri="{FF2B5EF4-FFF2-40B4-BE49-F238E27FC236}">
                <a16:creationId xmlns:a16="http://schemas.microsoft.com/office/drawing/2014/main" id="{A2C1409D-8312-464B-9A9B-97F6D5A5915B}"/>
              </a:ext>
            </a:extLst>
          </p:cNvPr>
          <p:cNvSpPr txBox="1"/>
          <p:nvPr/>
        </p:nvSpPr>
        <p:spPr>
          <a:xfrm>
            <a:off x="346473" y="5860190"/>
            <a:ext cx="1482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Digital</a:t>
            </a:r>
          </a:p>
        </p:txBody>
      </p:sp>
      <p:sp>
        <p:nvSpPr>
          <p:cNvPr id="97" name="2 Marcador de contenido">
            <a:extLst>
              <a:ext uri="{FF2B5EF4-FFF2-40B4-BE49-F238E27FC236}">
                <a16:creationId xmlns:a16="http://schemas.microsoft.com/office/drawing/2014/main" id="{203C448F-A951-4268-AFB9-D29BE3603725}"/>
              </a:ext>
            </a:extLst>
          </p:cNvPr>
          <p:cNvSpPr txBox="1">
            <a:spLocks/>
          </p:cNvSpPr>
          <p:nvPr/>
        </p:nvSpPr>
        <p:spPr>
          <a:xfrm>
            <a:off x="1677270" y="4750891"/>
            <a:ext cx="1873080" cy="509464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Manual de Roles y responsabilidades de VP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Mapa de Cargos</a:t>
            </a:r>
          </a:p>
        </p:txBody>
      </p:sp>
      <p:cxnSp>
        <p:nvCxnSpPr>
          <p:cNvPr id="98" name="18 Conector recto">
            <a:extLst>
              <a:ext uri="{FF2B5EF4-FFF2-40B4-BE49-F238E27FC236}">
                <a16:creationId xmlns:a16="http://schemas.microsoft.com/office/drawing/2014/main" id="{2381C50E-02BC-4F58-8D75-19140F9C9C66}"/>
              </a:ext>
            </a:extLst>
          </p:cNvPr>
          <p:cNvCxnSpPr>
            <a:cxnSpLocks/>
          </p:cNvCxnSpPr>
          <p:nvPr/>
        </p:nvCxnSpPr>
        <p:spPr>
          <a:xfrm>
            <a:off x="346473" y="5662968"/>
            <a:ext cx="11261013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2 Marcador de contenido">
            <a:extLst>
              <a:ext uri="{FF2B5EF4-FFF2-40B4-BE49-F238E27FC236}">
                <a16:creationId xmlns:a16="http://schemas.microsoft.com/office/drawing/2014/main" id="{4173B3D6-8300-44D3-A820-A6BF35CB1951}"/>
              </a:ext>
            </a:extLst>
          </p:cNvPr>
          <p:cNvSpPr txBox="1">
            <a:spLocks/>
          </p:cNvSpPr>
          <p:nvPr/>
        </p:nvSpPr>
        <p:spPr>
          <a:xfrm>
            <a:off x="6186316" y="5958971"/>
            <a:ext cx="2072783" cy="37425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Sistemas de información y herramientas utilizados</a:t>
            </a:r>
          </a:p>
        </p:txBody>
      </p:sp>
      <p:sp>
        <p:nvSpPr>
          <p:cNvPr id="100" name="14 CuadroTexto">
            <a:extLst>
              <a:ext uri="{FF2B5EF4-FFF2-40B4-BE49-F238E27FC236}">
                <a16:creationId xmlns:a16="http://schemas.microsoft.com/office/drawing/2014/main" id="{B006BFC4-89EF-4DE6-A011-1DA835B7D2F9}"/>
              </a:ext>
            </a:extLst>
          </p:cNvPr>
          <p:cNvSpPr txBox="1"/>
          <p:nvPr/>
        </p:nvSpPr>
        <p:spPr>
          <a:xfrm>
            <a:off x="251787" y="1084943"/>
            <a:ext cx="1482043" cy="331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68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Dimensión</a:t>
            </a:r>
          </a:p>
        </p:txBody>
      </p:sp>
      <p:sp>
        <p:nvSpPr>
          <p:cNvPr id="101" name="14 CuadroTexto">
            <a:extLst>
              <a:ext uri="{FF2B5EF4-FFF2-40B4-BE49-F238E27FC236}">
                <a16:creationId xmlns:a16="http://schemas.microsoft.com/office/drawing/2014/main" id="{805973EC-9B60-428B-8D15-0F53AE40DB4E}"/>
              </a:ext>
            </a:extLst>
          </p:cNvPr>
          <p:cNvSpPr txBox="1"/>
          <p:nvPr/>
        </p:nvSpPr>
        <p:spPr>
          <a:xfrm>
            <a:off x="959313" y="621294"/>
            <a:ext cx="1522939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68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de Proceso</a:t>
            </a:r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5B36BA74-D718-4B84-8D5D-61AD5502EB66}"/>
              </a:ext>
            </a:extLst>
          </p:cNvPr>
          <p:cNvCxnSpPr>
            <a:cxnSpLocks/>
          </p:cNvCxnSpPr>
          <p:nvPr/>
        </p:nvCxnSpPr>
        <p:spPr>
          <a:xfrm>
            <a:off x="392064" y="812989"/>
            <a:ext cx="1399645" cy="53943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E0237C54-5ED6-42B1-AE26-1F2CA52710C8}"/>
              </a:ext>
            </a:extLst>
          </p:cNvPr>
          <p:cNvCxnSpPr>
            <a:cxnSpLocks/>
          </p:cNvCxnSpPr>
          <p:nvPr/>
        </p:nvCxnSpPr>
        <p:spPr>
          <a:xfrm>
            <a:off x="1777388" y="1456257"/>
            <a:ext cx="0" cy="482400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72602E84-B811-4783-A23E-4C69522530ED}"/>
              </a:ext>
            </a:extLst>
          </p:cNvPr>
          <p:cNvCxnSpPr>
            <a:cxnSpLocks/>
          </p:cNvCxnSpPr>
          <p:nvPr/>
        </p:nvCxnSpPr>
        <p:spPr>
          <a:xfrm>
            <a:off x="203400" y="1378637"/>
            <a:ext cx="159640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5" name="2 Marcador de contenido">
            <a:extLst>
              <a:ext uri="{FF2B5EF4-FFF2-40B4-BE49-F238E27FC236}">
                <a16:creationId xmlns:a16="http://schemas.microsoft.com/office/drawing/2014/main" id="{09CACBDF-8E06-460A-BE52-23AA77AC9025}"/>
              </a:ext>
            </a:extLst>
          </p:cNvPr>
          <p:cNvSpPr txBox="1">
            <a:spLocks/>
          </p:cNvSpPr>
          <p:nvPr/>
        </p:nvSpPr>
        <p:spPr>
          <a:xfrm>
            <a:off x="6127794" y="3551115"/>
            <a:ext cx="2257288" cy="46664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RACI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Identificación de decisiones críticas (modelo de gobierno) mapeadas en los subprocesos</a:t>
            </a:r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06" name="12 Cheurón">
            <a:extLst>
              <a:ext uri="{FF2B5EF4-FFF2-40B4-BE49-F238E27FC236}">
                <a16:creationId xmlns:a16="http://schemas.microsoft.com/office/drawing/2014/main" id="{9D6AE471-2961-44FB-BD6E-B423637AE0DC}"/>
              </a:ext>
            </a:extLst>
          </p:cNvPr>
          <p:cNvSpPr/>
          <p:nvPr/>
        </p:nvSpPr>
        <p:spPr>
          <a:xfrm>
            <a:off x="8227447" y="791382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(Actividad)</a:t>
            </a:r>
          </a:p>
        </p:txBody>
      </p:sp>
      <p:sp>
        <p:nvSpPr>
          <p:cNvPr id="107" name="12 Cheurón">
            <a:extLst>
              <a:ext uri="{FF2B5EF4-FFF2-40B4-BE49-F238E27FC236}">
                <a16:creationId xmlns:a16="http://schemas.microsoft.com/office/drawing/2014/main" id="{CFC07269-C21A-4081-A320-A855BB007BE8}"/>
              </a:ext>
            </a:extLst>
          </p:cNvPr>
          <p:cNvSpPr/>
          <p:nvPr/>
        </p:nvSpPr>
        <p:spPr>
          <a:xfrm>
            <a:off x="9797232" y="791382"/>
            <a:ext cx="1751719" cy="572102"/>
          </a:xfrm>
          <a:prstGeom prst="chevron">
            <a:avLst/>
          </a:prstGeom>
          <a:solidFill>
            <a:schemeClr val="tx2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618" tIns="44809" rIns="89618" bIns="44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Nivel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(Tarea)</a:t>
            </a:r>
          </a:p>
        </p:txBody>
      </p:sp>
      <p:cxnSp>
        <p:nvCxnSpPr>
          <p:cNvPr id="108" name="22 Conector recto">
            <a:extLst>
              <a:ext uri="{FF2B5EF4-FFF2-40B4-BE49-F238E27FC236}">
                <a16:creationId xmlns:a16="http://schemas.microsoft.com/office/drawing/2014/main" id="{DDF7CB1D-D19E-4D80-B853-91A7676959AD}"/>
              </a:ext>
            </a:extLst>
          </p:cNvPr>
          <p:cNvCxnSpPr>
            <a:cxnSpLocks/>
          </p:cNvCxnSpPr>
          <p:nvPr/>
        </p:nvCxnSpPr>
        <p:spPr>
          <a:xfrm>
            <a:off x="8271096" y="2480376"/>
            <a:ext cx="0" cy="3182592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2 Marcador de contenido">
            <a:extLst>
              <a:ext uri="{FF2B5EF4-FFF2-40B4-BE49-F238E27FC236}">
                <a16:creationId xmlns:a16="http://schemas.microsoft.com/office/drawing/2014/main" id="{84A7833D-47CD-4C98-9A53-E13C1D6CFA70}"/>
              </a:ext>
            </a:extLst>
          </p:cNvPr>
          <p:cNvSpPr txBox="1">
            <a:spLocks/>
          </p:cNvSpPr>
          <p:nvPr/>
        </p:nvSpPr>
        <p:spPr>
          <a:xfrm>
            <a:off x="8167116" y="2774543"/>
            <a:ext cx="3110484" cy="728209"/>
          </a:xfrm>
          <a:prstGeom prst="rect">
            <a:avLst/>
          </a:prstGeom>
        </p:spPr>
        <p:txBody>
          <a:bodyPr lIns="70566" tIns="35283" rIns="70566" bIns="35283"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Identificación de Activos de conocimiento: Estándares, Procedimientos, Instructivos, formatos (Insumo para la Hoja de Ruta de activos de conocimiento)</a:t>
            </a:r>
          </a:p>
        </p:txBody>
      </p:sp>
      <p:sp>
        <p:nvSpPr>
          <p:cNvPr id="110" name="2 Marcador de contenido">
            <a:extLst>
              <a:ext uri="{FF2B5EF4-FFF2-40B4-BE49-F238E27FC236}">
                <a16:creationId xmlns:a16="http://schemas.microsoft.com/office/drawing/2014/main" id="{856AE0BC-9BA0-4461-894A-FA6A9E1C0F27}"/>
              </a:ext>
            </a:extLst>
          </p:cNvPr>
          <p:cNvSpPr txBox="1">
            <a:spLocks/>
          </p:cNvSpPr>
          <p:nvPr/>
        </p:nvSpPr>
        <p:spPr>
          <a:xfrm>
            <a:off x="6057036" y="4846451"/>
            <a:ext cx="1978283" cy="752187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Alineación cargos Mapa de Cargos</a:t>
            </a:r>
          </a:p>
        </p:txBody>
      </p:sp>
      <p:cxnSp>
        <p:nvCxnSpPr>
          <p:cNvPr id="111" name="18 Conector recto">
            <a:extLst>
              <a:ext uri="{FF2B5EF4-FFF2-40B4-BE49-F238E27FC236}">
                <a16:creationId xmlns:a16="http://schemas.microsoft.com/office/drawing/2014/main" id="{04B3FA45-A2ED-4255-9D51-35B6821AC2A7}"/>
              </a:ext>
            </a:extLst>
          </p:cNvPr>
          <p:cNvCxnSpPr>
            <a:cxnSpLocks/>
          </p:cNvCxnSpPr>
          <p:nvPr/>
        </p:nvCxnSpPr>
        <p:spPr>
          <a:xfrm>
            <a:off x="362427" y="2636968"/>
            <a:ext cx="11186524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14 CuadroTexto">
            <a:extLst>
              <a:ext uri="{FF2B5EF4-FFF2-40B4-BE49-F238E27FC236}">
                <a16:creationId xmlns:a16="http://schemas.microsoft.com/office/drawing/2014/main" id="{2EF10060-250A-41CC-B2BB-0CB7F11425FA}"/>
              </a:ext>
            </a:extLst>
          </p:cNvPr>
          <p:cNvSpPr txBox="1"/>
          <p:nvPr/>
        </p:nvSpPr>
        <p:spPr>
          <a:xfrm>
            <a:off x="397625" y="1771488"/>
            <a:ext cx="14820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Descripción</a:t>
            </a:r>
          </a:p>
        </p:txBody>
      </p:sp>
      <p:cxnSp>
        <p:nvCxnSpPr>
          <p:cNvPr id="113" name="21 Conector recto">
            <a:extLst>
              <a:ext uri="{FF2B5EF4-FFF2-40B4-BE49-F238E27FC236}">
                <a16:creationId xmlns:a16="http://schemas.microsoft.com/office/drawing/2014/main" id="{C9B6C461-FF61-4942-8246-0263EFD83D8B}"/>
              </a:ext>
            </a:extLst>
          </p:cNvPr>
          <p:cNvCxnSpPr>
            <a:cxnSpLocks/>
          </p:cNvCxnSpPr>
          <p:nvPr/>
        </p:nvCxnSpPr>
        <p:spPr>
          <a:xfrm>
            <a:off x="3903065" y="1378637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21 Conector recto">
            <a:extLst>
              <a:ext uri="{FF2B5EF4-FFF2-40B4-BE49-F238E27FC236}">
                <a16:creationId xmlns:a16="http://schemas.microsoft.com/office/drawing/2014/main" id="{934AEC2F-4BDF-4DAE-A0AB-6B3AFBC403B0}"/>
              </a:ext>
            </a:extLst>
          </p:cNvPr>
          <p:cNvCxnSpPr>
            <a:cxnSpLocks/>
          </p:cNvCxnSpPr>
          <p:nvPr/>
        </p:nvCxnSpPr>
        <p:spPr>
          <a:xfrm>
            <a:off x="6162558" y="1332255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21 Conector recto">
            <a:extLst>
              <a:ext uri="{FF2B5EF4-FFF2-40B4-BE49-F238E27FC236}">
                <a16:creationId xmlns:a16="http://schemas.microsoft.com/office/drawing/2014/main" id="{B2F9D849-23C5-491E-974F-D4E717C88678}"/>
              </a:ext>
            </a:extLst>
          </p:cNvPr>
          <p:cNvCxnSpPr>
            <a:cxnSpLocks/>
          </p:cNvCxnSpPr>
          <p:nvPr/>
        </p:nvCxnSpPr>
        <p:spPr>
          <a:xfrm>
            <a:off x="8269658" y="1372010"/>
            <a:ext cx="0" cy="111600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65A0D094-CAE5-43B5-A9AF-FB1127558AF1}"/>
              </a:ext>
            </a:extLst>
          </p:cNvPr>
          <p:cNvSpPr txBox="1"/>
          <p:nvPr/>
        </p:nvSpPr>
        <p:spPr>
          <a:xfrm>
            <a:off x="1761292" y="1383906"/>
            <a:ext cx="2075794" cy="95756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 el máximo nivel de agregación de procesos y su interrelación permite desarrollar la misión de la compañía.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09F38C68-53E4-49B8-9C3A-6DCF2FF680E6}"/>
              </a:ext>
            </a:extLst>
          </p:cNvPr>
          <p:cNvSpPr txBox="1"/>
          <p:nvPr/>
        </p:nvSpPr>
        <p:spPr>
          <a:xfrm>
            <a:off x="4065093" y="1389037"/>
            <a:ext cx="2046183" cy="11345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Segundo nivel de agregación de la gestión organizacional, esta conformado por la agrupación lógica de varios subprocesos para alcanzar un objetivo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E0C28EA0-A184-4FC8-9D9F-873DE9149E3E}"/>
              </a:ext>
            </a:extLst>
          </p:cNvPr>
          <p:cNvSpPr txBox="1"/>
          <p:nvPr/>
        </p:nvSpPr>
        <p:spPr>
          <a:xfrm>
            <a:off x="6193990" y="1396512"/>
            <a:ext cx="1975343" cy="131150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 un conjunto de actividades que se interrelacionan entre si a través de una secuencia lógica para cumplir un propósito y agregar valor al cliente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BA1BBDC9-EB56-4E6F-9AF3-7C2EA49370D4}"/>
              </a:ext>
            </a:extLst>
          </p:cNvPr>
          <p:cNvSpPr txBox="1"/>
          <p:nvPr/>
        </p:nvSpPr>
        <p:spPr>
          <a:xfrm>
            <a:off x="8385082" y="1416752"/>
            <a:ext cx="3222404" cy="125764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Dependiendo la complejidad de gestión, una actividad, que a su vez hace parte de un subproceso y puede describirse en un documento aparte como por ejemplo un procedimiento.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 el Nivel 4 su </a:t>
            </a:r>
            <a:r>
              <a:rPr kumimoji="0" lang="es-E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detallamiento</a:t>
            </a:r>
            <a:r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 descripción se puede recurrir a documentos como por ejemplo los instructivos</a:t>
            </a:r>
          </a:p>
        </p:txBody>
      </p:sp>
      <p:sp>
        <p:nvSpPr>
          <p:cNvPr id="120" name="2 Marcador de contenido">
            <a:extLst>
              <a:ext uri="{FF2B5EF4-FFF2-40B4-BE49-F238E27FC236}">
                <a16:creationId xmlns:a16="http://schemas.microsoft.com/office/drawing/2014/main" id="{7BEAFEB6-1151-4FB1-B1FB-AE5B6F09930A}"/>
              </a:ext>
            </a:extLst>
          </p:cNvPr>
          <p:cNvSpPr txBox="1">
            <a:spLocks/>
          </p:cNvSpPr>
          <p:nvPr/>
        </p:nvSpPr>
        <p:spPr>
          <a:xfrm>
            <a:off x="1902984" y="3662542"/>
            <a:ext cx="1647364" cy="466645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Rol - Líder de Macroproceso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MAD y Modelo de relacionamiento</a:t>
            </a:r>
          </a:p>
        </p:txBody>
      </p:sp>
      <p:sp>
        <p:nvSpPr>
          <p:cNvPr id="60" name="2 Marcador de contenido">
            <a:extLst>
              <a:ext uri="{FF2B5EF4-FFF2-40B4-BE49-F238E27FC236}">
                <a16:creationId xmlns:a16="http://schemas.microsoft.com/office/drawing/2014/main" id="{2553038F-F472-4936-9152-0C6001D6F36B}"/>
              </a:ext>
            </a:extLst>
          </p:cNvPr>
          <p:cNvSpPr txBox="1">
            <a:spLocks/>
          </p:cNvSpPr>
          <p:nvPr/>
        </p:nvSpPr>
        <p:spPr>
          <a:xfrm>
            <a:off x="3911273" y="4768004"/>
            <a:ext cx="1873080" cy="509464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</a:rPr>
              <a:t>Manual de Roles y responsabilidades Gerencias / Jefaturas</a:t>
            </a:r>
          </a:p>
        </p:txBody>
      </p:sp>
      <p:cxnSp>
        <p:nvCxnSpPr>
          <p:cNvPr id="61" name="22 Conector recto">
            <a:extLst>
              <a:ext uri="{FF2B5EF4-FFF2-40B4-BE49-F238E27FC236}">
                <a16:creationId xmlns:a16="http://schemas.microsoft.com/office/drawing/2014/main" id="{7514CC13-059B-40AB-B890-CEA9CAAE97E0}"/>
              </a:ext>
            </a:extLst>
          </p:cNvPr>
          <p:cNvCxnSpPr>
            <a:cxnSpLocks/>
          </p:cNvCxnSpPr>
          <p:nvPr/>
        </p:nvCxnSpPr>
        <p:spPr>
          <a:xfrm>
            <a:off x="9856615" y="3562689"/>
            <a:ext cx="0" cy="2798009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2 Marcador de contenido">
            <a:extLst>
              <a:ext uri="{FF2B5EF4-FFF2-40B4-BE49-F238E27FC236}">
                <a16:creationId xmlns:a16="http://schemas.microsoft.com/office/drawing/2014/main" id="{7C945924-4333-4F1B-A0AC-849277F5F0CA}"/>
              </a:ext>
            </a:extLst>
          </p:cNvPr>
          <p:cNvSpPr txBox="1">
            <a:spLocks/>
          </p:cNvSpPr>
          <p:nvPr/>
        </p:nvSpPr>
        <p:spPr>
          <a:xfrm>
            <a:off x="3909841" y="5845319"/>
            <a:ext cx="2072783" cy="377781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Hoja de Ruta de Activos de conocimiento</a:t>
            </a:r>
          </a:p>
        </p:txBody>
      </p:sp>
      <p:cxnSp>
        <p:nvCxnSpPr>
          <p:cNvPr id="63" name="18 Conector recto">
            <a:extLst>
              <a:ext uri="{FF2B5EF4-FFF2-40B4-BE49-F238E27FC236}">
                <a16:creationId xmlns:a16="http://schemas.microsoft.com/office/drawing/2014/main" id="{26BC84EC-D07B-49EF-9E00-B4237C0D138F}"/>
              </a:ext>
            </a:extLst>
          </p:cNvPr>
          <p:cNvCxnSpPr>
            <a:cxnSpLocks/>
          </p:cNvCxnSpPr>
          <p:nvPr/>
        </p:nvCxnSpPr>
        <p:spPr>
          <a:xfrm>
            <a:off x="6193990" y="5964754"/>
            <a:ext cx="2075668" cy="0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2 Marcador de contenido">
            <a:extLst>
              <a:ext uri="{FF2B5EF4-FFF2-40B4-BE49-F238E27FC236}">
                <a16:creationId xmlns:a16="http://schemas.microsoft.com/office/drawing/2014/main" id="{51EF21D9-C989-4930-BEA0-7EEA997A5C79}"/>
              </a:ext>
            </a:extLst>
          </p:cNvPr>
          <p:cNvSpPr txBox="1">
            <a:spLocks/>
          </p:cNvSpPr>
          <p:nvPr/>
        </p:nvSpPr>
        <p:spPr>
          <a:xfrm>
            <a:off x="7069353" y="5701350"/>
            <a:ext cx="2072783" cy="262727"/>
          </a:xfrm>
          <a:prstGeom prst="rect">
            <a:avLst/>
          </a:prstGeom>
        </p:spPr>
        <p:txBody>
          <a:bodyPr>
            <a:noAutofit/>
          </a:bodyPr>
          <a:lstStyle>
            <a:lvl1pPr marL="263525" indent="-263525" algn="l" rtl="0" eaLnBrk="1" fontAlgn="base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+"/>
              <a:defRPr sz="1600" b="0" kern="120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1pPr>
            <a:lvl2pPr marL="444500" indent="-179388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Lucida Grande"/>
              <a:buChar char="−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2pPr>
            <a:lvl3pPr marL="648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3pPr>
            <a:lvl4pPr marL="864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4pPr>
            <a:lvl5pPr marL="1080000" indent="-180000" algn="l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tx2"/>
              </a:buClr>
              <a:buSzPct val="80000"/>
              <a:buFont typeface="Arial"/>
              <a:buChar char="•"/>
              <a:defRPr sz="1500" kern="1200" baseline="0">
                <a:solidFill>
                  <a:schemeClr val="tx1"/>
                </a:solidFill>
                <a:latin typeface="Calibri"/>
                <a:ea typeface="ヒラギノ角ゴ Pro W3" charset="0"/>
                <a:cs typeface="ヒラギノ角ゴ Pro W3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marR="0" lvl="0" indent="-263525" algn="ctr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234F67"/>
              </a:buClr>
              <a:buSzPct val="80000"/>
              <a:buFont typeface="Lucida Grande"/>
              <a:buChar char="+"/>
              <a:tabLst/>
              <a:defRPr/>
            </a:pPr>
            <a:r>
              <a:rPr kumimoji="0" lang="es-CO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</a:rPr>
              <a:t>MAITE</a:t>
            </a:r>
          </a:p>
        </p:txBody>
      </p:sp>
      <p:cxnSp>
        <p:nvCxnSpPr>
          <p:cNvPr id="65" name="22 Conector recto">
            <a:extLst>
              <a:ext uri="{FF2B5EF4-FFF2-40B4-BE49-F238E27FC236}">
                <a16:creationId xmlns:a16="http://schemas.microsoft.com/office/drawing/2014/main" id="{79BC3C1B-B9AB-44E9-9630-C9929152ECD4}"/>
              </a:ext>
            </a:extLst>
          </p:cNvPr>
          <p:cNvCxnSpPr>
            <a:cxnSpLocks/>
          </p:cNvCxnSpPr>
          <p:nvPr/>
        </p:nvCxnSpPr>
        <p:spPr>
          <a:xfrm>
            <a:off x="8252861" y="6504001"/>
            <a:ext cx="0" cy="390362"/>
          </a:xfrm>
          <a:prstGeom prst="line">
            <a:avLst/>
          </a:prstGeom>
          <a:ln w="19050" cmpd="sng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79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a 7">
            <a:extLst>
              <a:ext uri="{FF2B5EF4-FFF2-40B4-BE49-F238E27FC236}">
                <a16:creationId xmlns:a16="http://schemas.microsoft.com/office/drawing/2014/main" id="{198A854B-E9E0-430C-8628-7109A158710B}"/>
              </a:ext>
            </a:extLst>
          </p:cNvPr>
          <p:cNvGraphicFramePr>
            <a:graphicFrameLocks noGrp="1"/>
          </p:cNvGraphicFramePr>
          <p:nvPr/>
        </p:nvGraphicFramePr>
        <p:xfrm>
          <a:off x="372533" y="4773305"/>
          <a:ext cx="11379199" cy="2061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522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4010586">
                  <a:extLst>
                    <a:ext uri="{9D8B030D-6E8A-4147-A177-3AD203B41FA5}">
                      <a16:colId xmlns:a16="http://schemas.microsoft.com/office/drawing/2014/main" val="2878989819"/>
                    </a:ext>
                  </a:extLst>
                </a:gridCol>
                <a:gridCol w="3384204">
                  <a:extLst>
                    <a:ext uri="{9D8B030D-6E8A-4147-A177-3AD203B41FA5}">
                      <a16:colId xmlns:a16="http://schemas.microsoft.com/office/drawing/2014/main" val="1773243274"/>
                    </a:ext>
                  </a:extLst>
                </a:gridCol>
                <a:gridCol w="2869887">
                  <a:extLst>
                    <a:ext uri="{9D8B030D-6E8A-4147-A177-3AD203B41FA5}">
                      <a16:colId xmlns:a16="http://schemas.microsoft.com/office/drawing/2014/main" val="1009878518"/>
                    </a:ext>
                  </a:extLst>
                </a:gridCol>
              </a:tblGrid>
              <a:tr h="482177">
                <a:tc rowSpan="5">
                  <a:txBody>
                    <a:bodyPr/>
                    <a:lstStyle/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Nivel 2</a:t>
                      </a:r>
                    </a:p>
                  </a:txBody>
                  <a:tcPr marL="74579" marR="74579" marT="37290" marB="3729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Estructuración estrategia de abastecimiento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CO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Planeación de necesidades de bienes y servicios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CO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Ejecución y monitoreo de las necesidades de bienes y servicios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CO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Planificación de bienes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Estructuración del mecanismo de elección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Ejecución del mecanismo de elección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Asignación de mecanismo de elección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Seguimiento a órdenes de compra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dirty="0">
                          <a:solidFill>
                            <a:schemeClr val="tx1"/>
                          </a:solidFill>
                        </a:rPr>
                        <a:t>Inicio y planeación de la ejecución de contratos.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dirty="0">
                          <a:solidFill>
                            <a:schemeClr val="tx1"/>
                          </a:solidFill>
                        </a:rPr>
                        <a:t>Ejecución y control del contrato.</a:t>
                      </a:r>
                    </a:p>
                    <a:p>
                      <a:pPr marL="228600" marR="0" lvl="0" indent="-22860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Cierre de contrato.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  <a:tr h="37607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CO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Gestión de almacenes</a:t>
                      </a:r>
                    </a:p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Gestión de logística inversa</a:t>
                      </a:r>
                    </a:p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Gestión de logística de distribución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11807"/>
                  </a:ext>
                </a:extLst>
              </a:tr>
              <a:tr h="27557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Habilitación de oferentes y/o aliados</a:t>
                      </a:r>
                    </a:p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b="0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Desarrollo </a:t>
                      </a: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de oferentes, proveedores y contratistas</a:t>
                      </a:r>
                      <a:endParaRPr lang="es-CO" sz="800" dirty="0">
                        <a:solidFill>
                          <a:schemeClr val="tx1"/>
                        </a:solidFill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316813"/>
                  </a:ext>
                </a:extLst>
              </a:tr>
              <a:tr h="275574">
                <a:tc vMerge="1">
                  <a:txBody>
                    <a:bodyPr/>
                    <a:lstStyle/>
                    <a:p>
                      <a:endParaRPr lang="es-CO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Planeación y aseguramiento de la prestación de servicios administrativos</a:t>
                      </a:r>
                    </a:p>
                    <a:p>
                      <a:pPr marL="228600" marR="0" lvl="0" indent="-22860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s-ES" sz="800" dirty="0">
                          <a:solidFill>
                            <a:schemeClr val="tx1"/>
                          </a:solidFill>
                        </a:rPr>
                        <a:t>Monitoreo de la prestación de servicios administrativos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168404"/>
                  </a:ext>
                </a:extLst>
              </a:tr>
              <a:tr h="421602">
                <a:tc vMerge="1">
                  <a:txBody>
                    <a:bodyPr/>
                    <a:lstStyle/>
                    <a:p>
                      <a:endParaRPr lang="es-CO" sz="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8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967845"/>
                  </a:ext>
                </a:extLst>
              </a:tr>
            </a:tbl>
          </a:graphicData>
        </a:graphic>
      </p:graphicFrame>
      <p:graphicFrame>
        <p:nvGraphicFramePr>
          <p:cNvPr id="18" name="Tabla 7">
            <a:extLst>
              <a:ext uri="{FF2B5EF4-FFF2-40B4-BE49-F238E27FC236}">
                <a16:creationId xmlns:a16="http://schemas.microsoft.com/office/drawing/2014/main" id="{48C73CE4-757D-4399-A4D5-7760D5623811}"/>
              </a:ext>
            </a:extLst>
          </p:cNvPr>
          <p:cNvGraphicFramePr>
            <a:graphicFrameLocks noGrp="1"/>
          </p:cNvGraphicFramePr>
          <p:nvPr/>
        </p:nvGraphicFramePr>
        <p:xfrm>
          <a:off x="372534" y="2407015"/>
          <a:ext cx="11379197" cy="2349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284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4019823">
                  <a:extLst>
                    <a:ext uri="{9D8B030D-6E8A-4147-A177-3AD203B41FA5}">
                      <a16:colId xmlns:a16="http://schemas.microsoft.com/office/drawing/2014/main" val="2878989819"/>
                    </a:ext>
                  </a:extLst>
                </a:gridCol>
                <a:gridCol w="3384204">
                  <a:extLst>
                    <a:ext uri="{9D8B030D-6E8A-4147-A177-3AD203B41FA5}">
                      <a16:colId xmlns:a16="http://schemas.microsoft.com/office/drawing/2014/main" val="1773243274"/>
                    </a:ext>
                  </a:extLst>
                </a:gridCol>
                <a:gridCol w="2869886">
                  <a:extLst>
                    <a:ext uri="{9D8B030D-6E8A-4147-A177-3AD203B41FA5}">
                      <a16:colId xmlns:a16="http://schemas.microsoft.com/office/drawing/2014/main" val="1009878518"/>
                    </a:ext>
                  </a:extLst>
                </a:gridCol>
              </a:tblGrid>
              <a:tr h="714425">
                <a:tc rowSpan="5">
                  <a:txBody>
                    <a:bodyPr/>
                    <a:lstStyle/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Objetivos procesos </a:t>
                      </a:r>
                    </a:p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74579" marR="74579" marT="37290" marB="3729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800" b="0" dirty="0">
                          <a:solidFill>
                            <a:schemeClr val="tx1"/>
                          </a:solidFill>
                        </a:rPr>
                        <a:t>Estructurar las estrategias de abastecimiento analizando el gasto, definiendo las categorías y planeando las necesidades de bienes y servicios, estableciendo los niveles óptimos de inventario y la entrega de materiales, de acuerdo con la estrategia empresarial, el presupuesto y el plan de negocios, con el propósito de asegurar la oportunidad en la satisfacción de las necesidades de la Organización.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Asegurar la disponibilidad oportuna de vehículos contractuales de bienes y servicios que satisfagan las necesidades de la Organización y estén alineados con las estrategias de abastecimiento definidas para cada mecanismo de elección.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b="0" dirty="0">
                          <a:solidFill>
                            <a:schemeClr val="tx1"/>
                          </a:solidFill>
                        </a:rPr>
                        <a:t>Gestionar las actividades necesarias para realizar el seguimiento al inicio, ejecución y cierre de los contratos en los aspectos técnicos, administrativos, financieros y contables.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  <a:tr h="5234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s-CO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00" dirty="0">
                          <a:solidFill>
                            <a:schemeClr val="tx1"/>
                          </a:solidFill>
                        </a:rPr>
                        <a:t>Gestionar el flujo de materiales y equipos no instalados así como su disposición final, de acuerdo con las necesidades de la Organización, para asegurar calidad, precisión, registro, preservación y oportunidad.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11807"/>
                  </a:ext>
                </a:extLst>
              </a:tr>
              <a:tr h="39269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/>
                      <a:r>
                        <a:rPr lang="es-CO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Explorar la oferta de bienes y servicios del mercado </a:t>
                      </a:r>
                      <a:r>
                        <a:rPr lang="es-CO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r>
                        <a:rPr lang="es-CO" sz="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alinearlas con las necesidades de la Organización, así como identificar las opciones de cooperación, colaboración o asociación en materia de convenios y acuerdos, para lograr un relacionamiento efectivo con los oferentes, proveedores y contratistas existentes, desarrollando sus capacidades en caso de requerirse, con el fin de que sean idóneos según los estándares definidos. 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 sz="700" b="0" dirty="0">
                        <a:solidFill>
                          <a:schemeClr val="tx1"/>
                        </a:solidFill>
                      </a:endParaRPr>
                    </a:p>
                  </a:txBody>
                  <a:tcPr marL="93297" marR="93297" marT="46649" marB="46649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9316813"/>
                  </a:ext>
                </a:extLst>
              </a:tr>
              <a:tr h="332496">
                <a:tc vMerge="1">
                  <a:txBody>
                    <a:bodyPr/>
                    <a:lstStyle/>
                    <a:p>
                      <a:endParaRPr lang="es-CO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Prestar de manera óptima los servicios administrativos atendiendo las </a:t>
                      </a:r>
                      <a:r>
                        <a:rPr lang="es-419" sz="800" b="0" dirty="0">
                          <a:solidFill>
                            <a:schemeClr val="tx1"/>
                          </a:solidFill>
                        </a:rPr>
                        <a:t>necesidades de la Compañía tanto a nivel regional como centralizado, </a:t>
                      </a:r>
                      <a:r>
                        <a:rPr lang="es-ES" sz="800" b="0" dirty="0">
                          <a:solidFill>
                            <a:schemeClr val="tx1"/>
                          </a:solidFill>
                        </a:rPr>
                        <a:t>facilitando y mejorando los ambientes de trabajo para el desarrollo de las actividades diarias, requeridas por la operación, para mejorar el bienestar de los trabajadores.</a:t>
                      </a:r>
                      <a:endParaRPr lang="es-CO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832454"/>
                  </a:ext>
                </a:extLst>
              </a:tr>
              <a:tr h="347309">
                <a:tc vMerge="1">
                  <a:txBody>
                    <a:bodyPr/>
                    <a:lstStyle/>
                    <a:p>
                      <a:endParaRPr lang="es-CO" sz="7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3297" marR="93297" marT="46649" marB="46649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altLang="ko-KR" sz="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Estructurar las estrategias para su conformación y asegurar los vehículos jurídicos, que satisfagan las necesidades corporativas de convenios y acuerdos, así como gestionar </a:t>
                      </a:r>
                      <a:r>
                        <a:rPr lang="es-CO" sz="800" b="0" dirty="0">
                          <a:solidFill>
                            <a:schemeClr val="tx1"/>
                          </a:solidFill>
                        </a:rPr>
                        <a:t>las actividades necesarias para realizar su seguimiento al inicio, ejecución y cierre en los aspectos técnicos, administrativos, financieros y contables.</a:t>
                      </a:r>
                      <a:endParaRPr lang="es-CO" sz="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677851"/>
                  </a:ext>
                </a:extLst>
              </a:tr>
            </a:tbl>
          </a:graphicData>
        </a:graphic>
      </p:graphicFrame>
      <p:graphicFrame>
        <p:nvGraphicFramePr>
          <p:cNvPr id="3" name="Tabla 7">
            <a:extLst>
              <a:ext uri="{FF2B5EF4-FFF2-40B4-BE49-F238E27FC236}">
                <a16:creationId xmlns:a16="http://schemas.microsoft.com/office/drawing/2014/main" id="{9DE92A78-CDF6-4B4C-8683-77BFCA95977E}"/>
              </a:ext>
            </a:extLst>
          </p:cNvPr>
          <p:cNvGraphicFramePr>
            <a:graphicFrameLocks noGrp="1"/>
          </p:cNvGraphicFramePr>
          <p:nvPr/>
        </p:nvGraphicFramePr>
        <p:xfrm>
          <a:off x="372533" y="1220761"/>
          <a:ext cx="11379197" cy="1160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049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10283148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1160790">
                <a:tc>
                  <a:txBody>
                    <a:bodyPr/>
                    <a:lstStyle/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Procesos </a:t>
                      </a:r>
                    </a:p>
                    <a:p>
                      <a:r>
                        <a:rPr lang="es-CO" sz="1300" dirty="0">
                          <a:solidFill>
                            <a:sysClr val="windowText" lastClr="000000"/>
                          </a:solidFill>
                        </a:rPr>
                        <a:t>Nivel 1</a:t>
                      </a:r>
                    </a:p>
                  </a:txBody>
                  <a:tcPr marL="74579" marR="74579" marT="37290" marB="3729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O" sz="1000" b="0" dirty="0">
                        <a:solidFill>
                          <a:schemeClr val="tx1"/>
                        </a:solidFill>
                      </a:endParaRP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4" name="Tabla 7">
            <a:extLst>
              <a:ext uri="{FF2B5EF4-FFF2-40B4-BE49-F238E27FC236}">
                <a16:creationId xmlns:a16="http://schemas.microsoft.com/office/drawing/2014/main" id="{5D0ED999-B1E1-4ABF-ADD1-3A6F03927D66}"/>
              </a:ext>
            </a:extLst>
          </p:cNvPr>
          <p:cNvGraphicFramePr>
            <a:graphicFrameLocks noGrp="1"/>
          </p:cNvGraphicFramePr>
          <p:nvPr/>
        </p:nvGraphicFramePr>
        <p:xfrm>
          <a:off x="5529724" y="446249"/>
          <a:ext cx="6222006" cy="72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155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5339851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577066">
                <a:tc>
                  <a:txBody>
                    <a:bodyPr/>
                    <a:lstStyle/>
                    <a:p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Objetivo</a:t>
                      </a:r>
                    </a:p>
                    <a:p>
                      <a:r>
                        <a:rPr lang="es-CO" sz="1200" dirty="0">
                          <a:solidFill>
                            <a:sysClr val="windowText" lastClr="000000"/>
                          </a:solidFill>
                        </a:rPr>
                        <a:t>Nivel 0</a:t>
                      </a:r>
                    </a:p>
                  </a:txBody>
                  <a:tcPr marL="74579" marR="74579" marT="37290" marB="3729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8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Conectar las necesidades de abastecimiento y servicios administrativos de la organización con las posibilidades que ofrecen los mercados de bienes y servicios, para asegurar que se suministren de manera oportuna, eficiente y con calidad, así como las necesidades de convenios y acuerdos, con las opciones de colaboración, cooperación o asociación, con el fin de </a:t>
                      </a:r>
                      <a:r>
                        <a:rPr lang="es-ES" altLang="ko-KR" sz="8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alcanzar objetivos institucionales comunes, maximizando los aportes de las partes</a:t>
                      </a:r>
                      <a:r>
                        <a:rPr lang="es-CO" sz="85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74579" marR="74579" marT="37290" marB="37290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graphicFrame>
        <p:nvGraphicFramePr>
          <p:cNvPr id="5" name="Tabla 7">
            <a:extLst>
              <a:ext uri="{FF2B5EF4-FFF2-40B4-BE49-F238E27FC236}">
                <a16:creationId xmlns:a16="http://schemas.microsoft.com/office/drawing/2014/main" id="{F171D9D8-EB96-403B-941A-B998572285FD}"/>
              </a:ext>
            </a:extLst>
          </p:cNvPr>
          <p:cNvGraphicFramePr>
            <a:graphicFrameLocks noGrp="1"/>
          </p:cNvGraphicFramePr>
          <p:nvPr/>
        </p:nvGraphicFramePr>
        <p:xfrm>
          <a:off x="372533" y="444125"/>
          <a:ext cx="5108337" cy="72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285">
                  <a:extLst>
                    <a:ext uri="{9D8B030D-6E8A-4147-A177-3AD203B41FA5}">
                      <a16:colId xmlns:a16="http://schemas.microsoft.com/office/drawing/2014/main" val="2999560587"/>
                    </a:ext>
                  </a:extLst>
                </a:gridCol>
                <a:gridCol w="4003052">
                  <a:extLst>
                    <a:ext uri="{9D8B030D-6E8A-4147-A177-3AD203B41FA5}">
                      <a16:colId xmlns:a16="http://schemas.microsoft.com/office/drawing/2014/main" val="4052277780"/>
                    </a:ext>
                  </a:extLst>
                </a:gridCol>
              </a:tblGrid>
              <a:tr h="722280">
                <a:tc>
                  <a:txBody>
                    <a:bodyPr/>
                    <a:lstStyle/>
                    <a:p>
                      <a:r>
                        <a:rPr lang="es-CO" sz="1300" dirty="0">
                          <a:solidFill>
                            <a:schemeClr val="tx1"/>
                          </a:solidFill>
                        </a:rPr>
                        <a:t>Proceso Nivel 0</a:t>
                      </a:r>
                    </a:p>
                  </a:txBody>
                  <a:tcPr marL="74579" marR="74579" marT="37290" marB="3729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</a:rPr>
                        <a:t>Abastecimiento y Servicios Administrativos</a:t>
                      </a:r>
                    </a:p>
                  </a:txBody>
                  <a:tcPr marL="74579" marR="74579" marT="37290" marB="3729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91484"/>
                  </a:ext>
                </a:extLst>
              </a:tr>
            </a:tbl>
          </a:graphicData>
        </a:graphic>
      </p:graphicFrame>
      <p:sp>
        <p:nvSpPr>
          <p:cNvPr id="10" name="Freeform 153">
            <a:extLst>
              <a:ext uri="{FF2B5EF4-FFF2-40B4-BE49-F238E27FC236}">
                <a16:creationId xmlns:a16="http://schemas.microsoft.com/office/drawing/2014/main" id="{8BFD06E7-A8A1-4CBB-8DE5-61131E3346DA}"/>
              </a:ext>
            </a:extLst>
          </p:cNvPr>
          <p:cNvSpPr/>
          <p:nvPr/>
        </p:nvSpPr>
        <p:spPr bwMode="auto">
          <a:xfrm>
            <a:off x="5235729" y="1262238"/>
            <a:ext cx="2623310" cy="252737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74579" tIns="37290" rIns="74579" bIns="3729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457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Calibri" panose="020F0502020204030204" pitchFamily="34" charset="0"/>
                <a:sym typeface="+mn-lt"/>
              </a:rPr>
              <a:t>Aprovisionamiento de </a:t>
            </a:r>
          </a:p>
          <a:p>
            <a:pPr marL="0" marR="0" lvl="0" indent="0" algn="ctr" defTabSz="7457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Calibri" panose="020F0502020204030204" pitchFamily="34" charset="0"/>
                <a:sym typeface="+mn-lt"/>
              </a:rPr>
              <a:t>Bienes y Servicios</a:t>
            </a:r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Arial"/>
              <a:ea typeface="Verdana" panose="020B060403050404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5" name="Group 152">
            <a:extLst>
              <a:ext uri="{FF2B5EF4-FFF2-40B4-BE49-F238E27FC236}">
                <a16:creationId xmlns:a16="http://schemas.microsoft.com/office/drawing/2014/main" id="{D3E73C8E-EA84-4EA4-A9EB-1752BE07ADDD}"/>
              </a:ext>
            </a:extLst>
          </p:cNvPr>
          <p:cNvGrpSpPr/>
          <p:nvPr/>
        </p:nvGrpSpPr>
        <p:grpSpPr>
          <a:xfrm>
            <a:off x="7859907" y="1497528"/>
            <a:ext cx="2623310" cy="233354"/>
            <a:chOff x="9392651" y="11200"/>
            <a:chExt cx="1551465" cy="1127639"/>
          </a:xfrm>
          <a:solidFill>
            <a:schemeClr val="tx2"/>
          </a:solidFill>
        </p:grpSpPr>
        <p:sp>
          <p:nvSpPr>
            <p:cNvPr id="16" name="Freeform 153">
              <a:extLst>
                <a:ext uri="{FF2B5EF4-FFF2-40B4-BE49-F238E27FC236}">
                  <a16:creationId xmlns:a16="http://schemas.microsoft.com/office/drawing/2014/main" id="{143BF705-2D0D-4114-B268-F16B3838BAA2}"/>
                </a:ext>
              </a:extLst>
            </p:cNvPr>
            <p:cNvSpPr/>
            <p:nvPr/>
          </p:nvSpPr>
          <p:spPr bwMode="auto">
            <a:xfrm>
              <a:off x="9392651" y="11200"/>
              <a:ext cx="1551465" cy="1127639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74579" tIns="37290" rIns="74579" bIns="37290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7457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24563327-414F-49E2-8B2A-92465E058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0566" y="229190"/>
              <a:ext cx="1277801" cy="66927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699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900" b="1" i="0" u="none" strike="noStrike" kern="120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Arial"/>
                  <a:ea typeface="+mn-ea"/>
                  <a:cs typeface="+mn-cs"/>
                </a:rPr>
                <a:t>Gestión  Logística de Bienes</a:t>
              </a:r>
            </a:p>
          </p:txBody>
        </p:sp>
      </p:grpSp>
      <p:grpSp>
        <p:nvGrpSpPr>
          <p:cNvPr id="24" name="Group 152">
            <a:extLst>
              <a:ext uri="{FF2B5EF4-FFF2-40B4-BE49-F238E27FC236}">
                <a16:creationId xmlns:a16="http://schemas.microsoft.com/office/drawing/2014/main" id="{528C7E4B-9DA7-4EC8-A9CF-3E9C6DACDF89}"/>
              </a:ext>
            </a:extLst>
          </p:cNvPr>
          <p:cNvGrpSpPr/>
          <p:nvPr/>
        </p:nvGrpSpPr>
        <p:grpSpPr>
          <a:xfrm>
            <a:off x="2871395" y="1740771"/>
            <a:ext cx="7494320" cy="213014"/>
            <a:chOff x="9306791" y="305831"/>
            <a:chExt cx="1734551" cy="634525"/>
          </a:xfrm>
          <a:solidFill>
            <a:schemeClr val="tx2"/>
          </a:solidFill>
        </p:grpSpPr>
        <p:sp>
          <p:nvSpPr>
            <p:cNvPr id="25" name="Freeform 153">
              <a:extLst>
                <a:ext uri="{FF2B5EF4-FFF2-40B4-BE49-F238E27FC236}">
                  <a16:creationId xmlns:a16="http://schemas.microsoft.com/office/drawing/2014/main" id="{5A6B6B8D-FB2B-4308-9702-9E8A3BCB1560}"/>
                </a:ext>
              </a:extLst>
            </p:cNvPr>
            <p:cNvSpPr/>
            <p:nvPr/>
          </p:nvSpPr>
          <p:spPr bwMode="auto">
            <a:xfrm>
              <a:off x="9306791" y="305831"/>
              <a:ext cx="1734551" cy="634525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74579" tIns="37290" rIns="74579" bIns="37290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7457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4">
              <a:extLst>
                <a:ext uri="{FF2B5EF4-FFF2-40B4-BE49-F238E27FC236}">
                  <a16:creationId xmlns:a16="http://schemas.microsoft.com/office/drawing/2014/main" id="{1B2F5637-F029-462C-A05D-79C9FD39B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0566" y="418328"/>
              <a:ext cx="1277801" cy="41256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699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+mn-cs"/>
                </a:rPr>
                <a:t>Relacionamiento con Oferentes, Proveedores y Contratistas</a:t>
              </a:r>
              <a:endPara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FF00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Freeform 153">
            <a:extLst>
              <a:ext uri="{FF2B5EF4-FFF2-40B4-BE49-F238E27FC236}">
                <a16:creationId xmlns:a16="http://schemas.microsoft.com/office/drawing/2014/main" id="{6848ADD2-6D6F-4119-B467-AC833D2B7C02}"/>
              </a:ext>
            </a:extLst>
          </p:cNvPr>
          <p:cNvSpPr/>
          <p:nvPr/>
        </p:nvSpPr>
        <p:spPr bwMode="auto">
          <a:xfrm>
            <a:off x="2884712" y="1263219"/>
            <a:ext cx="2596159" cy="245846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74579" tIns="37290" rIns="74579" bIns="3729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457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Calibri" panose="020F0502020204030204" pitchFamily="34" charset="0"/>
                <a:sym typeface="+mn-lt"/>
              </a:rPr>
              <a:t>Planeación de Bienes y Servicios</a:t>
            </a:r>
          </a:p>
        </p:txBody>
      </p:sp>
      <p:grpSp>
        <p:nvGrpSpPr>
          <p:cNvPr id="23" name="Group 152">
            <a:extLst>
              <a:ext uri="{FF2B5EF4-FFF2-40B4-BE49-F238E27FC236}">
                <a16:creationId xmlns:a16="http://schemas.microsoft.com/office/drawing/2014/main" id="{83CC7D72-35A5-43E9-A420-58585E57538B}"/>
              </a:ext>
            </a:extLst>
          </p:cNvPr>
          <p:cNvGrpSpPr/>
          <p:nvPr/>
        </p:nvGrpSpPr>
        <p:grpSpPr>
          <a:xfrm>
            <a:off x="2894441" y="1955902"/>
            <a:ext cx="7494320" cy="204549"/>
            <a:chOff x="9306791" y="305831"/>
            <a:chExt cx="1734551" cy="760866"/>
          </a:xfrm>
          <a:solidFill>
            <a:schemeClr val="tx2"/>
          </a:solidFill>
        </p:grpSpPr>
        <p:sp>
          <p:nvSpPr>
            <p:cNvPr id="27" name="Freeform 153">
              <a:extLst>
                <a:ext uri="{FF2B5EF4-FFF2-40B4-BE49-F238E27FC236}">
                  <a16:creationId xmlns:a16="http://schemas.microsoft.com/office/drawing/2014/main" id="{2CF4C869-2D23-4110-A2E5-A66DE5D429B6}"/>
                </a:ext>
              </a:extLst>
            </p:cNvPr>
            <p:cNvSpPr/>
            <p:nvPr/>
          </p:nvSpPr>
          <p:spPr bwMode="auto">
            <a:xfrm>
              <a:off x="9306791" y="305831"/>
              <a:ext cx="1734551" cy="760866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74579" tIns="37290" rIns="74579" bIns="37290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7457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8" name="TextBox 4">
              <a:extLst>
                <a:ext uri="{FF2B5EF4-FFF2-40B4-BE49-F238E27FC236}">
                  <a16:creationId xmlns:a16="http://schemas.microsoft.com/office/drawing/2014/main" id="{D4A62BC6-DC3A-40CD-A658-81861BC55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0566" y="410504"/>
              <a:ext cx="1277801" cy="51517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699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+mn-cs"/>
                </a:rPr>
                <a:t>Gestión de Servicios Administrativos</a:t>
              </a:r>
              <a:endPara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Freeform 153">
            <a:extLst>
              <a:ext uri="{FF2B5EF4-FFF2-40B4-BE49-F238E27FC236}">
                <a16:creationId xmlns:a16="http://schemas.microsoft.com/office/drawing/2014/main" id="{B8206CA4-619D-4795-B5EE-23FCC8F74B44}"/>
              </a:ext>
            </a:extLst>
          </p:cNvPr>
          <p:cNvSpPr/>
          <p:nvPr/>
        </p:nvSpPr>
        <p:spPr bwMode="auto">
          <a:xfrm>
            <a:off x="7859907" y="1252358"/>
            <a:ext cx="2623310" cy="252737"/>
          </a:xfrm>
          <a:custGeom>
            <a:avLst/>
            <a:gdLst>
              <a:gd name="connsiteX0" fmla="*/ 0 w 1828800"/>
              <a:gd name="connsiteY0" fmla="*/ 0 h 914400"/>
              <a:gd name="connsiteX1" fmla="*/ 1664208 w 1828800"/>
              <a:gd name="connsiteY1" fmla="*/ 0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0"/>
              <a:gd name="connsiteX1" fmla="*/ 1749399 w 1828800"/>
              <a:gd name="connsiteY1" fmla="*/ 1 h 914400"/>
              <a:gd name="connsiteX2" fmla="*/ 1828800 w 1828800"/>
              <a:gd name="connsiteY2" fmla="*/ 457200 h 914400"/>
              <a:gd name="connsiteX3" fmla="*/ 1664208 w 1828800"/>
              <a:gd name="connsiteY3" fmla="*/ 914400 h 914400"/>
              <a:gd name="connsiteX4" fmla="*/ 0 w 1828800"/>
              <a:gd name="connsiteY4" fmla="*/ 914400 h 914400"/>
              <a:gd name="connsiteX5" fmla="*/ 0 w 1828800"/>
              <a:gd name="connsiteY5" fmla="*/ 457201 h 914400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1 h 914402"/>
              <a:gd name="connsiteX0" fmla="*/ 0 w 1828800"/>
              <a:gd name="connsiteY0" fmla="*/ 0 h 914402"/>
              <a:gd name="connsiteX1" fmla="*/ 1749399 w 1828800"/>
              <a:gd name="connsiteY1" fmla="*/ 1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79401 w 1828800"/>
              <a:gd name="connsiteY5" fmla="*/ 457202 h 914402"/>
              <a:gd name="connsiteX0" fmla="*/ 0 w 1828800"/>
              <a:gd name="connsiteY0" fmla="*/ 0 h 914402"/>
              <a:gd name="connsiteX1" fmla="*/ 1749399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49399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18532 w 1828800"/>
              <a:gd name="connsiteY5" fmla="*/ 457202 h 914402"/>
              <a:gd name="connsiteX0" fmla="*/ 0 w 1828800"/>
              <a:gd name="connsiteY0" fmla="*/ 0 h 914402"/>
              <a:gd name="connsiteX1" fmla="*/ 1710267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710267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154534 w 1828800"/>
              <a:gd name="connsiteY5" fmla="*/ 457202 h 914402"/>
              <a:gd name="connsiteX0" fmla="*/ 0 w 1828800"/>
              <a:gd name="connsiteY0" fmla="*/ 0 h 914402"/>
              <a:gd name="connsiteX1" fmla="*/ 1674266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4266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52299 w 1828800"/>
              <a:gd name="connsiteY5" fmla="*/ 457202 h 914402"/>
              <a:gd name="connsiteX0" fmla="*/ 0 w 1828800"/>
              <a:gd name="connsiteY0" fmla="*/ 0 h 914402"/>
              <a:gd name="connsiteX1" fmla="*/ 1676501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76501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185721 w 1828800"/>
              <a:gd name="connsiteY5" fmla="*/ 457202 h 914402"/>
              <a:gd name="connsiteX0" fmla="*/ 0 w 1828800"/>
              <a:gd name="connsiteY0" fmla="*/ 0 h 914402"/>
              <a:gd name="connsiteX1" fmla="*/ 1643078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3078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0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86188 w 1828800"/>
              <a:gd name="connsiteY5" fmla="*/ 457202 h 914402"/>
              <a:gd name="connsiteX0" fmla="*/ 0 w 1828800"/>
              <a:gd name="connsiteY0" fmla="*/ 0 h 914402"/>
              <a:gd name="connsiteX1" fmla="*/ 1642612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642612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126026 w 1828800"/>
              <a:gd name="connsiteY5" fmla="*/ 457202 h 914402"/>
              <a:gd name="connsiteX0" fmla="*/ 0 w 1828800"/>
              <a:gd name="connsiteY0" fmla="*/ 0 h 914402"/>
              <a:gd name="connsiteX1" fmla="*/ 1702774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702774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  <a:gd name="connsiteX0" fmla="*/ 0 w 1828800"/>
              <a:gd name="connsiteY0" fmla="*/ 0 h 914402"/>
              <a:gd name="connsiteX1" fmla="*/ 1614796 w 1828800"/>
              <a:gd name="connsiteY1" fmla="*/ 0 h 914402"/>
              <a:gd name="connsiteX2" fmla="*/ 1828800 w 1828800"/>
              <a:gd name="connsiteY2" fmla="*/ 457200 h 914402"/>
              <a:gd name="connsiteX3" fmla="*/ 1614796 w 1828800"/>
              <a:gd name="connsiteY3" fmla="*/ 914402 h 914402"/>
              <a:gd name="connsiteX4" fmla="*/ 0 w 1828800"/>
              <a:gd name="connsiteY4" fmla="*/ 914400 h 914402"/>
              <a:gd name="connsiteX5" fmla="*/ 214004 w 1828800"/>
              <a:gd name="connsiteY5" fmla="*/ 457202 h 91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28800" h="914402">
                <a:moveTo>
                  <a:pt x="0" y="0"/>
                </a:moveTo>
                <a:lnTo>
                  <a:pt x="1614796" y="0"/>
                </a:lnTo>
                <a:lnTo>
                  <a:pt x="1828800" y="457200"/>
                </a:lnTo>
                <a:lnTo>
                  <a:pt x="1614796" y="914402"/>
                </a:lnTo>
                <a:lnTo>
                  <a:pt x="0" y="914400"/>
                </a:lnTo>
                <a:lnTo>
                  <a:pt x="214004" y="457202"/>
                </a:lnTo>
                <a:close/>
              </a:path>
            </a:pathLst>
          </a:custGeom>
          <a:solidFill>
            <a:schemeClr val="tx2"/>
          </a:solidFill>
          <a:ln w="190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38100" dir="2700000" algn="ctr" rotWithShape="0">
              <a:sysClr val="windowText" lastClr="000000">
                <a:alpha val="5000"/>
              </a:sysClr>
            </a:outerShdw>
          </a:effectLst>
        </p:spPr>
        <p:txBody>
          <a:bodyPr vert="horz" wrap="square" lIns="74579" tIns="37290" rIns="74579" bIns="3729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457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Calibri" panose="020F0502020204030204" pitchFamily="34" charset="0"/>
                <a:sym typeface="+mn-lt"/>
              </a:rPr>
              <a:t>Administración de </a:t>
            </a:r>
          </a:p>
          <a:p>
            <a:pPr marL="0" marR="0" lvl="0" indent="0" algn="ctr" defTabSz="7457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Calibri" panose="020F0502020204030204" pitchFamily="34" charset="0"/>
                <a:sym typeface="+mn-lt"/>
              </a:rPr>
              <a:t>Bienes y Servicios</a:t>
            </a:r>
            <a:endParaRPr kumimoji="0" lang="es-CO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Arial"/>
              <a:ea typeface="Verdana" panose="020B060403050404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0" name="Group 152">
            <a:extLst>
              <a:ext uri="{FF2B5EF4-FFF2-40B4-BE49-F238E27FC236}">
                <a16:creationId xmlns:a16="http://schemas.microsoft.com/office/drawing/2014/main" id="{8AA112FD-5368-4147-ABD1-6DACF64BD574}"/>
              </a:ext>
            </a:extLst>
          </p:cNvPr>
          <p:cNvGrpSpPr/>
          <p:nvPr/>
        </p:nvGrpSpPr>
        <p:grpSpPr>
          <a:xfrm>
            <a:off x="2894441" y="2165835"/>
            <a:ext cx="7494320" cy="180453"/>
            <a:chOff x="9306791" y="305831"/>
            <a:chExt cx="1734551" cy="760866"/>
          </a:xfrm>
          <a:solidFill>
            <a:schemeClr val="tx2"/>
          </a:solidFill>
        </p:grpSpPr>
        <p:sp>
          <p:nvSpPr>
            <p:cNvPr id="35" name="Freeform 153">
              <a:extLst>
                <a:ext uri="{FF2B5EF4-FFF2-40B4-BE49-F238E27FC236}">
                  <a16:creationId xmlns:a16="http://schemas.microsoft.com/office/drawing/2014/main" id="{46CE4CAD-DF77-4E1C-B911-BFD96EE4F91D}"/>
                </a:ext>
              </a:extLst>
            </p:cNvPr>
            <p:cNvSpPr/>
            <p:nvPr/>
          </p:nvSpPr>
          <p:spPr bwMode="auto">
            <a:xfrm>
              <a:off x="9306791" y="305831"/>
              <a:ext cx="1734551" cy="760866"/>
            </a:xfrm>
            <a:custGeom>
              <a:avLst/>
              <a:gdLst>
                <a:gd name="connsiteX0" fmla="*/ 0 w 1828800"/>
                <a:gd name="connsiteY0" fmla="*/ 0 h 914400"/>
                <a:gd name="connsiteX1" fmla="*/ 1664208 w 1828800"/>
                <a:gd name="connsiteY1" fmla="*/ 0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0"/>
                <a:gd name="connsiteX1" fmla="*/ 1749399 w 1828800"/>
                <a:gd name="connsiteY1" fmla="*/ 1 h 914400"/>
                <a:gd name="connsiteX2" fmla="*/ 1828800 w 1828800"/>
                <a:gd name="connsiteY2" fmla="*/ 457200 h 914400"/>
                <a:gd name="connsiteX3" fmla="*/ 1664208 w 1828800"/>
                <a:gd name="connsiteY3" fmla="*/ 914400 h 914400"/>
                <a:gd name="connsiteX4" fmla="*/ 0 w 1828800"/>
                <a:gd name="connsiteY4" fmla="*/ 914400 h 914400"/>
                <a:gd name="connsiteX5" fmla="*/ 0 w 1828800"/>
                <a:gd name="connsiteY5" fmla="*/ 457201 h 914400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1 h 914402"/>
                <a:gd name="connsiteX0" fmla="*/ 0 w 1828800"/>
                <a:gd name="connsiteY0" fmla="*/ 0 h 914402"/>
                <a:gd name="connsiteX1" fmla="*/ 1749399 w 1828800"/>
                <a:gd name="connsiteY1" fmla="*/ 1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79401 w 1828800"/>
                <a:gd name="connsiteY5" fmla="*/ 457202 h 914402"/>
                <a:gd name="connsiteX0" fmla="*/ 0 w 1828800"/>
                <a:gd name="connsiteY0" fmla="*/ 0 h 914402"/>
                <a:gd name="connsiteX1" fmla="*/ 1749399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49399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18532 w 1828800"/>
                <a:gd name="connsiteY5" fmla="*/ 457202 h 914402"/>
                <a:gd name="connsiteX0" fmla="*/ 0 w 1828800"/>
                <a:gd name="connsiteY0" fmla="*/ 0 h 914402"/>
                <a:gd name="connsiteX1" fmla="*/ 1710267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710267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154534 w 1828800"/>
                <a:gd name="connsiteY5" fmla="*/ 457202 h 914402"/>
                <a:gd name="connsiteX0" fmla="*/ 0 w 1828800"/>
                <a:gd name="connsiteY0" fmla="*/ 0 h 914402"/>
                <a:gd name="connsiteX1" fmla="*/ 1674266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4266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52299 w 1828800"/>
                <a:gd name="connsiteY5" fmla="*/ 457202 h 914402"/>
                <a:gd name="connsiteX0" fmla="*/ 0 w 1828800"/>
                <a:gd name="connsiteY0" fmla="*/ 0 h 914402"/>
                <a:gd name="connsiteX1" fmla="*/ 1676501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76501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185721 w 1828800"/>
                <a:gd name="connsiteY5" fmla="*/ 457202 h 914402"/>
                <a:gd name="connsiteX0" fmla="*/ 0 w 1828800"/>
                <a:gd name="connsiteY0" fmla="*/ 0 h 914402"/>
                <a:gd name="connsiteX1" fmla="*/ 1643078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3078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0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86188 w 1828800"/>
                <a:gd name="connsiteY5" fmla="*/ 457202 h 914402"/>
                <a:gd name="connsiteX0" fmla="*/ 0 w 1828800"/>
                <a:gd name="connsiteY0" fmla="*/ 0 h 914402"/>
                <a:gd name="connsiteX1" fmla="*/ 1642612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642612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126026 w 1828800"/>
                <a:gd name="connsiteY5" fmla="*/ 457202 h 914402"/>
                <a:gd name="connsiteX0" fmla="*/ 0 w 1828800"/>
                <a:gd name="connsiteY0" fmla="*/ 0 h 914402"/>
                <a:gd name="connsiteX1" fmla="*/ 1702774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702774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  <a:gd name="connsiteX0" fmla="*/ 0 w 1828800"/>
                <a:gd name="connsiteY0" fmla="*/ 0 h 914402"/>
                <a:gd name="connsiteX1" fmla="*/ 1614796 w 1828800"/>
                <a:gd name="connsiteY1" fmla="*/ 0 h 914402"/>
                <a:gd name="connsiteX2" fmla="*/ 1828800 w 1828800"/>
                <a:gd name="connsiteY2" fmla="*/ 457200 h 914402"/>
                <a:gd name="connsiteX3" fmla="*/ 1614796 w 1828800"/>
                <a:gd name="connsiteY3" fmla="*/ 914402 h 914402"/>
                <a:gd name="connsiteX4" fmla="*/ 0 w 1828800"/>
                <a:gd name="connsiteY4" fmla="*/ 914400 h 914402"/>
                <a:gd name="connsiteX5" fmla="*/ 214004 w 1828800"/>
                <a:gd name="connsiteY5" fmla="*/ 457202 h 91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28800" h="914402">
                  <a:moveTo>
                    <a:pt x="0" y="0"/>
                  </a:moveTo>
                  <a:lnTo>
                    <a:pt x="1614796" y="0"/>
                  </a:lnTo>
                  <a:lnTo>
                    <a:pt x="1828800" y="457200"/>
                  </a:lnTo>
                  <a:lnTo>
                    <a:pt x="1614796" y="914402"/>
                  </a:lnTo>
                  <a:lnTo>
                    <a:pt x="0" y="914400"/>
                  </a:lnTo>
                  <a:lnTo>
                    <a:pt x="214004" y="457202"/>
                  </a:lnTo>
                  <a:close/>
                </a:path>
              </a:pathLst>
            </a:custGeom>
            <a:grpFill/>
            <a:ln w="19050" algn="ctr">
              <a:solidFill>
                <a:sysClr val="window" lastClr="FFFFFF"/>
              </a:solidFill>
              <a:miter lim="800000"/>
              <a:headEnd/>
              <a:tailEnd/>
            </a:ln>
            <a:effectLst>
              <a:outerShdw dist="38100" dir="2700000" algn="ctr" rotWithShape="0">
                <a:sysClr val="windowText" lastClr="000000">
                  <a:alpha val="5000"/>
                </a:sysClr>
              </a:outerShdw>
            </a:effectLst>
          </p:spPr>
          <p:txBody>
            <a:bodyPr vert="horz" wrap="square" lIns="74579" tIns="37290" rIns="74579" bIns="37290" numCol="1" anchor="ctr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7457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92E679E2-7B4A-4698-A5FC-7BBC8E246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0566" y="376110"/>
              <a:ext cx="1277801" cy="58397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6998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900" b="1" i="0" u="none" strike="noStrike" kern="120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+mn-cs"/>
                </a:rPr>
                <a:t>Gestión de  Convenios y Acuerdos</a:t>
              </a:r>
              <a:endPara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411A66C-E1E9-485C-86F9-730627169200}"/>
              </a:ext>
            </a:extLst>
          </p:cNvPr>
          <p:cNvSpPr txBox="1"/>
          <p:nvPr/>
        </p:nvSpPr>
        <p:spPr>
          <a:xfrm>
            <a:off x="1481189" y="6379919"/>
            <a:ext cx="3566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7495" marR="0" lvl="0" indent="-167495" algn="l" defTabSz="893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Planeación de Convenios y Acuerdos</a:t>
            </a:r>
          </a:p>
          <a:p>
            <a:pPr marL="167495" marR="0" lvl="0" indent="-167495" algn="l" defTabSz="893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Suscripción de Convenios y Acuerdos</a:t>
            </a:r>
          </a:p>
          <a:p>
            <a:pPr marL="167495" marR="0" lvl="0" indent="-167495" algn="l" defTabSz="893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Inicio y planeación de la ejecución del convenio y acuerdo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08303FA-505E-4C53-9711-A4D600F351C1}"/>
              </a:ext>
            </a:extLst>
          </p:cNvPr>
          <p:cNvSpPr txBox="1"/>
          <p:nvPr/>
        </p:nvSpPr>
        <p:spPr>
          <a:xfrm>
            <a:off x="4867593" y="6430657"/>
            <a:ext cx="27893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893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4.   Ejecución y control del convenio y acuerdo</a:t>
            </a:r>
          </a:p>
          <a:p>
            <a:pPr marL="0" marR="0" lvl="0" indent="0" algn="just" defTabSz="893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5.   Cierre de convenio y acuerdo</a:t>
            </a:r>
            <a:endParaRPr kumimoji="0" lang="es-E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ítulo 1">
            <a:extLst>
              <a:ext uri="{FF2B5EF4-FFF2-40B4-BE49-F238E27FC236}">
                <a16:creationId xmlns:a16="http://schemas.microsoft.com/office/drawing/2014/main" id="{F58C5913-CCA0-4E48-91A9-3C716BE31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75" y="82024"/>
            <a:ext cx="11725312" cy="292388"/>
          </a:xfrm>
        </p:spPr>
        <p:txBody>
          <a:bodyPr/>
          <a:lstStyle/>
          <a:p>
            <a:r>
              <a:rPr lang="es-ES" sz="1900" b="1" dirty="0"/>
              <a:t>Macroproceso Abastecimiento </a:t>
            </a:r>
            <a:r>
              <a:rPr lang="es-419" sz="1900" b="1" dirty="0"/>
              <a:t>y Servicios Administrativos</a:t>
            </a:r>
            <a:endParaRPr lang="es-CO" sz="1900" b="1" dirty="0"/>
          </a:p>
        </p:txBody>
      </p:sp>
    </p:spTree>
    <p:extLst>
      <p:ext uri="{BB962C8B-B14F-4D97-AF65-F5344CB8AC3E}">
        <p14:creationId xmlns:p14="http://schemas.microsoft.com/office/powerpoint/2010/main" val="38487639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13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00000000000000000000E+00&quot;&gt;&lt;m_msothmcolidx val=&quot;0&quot;/&gt;&lt;m_rgb r=&quot;41&quot; g=&quot;AA&quot; b=&quot;3C&quot;/&gt;&lt;m_nBrightness endver=&quot;26206&quot; val=&quot;0&quot;/&gt;&lt;/elem&gt;&lt;elem m_fUsage=&quot;9.00000000000000022204E-01&quot;&gt;&lt;m_msothmcolidx val=&quot;0&quot;/&gt;&lt;m_rgb r=&quot;92&quot; g=&quot;D0&quot; b=&quot;50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JY1qqlDagXYkM0VEjZi5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TCjT97t1KqFJ2OrYq2T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uRfLmBI1wG_Qd_hZ4M9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0"/>
  <p:tag name="2LEVEL" val="0.3"/>
  <p:tag name="3LEVEL" val="0"/>
  <p:tag name="4LEVEL" val="0"/>
  <p:tag name="5LEVEL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heme/theme1.xml><?xml version="1.0" encoding="utf-8"?>
<a:theme xmlns:a="http://schemas.openxmlformats.org/drawingml/2006/main" name="Firm Format - Spanish">
  <a:themeElements>
    <a:clrScheme name="Custom 26">
      <a:dk1>
        <a:srgbClr val="000000"/>
      </a:dk1>
      <a:lt1>
        <a:srgbClr val="FFFFFF"/>
      </a:lt1>
      <a:dk2>
        <a:srgbClr val="234F67"/>
      </a:dk2>
      <a:lt2>
        <a:srgbClr val="FFFFFF"/>
      </a:lt2>
      <a:accent1>
        <a:srgbClr val="DCEBF4"/>
      </a:accent1>
      <a:accent2>
        <a:srgbClr val="A2CAE2"/>
      </a:accent2>
      <a:accent3>
        <a:srgbClr val="50A2A0"/>
      </a:accent3>
      <a:accent4>
        <a:srgbClr val="234F67"/>
      </a:accent4>
      <a:accent5>
        <a:srgbClr val="FF6600"/>
      </a:accent5>
      <a:accent6>
        <a:srgbClr val="808080"/>
      </a:accent6>
      <a:hlink>
        <a:srgbClr val="50A2A0"/>
      </a:hlink>
      <a:folHlink>
        <a:srgbClr val="234F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Spanish" id="{8F8C8658-0900-4511-92F4-4F9D7035C792}" vid="{72D81AE0-FDC7-462D-BB9E-9C93A584C623}"/>
    </a:ext>
  </a:extLst>
</a:theme>
</file>

<file path=ppt/theme/theme2.xml><?xml version="1.0" encoding="utf-8"?>
<a:theme xmlns:a="http://schemas.openxmlformats.org/drawingml/2006/main" name="1_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Firm Format - template_Blue">
  <a:themeElements>
    <a:clrScheme name="Transporte">
      <a:dk1>
        <a:srgbClr val="000000"/>
      </a:dk1>
      <a:lt1>
        <a:srgbClr val="FFFFFF"/>
      </a:lt1>
      <a:dk2>
        <a:srgbClr val="0E4866"/>
      </a:dk2>
      <a:lt2>
        <a:srgbClr val="FFFFFF"/>
      </a:lt2>
      <a:accent1>
        <a:srgbClr val="DEE9EA"/>
      </a:accent1>
      <a:accent2>
        <a:srgbClr val="9DB5C3"/>
      </a:accent2>
      <a:accent3>
        <a:srgbClr val="D4D740"/>
      </a:accent3>
      <a:accent4>
        <a:srgbClr val="0E4866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G1235-Template.potx" id="{CE667DE3-EC48-41AD-85A0-E005700933D7}" vid="{F6BDD7A9-061D-4C1D-A8DB-6C2FF2D8AA4C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6">
    <a:dk1>
      <a:srgbClr val="000000"/>
    </a:dk1>
    <a:lt1>
      <a:srgbClr val="FFFFFF"/>
    </a:lt1>
    <a:dk2>
      <a:srgbClr val="234F67"/>
    </a:dk2>
    <a:lt2>
      <a:srgbClr val="FFFFFF"/>
    </a:lt2>
    <a:accent1>
      <a:srgbClr val="DCEBF4"/>
    </a:accent1>
    <a:accent2>
      <a:srgbClr val="A2CAE2"/>
    </a:accent2>
    <a:accent3>
      <a:srgbClr val="50A2A0"/>
    </a:accent3>
    <a:accent4>
      <a:srgbClr val="234F67"/>
    </a:accent4>
    <a:accent5>
      <a:srgbClr val="FF6600"/>
    </a:accent5>
    <a:accent6>
      <a:srgbClr val="808080"/>
    </a:accent6>
    <a:hlink>
      <a:srgbClr val="50A2A0"/>
    </a:hlink>
    <a:folHlink>
      <a:srgbClr val="234F6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2B6789A2787D140939184C96CE00B77" ma:contentTypeVersion="11" ma:contentTypeDescription="Crear nuevo documento." ma:contentTypeScope="" ma:versionID="d9aa639b939171488a8f17d6a271a3a0">
  <xsd:schema xmlns:xsd="http://www.w3.org/2001/XMLSchema" xmlns:xs="http://www.w3.org/2001/XMLSchema" xmlns:p="http://schemas.microsoft.com/office/2006/metadata/properties" xmlns:ns3="e3de68e4-5fb2-404c-a003-7e5864203514" xmlns:ns4="7078a5be-a5f9-4c83-8f70-8ace8f65d61c" targetNamespace="http://schemas.microsoft.com/office/2006/metadata/properties" ma:root="true" ma:fieldsID="f3cedf95750fe4fb47e6c2d497042bff" ns3:_="" ns4:_="">
    <xsd:import namespace="e3de68e4-5fb2-404c-a003-7e5864203514"/>
    <xsd:import namespace="7078a5be-a5f9-4c83-8f70-8ace8f65d6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de68e4-5fb2-404c-a003-7e58642035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8a5be-a5f9-4c83-8f70-8ace8f65d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9D0DB4-20BF-4E36-9CE2-15F3FEE93ED5}">
  <ds:schemaRefs>
    <ds:schemaRef ds:uri="e3de68e4-5fb2-404c-a003-7e5864203514"/>
    <ds:schemaRef ds:uri="http://schemas.microsoft.com/office/2006/metadata/properties"/>
    <ds:schemaRef ds:uri="7078a5be-a5f9-4c83-8f70-8ace8f65d61c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9BF1901-5EEB-4D0F-B3DE-BB9FA83D3EAB}">
  <ds:schemaRefs>
    <ds:schemaRef ds:uri="7078a5be-a5f9-4c83-8f70-8ace8f65d61c"/>
    <ds:schemaRef ds:uri="e3de68e4-5fb2-404c-a003-7e586420351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6C3B5F4-7DAF-4A08-894E-CF678FA50C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2958</Words>
  <Application>Microsoft Office PowerPoint</Application>
  <PresentationFormat>Panorámica</PresentationFormat>
  <Paragraphs>388</Paragraphs>
  <Slides>27</Slides>
  <Notes>2</Notes>
  <HiddenSlides>0</HiddenSlides>
  <MMClips>2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Calibri light titulos</vt:lpstr>
      <vt:lpstr>Californian FB</vt:lpstr>
      <vt:lpstr>Century Gothic</vt:lpstr>
      <vt:lpstr>Courier New</vt:lpstr>
      <vt:lpstr>Lucida Grande</vt:lpstr>
      <vt:lpstr>Firm Format - Spanish</vt:lpstr>
      <vt:lpstr>1_Tema de Office</vt:lpstr>
      <vt:lpstr>3_Firm Format - template_Blue</vt:lpstr>
      <vt:lpstr>Diapositiva de think-cell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Macroproceso Abastecimiento y Servicios Administrativos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Rojas Moreno (CENIT)</dc:creator>
  <cp:lastModifiedBy>Howard Alberto Gilly Corredor (CENIT)</cp:lastModifiedBy>
  <cp:revision>2</cp:revision>
  <cp:lastPrinted>2019-11-27T12:49:41Z</cp:lastPrinted>
  <dcterms:created xsi:type="dcterms:W3CDTF">2019-11-22T13:40:53Z</dcterms:created>
  <dcterms:modified xsi:type="dcterms:W3CDTF">2021-06-23T13:21:26Z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0x010100B2B6789A2787D140939184C96CE00B77</vt:lpwstr>
  </property>
</Properties>
</file>