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8" r:id="rId5"/>
    <p:sldMasterId id="2147483701" r:id="rId6"/>
    <p:sldMasterId id="2147483718" r:id="rId7"/>
    <p:sldMasterId id="2147483723" r:id="rId8"/>
    <p:sldMasterId id="2147483729" r:id="rId9"/>
    <p:sldMasterId id="2147483736" r:id="rId10"/>
  </p:sldMasterIdLst>
  <p:notesMasterIdLst>
    <p:notesMasterId r:id="rId42"/>
  </p:notesMasterIdLst>
  <p:sldIdLst>
    <p:sldId id="2134804442" r:id="rId11"/>
    <p:sldId id="291" r:id="rId12"/>
    <p:sldId id="2134804439" r:id="rId13"/>
    <p:sldId id="2134804429" r:id="rId14"/>
    <p:sldId id="2134804430" r:id="rId15"/>
    <p:sldId id="2134804447" r:id="rId16"/>
    <p:sldId id="2134804448" r:id="rId17"/>
    <p:sldId id="2134804449" r:id="rId18"/>
    <p:sldId id="2134804451" r:id="rId19"/>
    <p:sldId id="2134804450" r:id="rId20"/>
    <p:sldId id="288" r:id="rId21"/>
    <p:sldId id="2134803693" r:id="rId22"/>
    <p:sldId id="2134803697" r:id="rId23"/>
    <p:sldId id="2134804416" r:id="rId24"/>
    <p:sldId id="2134804415" r:id="rId25"/>
    <p:sldId id="2134804414" r:id="rId26"/>
    <p:sldId id="2134804443" r:id="rId27"/>
    <p:sldId id="2134804420" r:id="rId28"/>
    <p:sldId id="2134804436" r:id="rId29"/>
    <p:sldId id="2134804435" r:id="rId30"/>
    <p:sldId id="2134803695" r:id="rId31"/>
    <p:sldId id="2134804445" r:id="rId32"/>
    <p:sldId id="2134804288" r:id="rId33"/>
    <p:sldId id="2134804292" r:id="rId34"/>
    <p:sldId id="2134804433" r:id="rId35"/>
    <p:sldId id="2134803696" r:id="rId36"/>
    <p:sldId id="2134804290" r:id="rId37"/>
    <p:sldId id="2134804313" r:id="rId38"/>
    <p:sldId id="2134804434" r:id="rId39"/>
    <p:sldId id="2134804440" r:id="rId40"/>
    <p:sldId id="2134804438" r:id="rId41"/>
  </p:sldIdLst>
  <p:sldSz cx="12192000" cy="6858000"/>
  <p:notesSz cx="7010400" cy="9296400"/>
  <p:custDataLst>
    <p:tags r:id="rId43"/>
  </p:custData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ly Andrea Castaneda Ramirez (CENIT)" initials="YACR(" lastIdx="2" clrIdx="0">
    <p:extLst>
      <p:ext uri="{19B8F6BF-5375-455C-9EA6-DF929625EA0E}">
        <p15:presenceInfo xmlns:p15="http://schemas.microsoft.com/office/powerpoint/2012/main" userId="S::yuly.castaneda@cenit-transporte.com::9d6b9224-b289-47c8-b6d4-3bf1381012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76E"/>
    <a:srgbClr val="50A2A0"/>
    <a:srgbClr val="DCEBF4"/>
    <a:srgbClr val="7030A0"/>
    <a:srgbClr val="D5DA41"/>
    <a:srgbClr val="07212E"/>
    <a:srgbClr val="E53D12"/>
    <a:srgbClr val="FF9933"/>
    <a:srgbClr val="F2F2F2"/>
    <a:srgbClr val="FEE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693F3C-19C5-465C-BC85-E30CB435058B}" v="3" dt="2021-03-16T13:00:10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82" autoAdjust="0"/>
  </p:normalViewPr>
  <p:slideViewPr>
    <p:cSldViewPr snapToGrid="0">
      <p:cViewPr varScale="1">
        <p:scale>
          <a:sx n="64" d="100"/>
          <a:sy n="64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2B216-019E-4036-8562-57EF95F31BD5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82204-AC2A-435A-8E03-13AC72C75B6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314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3F7335-CCC7-4A58-9E52-3291A77CCC3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026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32AF8-1D01-D044-82F4-18027017BC9E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942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982204-AC2A-435A-8E03-13AC72C75B63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5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emf"/><Relationship Id="rId12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8.png"/><Relationship Id="rId2" Type="http://schemas.openxmlformats.org/officeDocument/2006/relationships/tags" Target="../tags/tag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9.xml"/><Relationship Id="rId7" Type="http://schemas.openxmlformats.org/officeDocument/2006/relationships/image" Target="../media/image10.emf"/><Relationship Id="rId2" Type="http://schemas.openxmlformats.org/officeDocument/2006/relationships/tags" Target="../tags/tag2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0.xml"/><Relationship Id="rId9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image" Target="../media/image8.png"/><Relationship Id="rId2" Type="http://schemas.openxmlformats.org/officeDocument/2006/relationships/tags" Target="../tags/tag4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52.xml"/><Relationship Id="rId7" Type="http://schemas.openxmlformats.org/officeDocument/2006/relationships/image" Target="../media/image10.emf"/><Relationship Id="rId2" Type="http://schemas.openxmlformats.org/officeDocument/2006/relationships/tags" Target="../tags/tag5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3.xml"/><Relationship Id="rId9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8.png"/><Relationship Id="rId2" Type="http://schemas.openxmlformats.org/officeDocument/2006/relationships/tags" Target="../tags/tag7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4.xml"/><Relationship Id="rId7" Type="http://schemas.openxmlformats.org/officeDocument/2006/relationships/image" Target="../media/image12.emf"/><Relationship Id="rId2" Type="http://schemas.openxmlformats.org/officeDocument/2006/relationships/tags" Target="../tags/tag7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75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77.xml"/><Relationship Id="rId7" Type="http://schemas.openxmlformats.org/officeDocument/2006/relationships/image" Target="../media/image10.emf"/><Relationship Id="rId2" Type="http://schemas.openxmlformats.org/officeDocument/2006/relationships/tags" Target="../tags/tag7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78.xml"/><Relationship Id="rId9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13.jpeg"/><Relationship Id="rId2" Type="http://schemas.openxmlformats.org/officeDocument/2006/relationships/tags" Target="../tags/tag8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7" Type="http://schemas.openxmlformats.org/officeDocument/2006/relationships/image" Target="../media/image8.png"/><Relationship Id="rId2" Type="http://schemas.openxmlformats.org/officeDocument/2006/relationships/tags" Target="../tags/tag10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0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04.xml"/><Relationship Id="rId7" Type="http://schemas.openxmlformats.org/officeDocument/2006/relationships/image" Target="../media/image10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0.bin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05.xml"/><Relationship Id="rId9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8.png"/><Relationship Id="rId2" Type="http://schemas.openxmlformats.org/officeDocument/2006/relationships/tags" Target="../tags/tag12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26.xml"/><Relationship Id="rId7" Type="http://schemas.openxmlformats.org/officeDocument/2006/relationships/image" Target="../media/image12.emf"/><Relationship Id="rId2" Type="http://schemas.openxmlformats.org/officeDocument/2006/relationships/tags" Target="../tags/tag12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3.bin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27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29.xml"/><Relationship Id="rId7" Type="http://schemas.openxmlformats.org/officeDocument/2006/relationships/image" Target="../media/image10.emf"/><Relationship Id="rId2" Type="http://schemas.openxmlformats.org/officeDocument/2006/relationships/tags" Target="../tags/tag128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4.bin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0.xml"/><Relationship Id="rId9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13.jpeg"/><Relationship Id="rId2" Type="http://schemas.openxmlformats.org/officeDocument/2006/relationships/tags" Target="../tags/tag13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Diapositiva de think-cell" r:id="rId4" imgW="353" imgH="353" progId="TCLayout.ActiveDocument.1">
                  <p:embed/>
                </p:oleObj>
              </mc:Choice>
              <mc:Fallback>
                <p:oleObj name="Diapositiva de think-cell" r:id="rId4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 flipH="1">
            <a:off x="1" y="2285784"/>
            <a:ext cx="12198481" cy="4573836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78">
              <a:solidFill>
                <a:srgbClr val="000000"/>
              </a:solidFill>
            </a:endParaRPr>
          </a:p>
        </p:txBody>
      </p:sp>
      <p:pic>
        <p:nvPicPr>
          <p:cNvPr id="18468" name="Picture 36" descr="http://inteligenciapetrolera.com.co/inicio/wp-content/uploads/2015/05/oleoductos-Colombia.jpg"/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0"/>
            <a:ext cx="12198479" cy="22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TopPlaceholder"/>
          <p:cNvSpPr>
            <a:spLocks noChangeArrowheads="1"/>
          </p:cNvSpPr>
          <p:nvPr/>
        </p:nvSpPr>
        <p:spPr bwMode="auto">
          <a:xfrm>
            <a:off x="1" y="1944"/>
            <a:ext cx="12198480" cy="228384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81" y="6574547"/>
            <a:ext cx="2226740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8214" y="2808900"/>
            <a:ext cx="7973759" cy="36933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_tradnl" noProof="0"/>
              <a:t>Título de la Presentación (Arial, 24, Blanco)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8213" y="3883792"/>
            <a:ext cx="797375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noProof="0"/>
              <a:t>Fecha de la presentación (DD de mes de AÑO) (Arial, 16, Azul Claro)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516593" y="372730"/>
            <a:ext cx="763029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689" b="1" err="1">
                <a:solidFill>
                  <a:srgbClr val="DCEBF4">
                    <a:lumMod val="25000"/>
                  </a:srgbClr>
                </a:solidFill>
              </a:rPr>
              <a:t>WORKING</a:t>
            </a:r>
            <a:r>
              <a:rPr lang="es-ES_tradnl" sz="689" b="1">
                <a:solidFill>
                  <a:srgbClr val="DCEBF4">
                    <a:lumMod val="25000"/>
                  </a:srgbClr>
                </a:solidFill>
              </a:rPr>
              <a:t> </a:t>
            </a:r>
            <a:r>
              <a:rPr lang="es-ES_tradnl" sz="689" b="1" err="1">
                <a:solidFill>
                  <a:srgbClr val="DCEBF4">
                    <a:lumMod val="25000"/>
                  </a:srgbClr>
                </a:solidFill>
              </a:rPr>
              <a:t>DRAFT</a:t>
            </a:r>
            <a:endParaRPr lang="es-ES_tradnl" sz="689" b="1">
              <a:solidFill>
                <a:srgbClr val="DCEBF4">
                  <a:lumMod val="25000"/>
                </a:srgbClr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516591" y="531465"/>
            <a:ext cx="2447786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89">
                <a:solidFill>
                  <a:srgbClr val="DCEBF4">
                    <a:lumMod val="25000"/>
                  </a:srgbClr>
                </a:solidFill>
              </a:rPr>
              <a:t>Last Modified 31/10/2016 3:14 p. m. SA Pacific Standard Time</a:t>
            </a:r>
            <a:endParaRPr lang="es-ES_tradnl" sz="689">
              <a:solidFill>
                <a:srgbClr val="DCEBF4">
                  <a:lumMod val="25000"/>
                </a:srgbClr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516592" y="691820"/>
            <a:ext cx="280526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689" err="1">
                <a:solidFill>
                  <a:srgbClr val="DCEBF4">
                    <a:lumMod val="25000"/>
                  </a:srgbClr>
                </a:solidFill>
              </a:rPr>
              <a:t>Printed</a:t>
            </a:r>
            <a:endParaRPr lang="es-ES_tradnl" sz="689">
              <a:solidFill>
                <a:srgbClr val="DCEBF4">
                  <a:lumMod val="25000"/>
                </a:srgbClr>
              </a:solidFill>
            </a:endParaRPr>
          </a:p>
        </p:txBody>
      </p:sp>
      <p:grpSp>
        <p:nvGrpSpPr>
          <p:cNvPr id="37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8" name="Document type" hidden="1"/>
            <p:cNvSpPr txBox="1">
              <a:spLocks noChangeArrowheads="1"/>
            </p:cNvSpPr>
            <p:nvPr/>
          </p:nvSpPr>
          <p:spPr bwMode="auto">
            <a:xfrm>
              <a:off x="2640013" y="5446901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39" name="Date" hidden="1"/>
            <p:cNvSpPr txBox="1">
              <a:spLocks noChangeArrowheads="1"/>
            </p:cNvSpPr>
            <p:nvPr/>
          </p:nvSpPr>
          <p:spPr bwMode="auto">
            <a:xfrm>
              <a:off x="2640013" y="5660798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Date</a:t>
              </a:r>
            </a:p>
          </p:txBody>
        </p:sp>
        <p:sp>
          <p:nvSpPr>
            <p:cNvPr id="40" name="Disclaimer" hidden="1"/>
            <p:cNvSpPr>
              <a:spLocks noChangeArrowheads="1"/>
            </p:cNvSpPr>
            <p:nvPr/>
          </p:nvSpPr>
          <p:spPr bwMode="auto">
            <a:xfrm>
              <a:off x="2640013" y="6143140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41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Rectangle 42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sp>
        <p:nvSpPr>
          <p:cNvPr id="19" name="Rectangle 87"/>
          <p:cNvSpPr>
            <a:spLocks noChangeArrowheads="1"/>
          </p:cNvSpPr>
          <p:nvPr/>
        </p:nvSpPr>
        <p:spPr bwMode="auto">
          <a:xfrm rot="16200000">
            <a:off x="2183495" y="3877869"/>
            <a:ext cx="1230716" cy="371949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0" name="Freeform 88"/>
          <p:cNvSpPr>
            <a:spLocks noEditPoints="1"/>
          </p:cNvSpPr>
          <p:nvPr/>
        </p:nvSpPr>
        <p:spPr bwMode="auto">
          <a:xfrm rot="16200000">
            <a:off x="323275" y="2551008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45" name="Rectangle 86"/>
          <p:cNvSpPr>
            <a:spLocks noChangeArrowheads="1"/>
          </p:cNvSpPr>
          <p:nvPr/>
        </p:nvSpPr>
        <p:spPr bwMode="auto">
          <a:xfrm rot="5400000">
            <a:off x="1493339" y="2412186"/>
            <a:ext cx="303144" cy="1259975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47" name="Freeform 88"/>
          <p:cNvSpPr>
            <a:spLocks noEditPoints="1"/>
          </p:cNvSpPr>
          <p:nvPr/>
        </p:nvSpPr>
        <p:spPr bwMode="auto">
          <a:xfrm rot="5400000">
            <a:off x="2357715" y="2756837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56" name="Rectangle 87"/>
          <p:cNvSpPr>
            <a:spLocks noChangeArrowheads="1"/>
          </p:cNvSpPr>
          <p:nvPr/>
        </p:nvSpPr>
        <p:spPr bwMode="auto">
          <a:xfrm rot="16200000">
            <a:off x="316141" y="2272856"/>
            <a:ext cx="349980" cy="371949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 rot="16200000" flipH="1">
            <a:off x="7067861" y="140198"/>
            <a:ext cx="580815" cy="9658831"/>
            <a:chOff x="1373570" y="4512865"/>
            <a:chExt cx="569252" cy="7099493"/>
          </a:xfrm>
        </p:grpSpPr>
        <p:sp>
          <p:nvSpPr>
            <p:cNvPr id="59" name="Rectangle 87"/>
            <p:cNvSpPr>
              <a:spLocks noChangeArrowheads="1"/>
            </p:cNvSpPr>
            <p:nvPr userDrawn="1"/>
          </p:nvSpPr>
          <p:spPr bwMode="auto">
            <a:xfrm rot="16200000">
              <a:off x="-1492699" y="8224274"/>
              <a:ext cx="6502776" cy="27339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1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sz="1378">
                <a:solidFill>
                  <a:srgbClr val="000000"/>
                </a:solidFill>
              </a:endParaRPr>
            </a:p>
          </p:txBody>
        </p:sp>
        <p:sp>
          <p:nvSpPr>
            <p:cNvPr id="60" name="Freeform 88"/>
            <p:cNvSpPr>
              <a:spLocks noEditPoints="1"/>
            </p:cNvSpPr>
            <p:nvPr userDrawn="1"/>
          </p:nvSpPr>
          <p:spPr bwMode="auto">
            <a:xfrm rot="5400000">
              <a:off x="1359837" y="4526598"/>
              <a:ext cx="596717" cy="569252"/>
            </a:xfrm>
            <a:custGeom>
              <a:avLst/>
              <a:gdLst>
                <a:gd name="T0" fmla="*/ 176 w 201"/>
                <a:gd name="T1" fmla="*/ 16 h 192"/>
                <a:gd name="T2" fmla="*/ 97 w 201"/>
                <a:gd name="T3" fmla="*/ 16 h 192"/>
                <a:gd name="T4" fmla="*/ 17 w 201"/>
                <a:gd name="T5" fmla="*/ 92 h 192"/>
                <a:gd name="T6" fmla="*/ 17 w 201"/>
                <a:gd name="T7" fmla="*/ 167 h 192"/>
                <a:gd name="T8" fmla="*/ 0 w 201"/>
                <a:gd name="T9" fmla="*/ 167 h 192"/>
                <a:gd name="T10" fmla="*/ 0 w 201"/>
                <a:gd name="T11" fmla="*/ 192 h 192"/>
                <a:gd name="T12" fmla="*/ 134 w 201"/>
                <a:gd name="T13" fmla="*/ 192 h 192"/>
                <a:gd name="T14" fmla="*/ 134 w 201"/>
                <a:gd name="T15" fmla="*/ 167 h 192"/>
                <a:gd name="T16" fmla="*/ 117 w 201"/>
                <a:gd name="T17" fmla="*/ 167 h 192"/>
                <a:gd name="T18" fmla="*/ 117 w 201"/>
                <a:gd name="T19" fmla="*/ 136 h 192"/>
                <a:gd name="T20" fmla="*/ 142 w 201"/>
                <a:gd name="T21" fmla="*/ 108 h 192"/>
                <a:gd name="T22" fmla="*/ 176 w 201"/>
                <a:gd name="T23" fmla="*/ 108 h 192"/>
                <a:gd name="T24" fmla="*/ 176 w 201"/>
                <a:gd name="T25" fmla="*/ 125 h 192"/>
                <a:gd name="T26" fmla="*/ 201 w 201"/>
                <a:gd name="T27" fmla="*/ 125 h 192"/>
                <a:gd name="T28" fmla="*/ 201 w 201"/>
                <a:gd name="T29" fmla="*/ 0 h 192"/>
                <a:gd name="T30" fmla="*/ 176 w 201"/>
                <a:gd name="T31" fmla="*/ 0 h 192"/>
                <a:gd name="T32" fmla="*/ 176 w 201"/>
                <a:gd name="T33" fmla="*/ 16 h 192"/>
                <a:gd name="T34" fmla="*/ 176 w 201"/>
                <a:gd name="T35" fmla="*/ 16 h 192"/>
                <a:gd name="T36" fmla="*/ 176 w 201"/>
                <a:gd name="T37" fmla="*/ 1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1" h="192">
                  <a:moveTo>
                    <a:pt x="176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17" y="16"/>
                    <a:pt x="17" y="92"/>
                    <a:pt x="17" y="92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34" y="192"/>
                    <a:pt x="134" y="192"/>
                    <a:pt x="134" y="192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6"/>
                    <a:pt x="115" y="108"/>
                    <a:pt x="142" y="108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176" y="16"/>
                  </a:lnTo>
                  <a:close/>
                  <a:moveTo>
                    <a:pt x="176" y="16"/>
                  </a:moveTo>
                  <a:cubicBezTo>
                    <a:pt x="176" y="16"/>
                    <a:pt x="176" y="16"/>
                    <a:pt x="176" y="1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1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8" name="Object 2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28" name="Object 2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32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Rectangle 45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48" name="Object 4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48" name="Object 4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5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52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Rectangle 5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58" name="Object 5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11" imgW="270" imgH="270" progId="TCLayout.ActiveDocument.1">
                  <p:embed/>
                </p:oleObj>
              </mc:Choice>
              <mc:Fallback>
                <p:oleObj name="think-cell Slide" r:id="rId11" imgW="270" imgH="270" progId="TCLayout.ActiveDocument.1">
                  <p:embed/>
                  <p:pic>
                    <p:nvPicPr>
                      <p:cNvPr id="58" name="Object 5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62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63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64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65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" name="Rectangle 6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rgbClr val="000000"/>
                </a:solidFill>
              </a:endParaRPr>
            </a:p>
          </p:txBody>
        </p:sp>
      </p:grpSp>
      <p:pic>
        <p:nvPicPr>
          <p:cNvPr id="68" name="Picture 2" descr="https://www.cenit-transporte.com/wp-content/uploads/2013/01/cenit_logo-mob-retina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1" y="833131"/>
            <a:ext cx="1509429" cy="11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4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11AF-5418-4C83-BA51-28505081766E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1913-40D6-4ABE-93D6-D1AE9FF6CA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94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122B0-0412-4D7A-B617-BEA6F282A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50734F-2247-4ABB-A230-873FA3B09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EDFCF-C38D-415B-97D0-9B9798F8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4CEF5C-99E0-4B86-84A7-E61CF66C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F52087-CE37-4828-92C7-559F4BF1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16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D4E55-43B6-44E2-91A9-77EE387A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E1BBFD-D1D8-4954-8A62-8B4339BC4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98F14F-4D87-419F-B2DC-5CB5B474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667438-696A-4E4F-84E2-A47C3553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636E6F-DBED-4DC2-AE30-E29ED46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21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B4E65-D991-4150-9F06-3A4AEF03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5A7DF2-CE62-41DA-9DAE-0F0C7F471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40ADDD-38DB-4725-9259-75550852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A41632-0B3A-47C5-802C-32F5FFA9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5F5C36-67A7-4105-9B53-8DF5FA9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125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D9991-AD6A-4064-A5CE-4CB483A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A01B24-B4AF-4C9B-89C8-12816470E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A31059-5DE2-46C0-ACE4-729074555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4B9DFA-1DFE-4413-B519-DD4197B3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18CFDB-632B-4511-ACC7-D64AC708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9EEAC8-5F73-4290-845A-8A892A3E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425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0AC4D-1013-4C0A-BD3A-61FD76DC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0DC0D9-01B1-4B64-8D9E-DBC7291DB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FB5FD5-1C25-44DE-888C-E9C9DF539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2355A5-1B85-441E-ABFA-9AC7D4E23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013EA6-796B-4935-8EC7-2EB048236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5C99AF-0A72-44E7-8684-A5BBE2D7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7E52CF-7EF6-4452-87AB-662A2EA4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B858EB-81E3-425C-8375-AC15BE94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1259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331F2-FD51-42EB-9F87-98EF25CC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5BEE8-0DD7-4061-9848-7895E92EF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C94C06-01FA-4533-927C-918CF8D3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4B0F9C-0747-4E54-A16E-6926F7D2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469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7DC31C-A969-40AF-B93E-CFE58EAC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DF1604-3C41-4294-BED7-9FE66C07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8572EE-1C2E-4539-924D-FE4678F4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1884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0FA73-BE18-4889-B13F-D3576AFF5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E3B0B-E9A2-40D7-966B-6C67C491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9F0437-AA3C-4DBA-88CD-6E6670DB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8E75E2-F638-4146-BC0D-F1C4507E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A58B67-0620-4478-99B6-A3AF7930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BE2D1E-5AD2-41A3-BD33-5D889657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853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AC813-DDE5-472B-94D8-667E1D6C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BB18D3-E6FF-4885-8A11-B711A866B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69E3CA-41C4-432D-89E2-B09FF46E5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8E9A9C-0363-4185-89EB-1788D502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DB738A-7BAD-4A0E-926D-67DC5DB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E68C4D-A3DC-4F49-A8B7-DD63A173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742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53"/>
          <p:cNvSpPr/>
          <p:nvPr/>
        </p:nvSpPr>
        <p:spPr>
          <a:xfrm flipH="1">
            <a:off x="1" y="2285784"/>
            <a:ext cx="12198481" cy="45738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78">
              <a:solidFill>
                <a:srgbClr val="000000"/>
              </a:solidFill>
            </a:endParaRPr>
          </a:p>
        </p:txBody>
      </p:sp>
      <p:pic>
        <p:nvPicPr>
          <p:cNvPr id="5" name="Picture 36" descr="http://inteligenciapetrolera.com.co/inicio/wp-content/uploads/2015/05/oleoductos-Colombia.jpg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0"/>
            <a:ext cx="12198479" cy="22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8214" y="3514460"/>
            <a:ext cx="7973759" cy="369332"/>
          </a:xfrm>
          <a:prstGeom prst="rect">
            <a:avLst/>
          </a:prstGeom>
        </p:spPr>
        <p:txBody>
          <a:bodyPr/>
          <a:lstStyle>
            <a:lvl1pPr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noProof="0"/>
              <a:t>Título de la Sección (Arial, 24, Azul Oscuro)</a:t>
            </a:r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31362" y="6419408"/>
            <a:ext cx="797375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noProof="0"/>
              <a:t>Título de la Presentación (Arial, 16, Azul Oscuro)</a:t>
            </a:r>
          </a:p>
        </p:txBody>
      </p:sp>
      <p:grpSp>
        <p:nvGrpSpPr>
          <p:cNvPr id="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1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5446901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11" name="Date" hidden="1"/>
            <p:cNvSpPr txBox="1">
              <a:spLocks noChangeArrowheads="1"/>
            </p:cNvSpPr>
            <p:nvPr/>
          </p:nvSpPr>
          <p:spPr bwMode="auto">
            <a:xfrm>
              <a:off x="2640013" y="5660798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Date</a:t>
              </a:r>
            </a:p>
          </p:txBody>
        </p:sp>
        <p:sp>
          <p:nvSpPr>
            <p:cNvPr id="12" name="Disclaimer" hidden="1"/>
            <p:cNvSpPr>
              <a:spLocks noChangeArrowheads="1"/>
            </p:cNvSpPr>
            <p:nvPr/>
          </p:nvSpPr>
          <p:spPr bwMode="auto">
            <a:xfrm>
              <a:off x="2640013" y="6143140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42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87"/>
          <p:cNvSpPr>
            <a:spLocks noChangeArrowheads="1"/>
          </p:cNvSpPr>
          <p:nvPr/>
        </p:nvSpPr>
        <p:spPr bwMode="auto">
          <a:xfrm rot="16200000">
            <a:off x="2183495" y="3877869"/>
            <a:ext cx="1230716" cy="371949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7" name="Freeform 88"/>
          <p:cNvSpPr>
            <a:spLocks noEditPoints="1"/>
          </p:cNvSpPr>
          <p:nvPr/>
        </p:nvSpPr>
        <p:spPr bwMode="auto">
          <a:xfrm rot="16200000">
            <a:off x="323275" y="2551008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8" name="Rectangle 86"/>
          <p:cNvSpPr>
            <a:spLocks noChangeArrowheads="1"/>
          </p:cNvSpPr>
          <p:nvPr/>
        </p:nvSpPr>
        <p:spPr bwMode="auto">
          <a:xfrm rot="5400000">
            <a:off x="1493339" y="2412186"/>
            <a:ext cx="303144" cy="1259975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9" name="Freeform 88"/>
          <p:cNvSpPr>
            <a:spLocks noEditPoints="1"/>
          </p:cNvSpPr>
          <p:nvPr/>
        </p:nvSpPr>
        <p:spPr bwMode="auto">
          <a:xfrm rot="5400000">
            <a:off x="2357715" y="2756837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0" name="Rectangle 87"/>
          <p:cNvSpPr>
            <a:spLocks noChangeArrowheads="1"/>
          </p:cNvSpPr>
          <p:nvPr/>
        </p:nvSpPr>
        <p:spPr bwMode="auto">
          <a:xfrm rot="16200000">
            <a:off x="316141" y="2272856"/>
            <a:ext cx="349980" cy="371949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2" name="Rectangle 87"/>
          <p:cNvSpPr>
            <a:spLocks noChangeArrowheads="1"/>
          </p:cNvSpPr>
          <p:nvPr/>
        </p:nvSpPr>
        <p:spPr bwMode="auto">
          <a:xfrm flipH="1">
            <a:off x="3340684" y="4932675"/>
            <a:ext cx="8847000" cy="278945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3" name="Freeform 88"/>
          <p:cNvSpPr>
            <a:spLocks noEditPoints="1"/>
          </p:cNvSpPr>
          <p:nvPr/>
        </p:nvSpPr>
        <p:spPr bwMode="auto">
          <a:xfrm rot="10800000" flipH="1">
            <a:off x="2528854" y="4679205"/>
            <a:ext cx="811831" cy="58081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grpSp>
        <p:nvGrpSpPr>
          <p:cNvPr id="24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25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27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 45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2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34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5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9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40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41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42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Rectangle 6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rgbClr val="000000"/>
                </a:solidFill>
              </a:endParaRPr>
            </a:p>
          </p:txBody>
        </p:sp>
      </p:grpSp>
      <p:sp>
        <p:nvSpPr>
          <p:cNvPr id="4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2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9" name="TitleTopPlaceholder"/>
          <p:cNvSpPr>
            <a:spLocks noChangeArrowheads="1"/>
          </p:cNvSpPr>
          <p:nvPr/>
        </p:nvSpPr>
        <p:spPr bwMode="auto">
          <a:xfrm>
            <a:off x="1" y="1944"/>
            <a:ext cx="12198480" cy="228384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Picture 2" descr="https://www.cenit-transporte.com/wp-content/uploads/2013/01/cenit_logo-mob-reti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1" y="833131"/>
            <a:ext cx="1509429" cy="11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37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247A5-8B8C-461C-8CDE-A56F23DA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EFD238-BF68-42D0-BADD-C12AD3406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EC7B95-DF5D-4895-8A1A-ACA04B24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9D4ED-3D2E-408E-9347-E59E5101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796B8-CF7E-4E3C-96D4-7C210A74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4428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54E65A-3C66-4FDC-B9CA-62C6BC81E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404ACC-FEC1-4FAD-8303-B1336598F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973CD9-F94B-4482-8E98-E1F9A6476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A753E0-BEF8-43BC-A838-C95BA43F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0E3D86-68EB-4C43-82B4-F849C346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238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51598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58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11595910" y="37257"/>
            <a:ext cx="401720" cy="1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ES" sz="853" baseline="0" noProof="0" dirty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/>
        </p:nvGrpSpPr>
        <p:grpSpPr bwMode="auto">
          <a:xfrm>
            <a:off x="3090575" y="263460"/>
            <a:ext cx="1741648" cy="553874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79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79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/>
        </p:nvSpPr>
        <p:spPr>
          <a:xfrm rot="5400000">
            <a:off x="-301145" y="4206677"/>
            <a:ext cx="1870183" cy="1267891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367396" y="121514"/>
            <a:ext cx="90049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40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367396" y="247125"/>
            <a:ext cx="3815785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40" baseline="0" noProof="0">
                <a:solidFill>
                  <a:schemeClr val="bg1"/>
                </a:solidFill>
                <a:latin typeface="+mn-lt"/>
              </a:rPr>
              <a:t>Last Modified 8/27/2019 06:39 Central Standard Time</a:t>
            </a:r>
            <a:endParaRPr lang="es-ES" sz="640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367398" y="372737"/>
            <a:ext cx="3618996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40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90893" y="747983"/>
            <a:ext cx="6357713" cy="393605"/>
          </a:xfrm>
          <a:prstGeom prst="rect">
            <a:avLst/>
          </a:prstGeom>
        </p:spPr>
        <p:txBody>
          <a:bodyPr/>
          <a:lstStyle>
            <a:lvl1pPr>
              <a:defRPr sz="2558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s-E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90895" y="2628592"/>
            <a:ext cx="3720470" cy="17218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119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s-E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90895" y="3150697"/>
            <a:ext cx="3720470" cy="17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1119" baseline="0" noProof="0" dirty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/>
        </p:nvSpPr>
        <p:spPr bwMode="black">
          <a:xfrm>
            <a:off x="147168" y="6494737"/>
            <a:ext cx="2943404" cy="1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857894" eaLnBrk="0" hangingPunct="0"/>
            <a:r>
              <a:rPr lang="es-CO" sz="640" baseline="0" dirty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857894" eaLnBrk="0" hangingPunct="0"/>
            <a:r>
              <a:rPr lang="es-CO" sz="640" baseline="0" dirty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  <a:endParaRPr lang="es-ES" sz="64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458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4" y="6424796"/>
            <a:ext cx="144270" cy="9848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640" smtClean="0">
                <a:solidFill>
                  <a:schemeClr val="accent6"/>
                </a:solidFill>
              </a:rPr>
              <a:pPr lvl="0"/>
              <a:t>‹Nº›</a:t>
            </a:fld>
            <a:endParaRPr lang="es-ES" sz="640" dirty="0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710416" y="6654029"/>
            <a:ext cx="80470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54342"/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9" y="6155681"/>
            <a:ext cx="1356175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/>
        </p:nvCxnSpPr>
        <p:spPr>
          <a:xfrm>
            <a:off x="11493879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/>
        </p:nvCxnSpPr>
        <p:spPr>
          <a:xfrm>
            <a:off x="10777293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36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61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959">
          <p15:clr>
            <a:srgbClr val="F26B43"/>
          </p15:clr>
        </p15:guide>
        <p15:guide id="4" orient="horz" pos="5445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3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" name="Diapositiva de think-cell" r:id="rId6" imgW="386" imgH="386" progId="TCLayout.ActiveDocument.1">
                  <p:embed/>
                </p:oleObj>
              </mc:Choice>
              <mc:Fallback>
                <p:oleObj name="Diapositiva de think-cell" r:id="rId6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3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798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/>
        </p:nvSpPr>
        <p:spPr>
          <a:xfrm>
            <a:off x="3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/>
        </p:nvSpPr>
        <p:spPr>
          <a:xfrm rot="5400000">
            <a:off x="-452076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18" y="234866"/>
            <a:ext cx="11366552" cy="430626"/>
          </a:xfrm>
        </p:spPr>
        <p:txBody>
          <a:bodyPr/>
          <a:lstStyle>
            <a:lvl1pPr>
              <a:defRPr sz="27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0" name="SlideLogoText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0710416" y="6654029"/>
            <a:ext cx="80470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54342"/>
            <a:r>
              <a:rPr lang="es-ES" sz="640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4"/>
            <a:ext cx="1974585" cy="88874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/>
        </p:nvSpPr>
        <p:spPr>
          <a:xfrm rot="10800000">
            <a:off x="9648740" y="5347174"/>
            <a:ext cx="2543263" cy="151082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/>
        </p:nvSpPr>
        <p:spPr>
          <a:xfrm rot="16200000">
            <a:off x="11415465" y="4987119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/>
        </p:nvSpPr>
        <p:spPr bwMode="black">
          <a:xfrm>
            <a:off x="11652054" y="6424796"/>
            <a:ext cx="144270" cy="9848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640" smtClean="0">
                <a:solidFill>
                  <a:schemeClr val="bg1"/>
                </a:solidFill>
              </a:rPr>
              <a:pPr lvl="0"/>
              <a:t>‹Nº›</a:t>
            </a:fld>
            <a:endParaRPr lang="es-ES" sz="64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/>
        </p:nvCxnSpPr>
        <p:spPr>
          <a:xfrm>
            <a:off x="11493879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24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32">
          <p15:clr>
            <a:srgbClr val="000000"/>
          </p15:clr>
        </p15:guide>
        <p15:guide id="2" orient="horz" pos="794">
          <p15:clr>
            <a:srgbClr val="000000"/>
          </p15:clr>
        </p15:guide>
        <p15:guide id="3" orient="horz" pos="5449">
          <p15:clr>
            <a:srgbClr val="000000"/>
          </p15:clr>
        </p15:guide>
        <p15:guide id="4" pos="104">
          <p15:clr>
            <a:srgbClr val="00000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77D9-A47B-4436-8B16-5BB9047A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3303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5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65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ES" sz="1089" baseline="0" noProof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37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37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/>
        </p:nvSpPr>
        <p:spPr>
          <a:xfrm rot="5400000">
            <a:off x="-301147" y="4206675"/>
            <a:ext cx="1870184" cy="1267892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367394" y="121512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816" b="1" baseline="0" noProof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367395" y="2471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8/27/2019 06:39 Central Standard Time</a:t>
            </a:r>
            <a:endParaRPr lang="es-ES" sz="816" baseline="0" noProof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367396" y="372737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816" baseline="0" noProof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90893" y="747982"/>
            <a:ext cx="635771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s-ES" noProof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90893" y="2628591"/>
            <a:ext cx="372047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s-ES" noProof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90893" y="3098719"/>
            <a:ext cx="3720470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1428" baseline="0" noProof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/>
        </p:nvSpPr>
        <p:spPr bwMode="black">
          <a:xfrm>
            <a:off x="147169" y="6494736"/>
            <a:ext cx="294340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1094990" eaLnBrk="0" hangingPunct="0"/>
            <a:r>
              <a:rPr lang="es-CO" sz="816" baseline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1094990" eaLnBrk="0" hangingPunct="0"/>
            <a:r>
              <a:rPr lang="es-CO" sz="816" baseline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  <a:endParaRPr lang="es-ES" sz="816" baseline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668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816" smtClean="0">
                <a:solidFill>
                  <a:schemeClr val="accent6"/>
                </a:solidFill>
              </a:rPr>
              <a:pPr lvl="0"/>
              <a:t>‹Nº›</a:t>
            </a:fld>
            <a:endParaRPr lang="es-ES" sz="816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8" y="6155680"/>
            <a:ext cx="1356174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/>
        </p:nvCxnSpPr>
        <p:spPr>
          <a:xfrm>
            <a:off x="10777293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52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3" name="Diapositiva de think-cell" r:id="rId6" imgW="386" imgH="386" progId="TCLayout.ActiveDocument.1">
                  <p:embed/>
                </p:oleObj>
              </mc:Choice>
              <mc:Fallback>
                <p:oleObj name="Diapositiva de think-cell" r:id="rId6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571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/>
        </p:nvSpPr>
        <p:spPr>
          <a:xfrm>
            <a:off x="0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/>
        </p:nvSpPr>
        <p:spPr>
          <a:xfrm rot="5400000">
            <a:off x="-452077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17" y="234865"/>
            <a:ext cx="11366553" cy="549549"/>
          </a:xfrm>
        </p:spPr>
        <p:txBody>
          <a:bodyPr/>
          <a:lstStyle>
            <a:lvl1pPr>
              <a:defRPr sz="357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10" name="SlideLogoText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ES" sz="816" baseline="0" noProof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3"/>
            <a:ext cx="1974585" cy="88873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/>
        </p:nvSpPr>
        <p:spPr>
          <a:xfrm rot="10800000">
            <a:off x="9648737" y="5347174"/>
            <a:ext cx="2543263" cy="1510823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/>
        </p:nvSpPr>
        <p:spPr>
          <a:xfrm rot="16200000">
            <a:off x="11415464" y="4987120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/>
        </p:nvSpPr>
        <p:spPr bwMode="black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816" smtClean="0">
                <a:solidFill>
                  <a:schemeClr val="bg1"/>
                </a:solidFill>
              </a:rPr>
              <a:pPr lvl="0"/>
              <a:t>‹Nº›</a:t>
            </a:fld>
            <a:endParaRPr lang="es-ES" sz="816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259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291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77D9-A47B-4436-8B16-5BB9047A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1320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2466960"/>
              </p:ext>
            </p:ext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3265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CO" sz="1089" baseline="0" noProof="0" dirty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837" dirty="0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837" dirty="0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 userDrawn="1"/>
        </p:nvSpPr>
        <p:spPr>
          <a:xfrm rot="5400000">
            <a:off x="-301147" y="4206675"/>
            <a:ext cx="1870184" cy="1267892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367394" y="121512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367395" y="2471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10/10/2019 3:29 p.m. SA Pacific Standard Time</a:t>
            </a:r>
            <a:endParaRPr lang="es-CO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367396" y="372737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816" baseline="0" noProof="0" dirty="0" err="1">
                <a:solidFill>
                  <a:schemeClr val="bg1"/>
                </a:solidFill>
                <a:latin typeface="+mn-lt"/>
              </a:rPr>
              <a:t>Printed</a:t>
            </a:r>
            <a:endParaRPr lang="es-CO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90893" y="747982"/>
            <a:ext cx="635771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s-CO" noProof="0" dirty="0" err="1"/>
              <a:t>Click</a:t>
            </a:r>
            <a:r>
              <a:rPr lang="es-CO" noProof="0" dirty="0"/>
              <a:t> </a:t>
            </a:r>
            <a:r>
              <a:rPr lang="es-CO" noProof="0" dirty="0" err="1"/>
              <a:t>to</a:t>
            </a:r>
            <a:r>
              <a:rPr lang="es-CO" noProof="0" dirty="0"/>
              <a:t> </a:t>
            </a:r>
            <a:r>
              <a:rPr lang="es-CO" noProof="0" dirty="0" err="1"/>
              <a:t>edit</a:t>
            </a:r>
            <a:r>
              <a:rPr lang="es-CO" noProof="0" dirty="0"/>
              <a:t> Master </a:t>
            </a:r>
            <a:r>
              <a:rPr lang="es-CO" noProof="0" dirty="0" err="1"/>
              <a:t>title</a:t>
            </a:r>
            <a:r>
              <a:rPr lang="es-CO" noProof="0" dirty="0"/>
              <a:t> </a:t>
            </a:r>
            <a:r>
              <a:rPr lang="es-CO" noProof="0" dirty="0" err="1"/>
              <a:t>style</a:t>
            </a:r>
            <a:endParaRPr lang="es-CO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90893" y="2628591"/>
            <a:ext cx="372047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s-CO" noProof="0" dirty="0" err="1"/>
              <a:t>Click</a:t>
            </a:r>
            <a:r>
              <a:rPr lang="es-CO" noProof="0" dirty="0"/>
              <a:t> </a:t>
            </a:r>
            <a:r>
              <a:rPr lang="es-CO" noProof="0" dirty="0" err="1"/>
              <a:t>to</a:t>
            </a:r>
            <a:r>
              <a:rPr lang="es-CO" noProof="0" dirty="0"/>
              <a:t> </a:t>
            </a:r>
            <a:r>
              <a:rPr lang="es-CO" noProof="0" dirty="0" err="1"/>
              <a:t>edit</a:t>
            </a:r>
            <a:r>
              <a:rPr lang="es-CO" noProof="0" dirty="0"/>
              <a:t> Master </a:t>
            </a:r>
            <a:r>
              <a:rPr lang="es-CO" noProof="0" dirty="0" err="1"/>
              <a:t>subtitle</a:t>
            </a:r>
            <a:r>
              <a:rPr lang="es-CO" noProof="0" dirty="0"/>
              <a:t> </a:t>
            </a:r>
            <a:r>
              <a:rPr lang="es-CO" noProof="0" dirty="0" err="1"/>
              <a:t>style</a:t>
            </a:r>
            <a:endParaRPr lang="es-CO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90893" y="3098719"/>
            <a:ext cx="3720470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1428" baseline="0" noProof="0" dirty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 userDrawn="1"/>
        </p:nvSpPr>
        <p:spPr bwMode="black">
          <a:xfrm>
            <a:off x="147169" y="6494736"/>
            <a:ext cx="294340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1094990" eaLnBrk="0" hangingPunct="0"/>
            <a:r>
              <a:rPr lang="es-CO" sz="816" baseline="0" dirty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1094990" eaLnBrk="0" hangingPunct="0"/>
            <a:r>
              <a:rPr lang="es-CO" sz="816" baseline="0" dirty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</a:p>
        </p:txBody>
      </p:sp>
    </p:spTree>
    <p:extLst>
      <p:ext uri="{BB962C8B-B14F-4D97-AF65-F5344CB8AC3E}">
        <p14:creationId xmlns:p14="http://schemas.microsoft.com/office/powerpoint/2010/main" val="388751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AEB706C-6E23-41E1-A0FC-A1EA374CB6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3684428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" name="Diapositiva de think-cell" r:id="rId6" imgW="473" imgH="473" progId="TCLayout.ActiveDocument.1">
                  <p:embed/>
                </p:oleObj>
              </mc:Choice>
              <mc:Fallback>
                <p:oleObj name="Diapositiva de think-cell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AEB706C-6E23-41E1-A0FC-A1EA374CB6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A6B4CC7-D319-4F9B-A303-D6AFC249F2B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204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accent6"/>
                </a:solidFill>
              </a:rPr>
              <a:pPr lvl="0"/>
              <a:t>‹Nº›</a:t>
            </a:fld>
            <a:endParaRPr lang="es-CO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CO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8" y="6155680"/>
            <a:ext cx="1356174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 userDrawn="1"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 userDrawn="1"/>
        </p:nvCxnSpPr>
        <p:spPr>
          <a:xfrm>
            <a:off x="10777293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277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5066541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3" name="Diapositiva de think-cell" r:id="rId6" imgW="386" imgH="386" progId="TCLayout.ActiveDocument.1">
                  <p:embed/>
                </p:oleObj>
              </mc:Choice>
              <mc:Fallback>
                <p:oleObj name="Diapositiva de think-cell" r:id="rId6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357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 userDrawn="1"/>
        </p:nvSpPr>
        <p:spPr>
          <a:xfrm>
            <a:off x="0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 userDrawn="1"/>
        </p:nvSpPr>
        <p:spPr>
          <a:xfrm rot="5400000">
            <a:off x="-452077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520917" y="234865"/>
            <a:ext cx="11366553" cy="549549"/>
          </a:xfrm>
        </p:spPr>
        <p:txBody>
          <a:bodyPr/>
          <a:lstStyle>
            <a:lvl1pPr>
              <a:defRPr sz="3571">
                <a:solidFill>
                  <a:schemeClr val="bg1"/>
                </a:solidFill>
              </a:defRPr>
            </a:lvl1pPr>
          </a:lstStyle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10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CO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3"/>
            <a:ext cx="1974585" cy="88873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 userDrawn="1"/>
        </p:nvSpPr>
        <p:spPr>
          <a:xfrm rot="10800000">
            <a:off x="9648737" y="5347174"/>
            <a:ext cx="2543263" cy="1510823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 userDrawn="1"/>
        </p:nvSpPr>
        <p:spPr>
          <a:xfrm rot="16200000">
            <a:off x="11415464" y="4987120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bg1"/>
                </a:solidFill>
              </a:rPr>
              <a:pPr lvl="0"/>
              <a:t>‹Nº›</a:t>
            </a:fld>
            <a:endParaRPr lang="es-CO" sz="816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 userDrawn="1"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091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B3E59E5-4B1C-40DC-8510-FA08329A09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6999691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7" name="Diapositiva de think-cell" r:id="rId5" imgW="473" imgH="473" progId="TCLayout.ActiveDocument.1">
                  <p:embed/>
                </p:oleObj>
              </mc:Choice>
              <mc:Fallback>
                <p:oleObj name="Diapositiva de think-cell" r:id="rId5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B3E59E5-4B1C-40DC-8510-FA08329A09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0BD6EF5-00AA-4D2D-8CED-F0C79739D9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204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B39B6A-CBB6-44D4-B5E9-8E7324A398C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accent6"/>
                </a:solidFill>
              </a:rPr>
              <a:pPr lvl="0"/>
              <a:t>‹Nº›</a:t>
            </a:fld>
            <a:endParaRPr lang="es-CO" sz="81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7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B3E59E5-4B1C-40DC-8510-FA08329A09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6550080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1" name="Diapositiva de think-cell" r:id="rId5" imgW="473" imgH="473" progId="TCLayout.ActiveDocument.1">
                  <p:embed/>
                </p:oleObj>
              </mc:Choice>
              <mc:Fallback>
                <p:oleObj name="Diapositiva de think-cell" r:id="rId5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B3E59E5-4B1C-40DC-8510-FA08329A09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0BD6EF5-00AA-4D2D-8CED-F0C79739D9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204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101621-7632-4BAE-B715-BF99380CA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6" b="28120"/>
          <a:stretch/>
        </p:blipFill>
        <p:spPr>
          <a:xfrm>
            <a:off x="0" y="1"/>
            <a:ext cx="12188758" cy="22326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1663F-8E86-42E3-AEC8-D3B15834F966}"/>
              </a:ext>
            </a:extLst>
          </p:cNvPr>
          <p:cNvSpPr/>
          <p:nvPr userDrawn="1"/>
        </p:nvSpPr>
        <p:spPr>
          <a:xfrm>
            <a:off x="0" y="240668"/>
            <a:ext cx="5224727" cy="7000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7" y="513725"/>
            <a:ext cx="11725484" cy="314028"/>
          </a:xfrm>
        </p:spPr>
        <p:txBody>
          <a:bodyPr/>
          <a:lstStyle/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B39B6A-CBB6-44D4-B5E9-8E7324A398C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accent6"/>
                </a:solidFill>
              </a:rPr>
              <a:pPr lvl="0"/>
              <a:t>‹Nº›</a:t>
            </a:fld>
            <a:endParaRPr lang="es-CO" sz="81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02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9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65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ES" sz="1089" baseline="0" noProof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37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837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/>
        </p:nvSpPr>
        <p:spPr>
          <a:xfrm rot="5400000">
            <a:off x="-301147" y="4206675"/>
            <a:ext cx="1870184" cy="1267892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367394" y="121512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816" b="1" baseline="0" noProof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367395" y="2471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8/27/2019 06:39 Central Standard Time</a:t>
            </a:r>
            <a:endParaRPr lang="es-ES" sz="816" baseline="0" noProof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367396" y="372737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816" baseline="0" noProof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90893" y="747982"/>
            <a:ext cx="635771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s-ES" noProof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90893" y="2628591"/>
            <a:ext cx="372047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s-ES" noProof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90893" y="3098719"/>
            <a:ext cx="3720470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1428" baseline="0" noProof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/>
        </p:nvSpPr>
        <p:spPr bwMode="black">
          <a:xfrm>
            <a:off x="147169" y="6494736"/>
            <a:ext cx="294340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1094990" eaLnBrk="0" hangingPunct="0"/>
            <a:r>
              <a:rPr lang="es-CO" sz="816" baseline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1094990" eaLnBrk="0" hangingPunct="0"/>
            <a:r>
              <a:rPr lang="es-CO" sz="816" baseline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  <a:endParaRPr lang="es-ES" sz="816" baseline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040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816" smtClean="0">
                <a:solidFill>
                  <a:schemeClr val="accent6"/>
                </a:solidFill>
              </a:rPr>
              <a:pPr lvl="0"/>
              <a:t>‹Nº›</a:t>
            </a:fld>
            <a:endParaRPr lang="es-ES" sz="816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8" y="6155680"/>
            <a:ext cx="1356174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/>
        </p:nvCxnSpPr>
        <p:spPr>
          <a:xfrm>
            <a:off x="10777293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45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" name="Diapositiva de think-cell" r:id="rId6" imgW="386" imgH="386" progId="TCLayout.ActiveDocument.1">
                  <p:embed/>
                </p:oleObj>
              </mc:Choice>
              <mc:Fallback>
                <p:oleObj name="Diapositiva de think-cell" r:id="rId6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571" b="0" i="0" baseline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/>
        </p:nvSpPr>
        <p:spPr>
          <a:xfrm>
            <a:off x="0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/>
        </p:nvSpPr>
        <p:spPr>
          <a:xfrm rot="5400000">
            <a:off x="-452077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17" y="234865"/>
            <a:ext cx="11366553" cy="549549"/>
          </a:xfrm>
        </p:spPr>
        <p:txBody>
          <a:bodyPr/>
          <a:lstStyle>
            <a:lvl1pPr>
              <a:defRPr sz="357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10" name="SlideLogoText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ES" sz="816" baseline="0" noProof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3"/>
            <a:ext cx="1974585" cy="88873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/>
        </p:nvSpPr>
        <p:spPr>
          <a:xfrm rot="10800000">
            <a:off x="9648737" y="5347174"/>
            <a:ext cx="2543263" cy="1510823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/>
        </p:nvSpPr>
        <p:spPr>
          <a:xfrm rot="16200000">
            <a:off x="11415464" y="4987120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err="1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/>
        </p:nvSpPr>
        <p:spPr bwMode="black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816" smtClean="0">
                <a:solidFill>
                  <a:schemeClr val="bg1"/>
                </a:solidFill>
              </a:rPr>
              <a:pPr lvl="0"/>
              <a:t>‹Nº›</a:t>
            </a:fld>
            <a:endParaRPr lang="es-ES" sz="816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101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77D9-A47B-4436-8B16-5BB9047A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184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Contenido_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</a:lstStyle>
          <a:p>
            <a:r>
              <a:rPr lang="es-ES_tradnl"/>
              <a:t>Título de la diapositiva (Arial, 20, Azul)</a:t>
            </a:r>
          </a:p>
        </p:txBody>
      </p:sp>
    </p:spTree>
    <p:extLst>
      <p:ext uri="{BB962C8B-B14F-4D97-AF65-F5344CB8AC3E}">
        <p14:creationId xmlns:p14="http://schemas.microsoft.com/office/powerpoint/2010/main" val="2400614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C2F7BF-1244-4313-A956-D8657B88E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CA34F7-D5EA-41BC-A525-6FC78B45F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3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7" indent="0" algn="ctr">
              <a:buNone/>
              <a:defRPr sz="1600"/>
            </a:lvl5pPr>
            <a:lvl6pPr marL="2286033" indent="0" algn="ctr">
              <a:buNone/>
              <a:defRPr sz="1600"/>
            </a:lvl6pPr>
            <a:lvl7pPr marL="2743240" indent="0" algn="ctr">
              <a:buNone/>
              <a:defRPr sz="1600"/>
            </a:lvl7pPr>
            <a:lvl8pPr marL="3200446" indent="0" algn="ctr">
              <a:buNone/>
              <a:defRPr sz="1600"/>
            </a:lvl8pPr>
            <a:lvl9pPr marL="3657654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09AB97-9F84-47DB-835A-44EEDBB1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ADB0C-9C68-AF41-8C7F-CE234FA961A7}" type="datetimeFigureOut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10/05/2021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E8192B-EAF5-4BFA-9C5E-2FD80607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BBEE40-6480-417A-B0F9-4B05F97E3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51821-8F00-2341-AEDC-23BA330731A3}" type="slidenum">
              <a:rPr lang="es-CO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405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35705189"/>
              </p:ext>
            </p:ext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3" name="Diapositiva de think-cell" r:id="rId5" imgW="270" imgH="270" progId="TCLayout.ActiveDocument.1">
                  <p:embed/>
                </p:oleObj>
              </mc:Choice>
              <mc:Fallback>
                <p:oleObj name="Diapositiva de think-cell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3265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CO" sz="1089" baseline="0" noProof="0" dirty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90573" y="263459"/>
            <a:ext cx="1741648" cy="553873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837" dirty="0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O" sz="1837" dirty="0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 userDrawn="1"/>
        </p:nvSpPr>
        <p:spPr>
          <a:xfrm rot="5400000">
            <a:off x="-301147" y="4206675"/>
            <a:ext cx="1870184" cy="1267892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367394" y="121512"/>
            <a:ext cx="900497" cy="1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816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367395" y="247124"/>
            <a:ext cx="3815785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816" baseline="0" noProof="0">
                <a:solidFill>
                  <a:schemeClr val="bg1"/>
                </a:solidFill>
                <a:latin typeface="+mn-lt"/>
              </a:rPr>
              <a:t>Last Modified 10/10/2019 3:29 p.m. SA Pacific Standard Time</a:t>
            </a:r>
            <a:endParaRPr lang="es-CO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367396" y="372737"/>
            <a:ext cx="3618996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816" baseline="0" noProof="0" dirty="0" err="1">
                <a:solidFill>
                  <a:schemeClr val="bg1"/>
                </a:solidFill>
                <a:latin typeface="+mn-lt"/>
              </a:rPr>
              <a:t>Printed</a:t>
            </a:r>
            <a:endParaRPr lang="es-CO" sz="816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390893" y="747982"/>
            <a:ext cx="6357712" cy="502445"/>
          </a:xfrm>
          <a:prstGeom prst="rect">
            <a:avLst/>
          </a:prstGeom>
        </p:spPr>
        <p:txBody>
          <a:bodyPr/>
          <a:lstStyle>
            <a:lvl1pPr>
              <a:defRPr sz="3265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s-CO" noProof="0" dirty="0" err="1"/>
              <a:t>Click</a:t>
            </a:r>
            <a:r>
              <a:rPr lang="es-CO" noProof="0" dirty="0"/>
              <a:t> </a:t>
            </a:r>
            <a:r>
              <a:rPr lang="es-CO" noProof="0" dirty="0" err="1"/>
              <a:t>to</a:t>
            </a:r>
            <a:r>
              <a:rPr lang="es-CO" noProof="0" dirty="0"/>
              <a:t> </a:t>
            </a:r>
            <a:r>
              <a:rPr lang="es-CO" noProof="0" dirty="0" err="1"/>
              <a:t>edit</a:t>
            </a:r>
            <a:r>
              <a:rPr lang="es-CO" noProof="0" dirty="0"/>
              <a:t> Master </a:t>
            </a:r>
            <a:r>
              <a:rPr lang="es-CO" noProof="0" dirty="0" err="1"/>
              <a:t>title</a:t>
            </a:r>
            <a:r>
              <a:rPr lang="es-CO" noProof="0" dirty="0"/>
              <a:t> </a:t>
            </a:r>
            <a:r>
              <a:rPr lang="es-CO" noProof="0" dirty="0" err="1"/>
              <a:t>style</a:t>
            </a:r>
            <a:endParaRPr lang="es-CO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390893" y="2628591"/>
            <a:ext cx="3720470" cy="2198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428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s-CO" noProof="0" dirty="0" err="1"/>
              <a:t>Click</a:t>
            </a:r>
            <a:r>
              <a:rPr lang="es-CO" noProof="0" dirty="0"/>
              <a:t> </a:t>
            </a:r>
            <a:r>
              <a:rPr lang="es-CO" noProof="0" dirty="0" err="1"/>
              <a:t>to</a:t>
            </a:r>
            <a:r>
              <a:rPr lang="es-CO" noProof="0" dirty="0"/>
              <a:t> </a:t>
            </a:r>
            <a:r>
              <a:rPr lang="es-CO" noProof="0" dirty="0" err="1"/>
              <a:t>edit</a:t>
            </a:r>
            <a:r>
              <a:rPr lang="es-CO" noProof="0" dirty="0"/>
              <a:t> Master </a:t>
            </a:r>
            <a:r>
              <a:rPr lang="es-CO" noProof="0" dirty="0" err="1"/>
              <a:t>subtitle</a:t>
            </a:r>
            <a:r>
              <a:rPr lang="es-CO" noProof="0" dirty="0"/>
              <a:t> </a:t>
            </a:r>
            <a:r>
              <a:rPr lang="es-CO" noProof="0" dirty="0" err="1"/>
              <a:t>style</a:t>
            </a:r>
            <a:endParaRPr lang="es-CO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390893" y="3098719"/>
            <a:ext cx="3720470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1428" baseline="0" noProof="0" dirty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 userDrawn="1"/>
        </p:nvSpPr>
        <p:spPr bwMode="black">
          <a:xfrm>
            <a:off x="147169" y="6494736"/>
            <a:ext cx="2943404" cy="2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1094990" eaLnBrk="0" hangingPunct="0"/>
            <a:r>
              <a:rPr lang="es-CO" sz="816" baseline="0" dirty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1094990" eaLnBrk="0" hangingPunct="0"/>
            <a:r>
              <a:rPr lang="es-CO" sz="816" baseline="0" dirty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</a:p>
        </p:txBody>
      </p:sp>
    </p:spTree>
    <p:extLst>
      <p:ext uri="{BB962C8B-B14F-4D97-AF65-F5344CB8AC3E}">
        <p14:creationId xmlns:p14="http://schemas.microsoft.com/office/powerpoint/2010/main" val="1875915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AEB706C-6E23-41E1-A0FC-A1EA374CB6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0798376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7" name="Diapositiva de think-cell" r:id="rId6" imgW="473" imgH="473" progId="TCLayout.ActiveDocument.1">
                  <p:embed/>
                </p:oleObj>
              </mc:Choice>
              <mc:Fallback>
                <p:oleObj name="Diapositiva de think-cell" r:id="rId6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AEB706C-6E23-41E1-A0FC-A1EA374CB6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A6B4CC7-D319-4F9B-A303-D6AFC249F2B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204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accent6"/>
                </a:solidFill>
              </a:rPr>
              <a:pPr lvl="0"/>
              <a:t>‹Nº›</a:t>
            </a:fld>
            <a:endParaRPr lang="es-CO" sz="816" dirty="0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CO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8" y="6155680"/>
            <a:ext cx="1356174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 userDrawn="1"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 userDrawn="1"/>
        </p:nvCxnSpPr>
        <p:spPr>
          <a:xfrm>
            <a:off x="10777293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16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08385466"/>
              </p:ext>
            </p:extLst>
          </p:nvPr>
        </p:nvGraphicFramePr>
        <p:xfrm>
          <a:off x="162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1" name="Diapositiva de think-cell" r:id="rId6" imgW="386" imgH="386" progId="TCLayout.ActiveDocument.1">
                  <p:embed/>
                </p:oleObj>
              </mc:Choice>
              <mc:Fallback>
                <p:oleObj name="Diapositiva de think-cell" r:id="rId6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2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357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 userDrawn="1"/>
        </p:nvSpPr>
        <p:spPr>
          <a:xfrm>
            <a:off x="0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 userDrawn="1"/>
        </p:nvSpPr>
        <p:spPr>
          <a:xfrm rot="5400000">
            <a:off x="-452077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520917" y="234865"/>
            <a:ext cx="11366553" cy="549549"/>
          </a:xfrm>
        </p:spPr>
        <p:txBody>
          <a:bodyPr/>
          <a:lstStyle>
            <a:lvl1pPr>
              <a:defRPr sz="3571">
                <a:solidFill>
                  <a:schemeClr val="bg1"/>
                </a:solidFill>
              </a:defRPr>
            </a:lvl1pPr>
          </a:lstStyle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10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0465075" y="6639224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218095"/>
            <a:r>
              <a:rPr lang="es-CO" sz="816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3"/>
            <a:ext cx="1974585" cy="88873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 userDrawn="1"/>
        </p:nvSpPr>
        <p:spPr>
          <a:xfrm rot="10800000">
            <a:off x="9648737" y="5347174"/>
            <a:ext cx="2543263" cy="1510823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 userDrawn="1"/>
        </p:nvSpPr>
        <p:spPr>
          <a:xfrm rot="16200000">
            <a:off x="11415464" y="4987120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bg1"/>
                </a:solidFill>
              </a:rPr>
              <a:pPr lvl="0"/>
              <a:t>‹Nº›</a:t>
            </a:fld>
            <a:endParaRPr lang="es-CO" sz="816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 userDrawn="1"/>
        </p:nvCxnSpPr>
        <p:spPr>
          <a:xfrm>
            <a:off x="11493879" y="6321217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195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B3E59E5-4B1C-40DC-8510-FA08329A09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9118715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5" name="Diapositiva de think-cell" r:id="rId5" imgW="473" imgH="473" progId="TCLayout.ActiveDocument.1">
                  <p:embed/>
                </p:oleObj>
              </mc:Choice>
              <mc:Fallback>
                <p:oleObj name="Diapositiva de think-cell" r:id="rId5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B3E59E5-4B1C-40DC-8510-FA08329A09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0BD6EF5-00AA-4D2D-8CED-F0C79739D9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204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B39B6A-CBB6-44D4-B5E9-8E7324A398C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accent6"/>
                </a:solidFill>
              </a:rPr>
              <a:pPr lvl="0"/>
              <a:t>‹Nº›</a:t>
            </a:fld>
            <a:endParaRPr lang="es-CO" sz="81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75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B3E59E5-4B1C-40DC-8510-FA08329A09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47219059"/>
              </p:ext>
            </p:ext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9" name="Diapositiva de think-cell" r:id="rId5" imgW="473" imgH="473" progId="TCLayout.ActiveDocument.1">
                  <p:embed/>
                </p:oleObj>
              </mc:Choice>
              <mc:Fallback>
                <p:oleObj name="Diapositiva de think-cell" r:id="rId5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B3E59E5-4B1C-40DC-8510-FA08329A09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0BD6EF5-00AA-4D2D-8CED-F0C79739D9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CO" sz="2041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101621-7632-4BAE-B715-BF99380CA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56" b="28120"/>
          <a:stretch/>
        </p:blipFill>
        <p:spPr>
          <a:xfrm>
            <a:off x="0" y="1"/>
            <a:ext cx="12188758" cy="22326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1663F-8E86-42E3-AEC8-D3B15834F966}"/>
              </a:ext>
            </a:extLst>
          </p:cNvPr>
          <p:cNvSpPr/>
          <p:nvPr userDrawn="1"/>
        </p:nvSpPr>
        <p:spPr>
          <a:xfrm>
            <a:off x="0" y="240668"/>
            <a:ext cx="5224727" cy="70005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7" y="513725"/>
            <a:ext cx="11725484" cy="314028"/>
          </a:xfrm>
        </p:spPr>
        <p:txBody>
          <a:bodyPr/>
          <a:lstStyle/>
          <a:p>
            <a:r>
              <a:rPr lang="es-CO" dirty="0" err="1"/>
              <a:t>Click</a:t>
            </a:r>
            <a:r>
              <a:rPr lang="es-CO" dirty="0"/>
              <a:t> </a:t>
            </a:r>
            <a:r>
              <a:rPr lang="es-CO" dirty="0" err="1"/>
              <a:t>to</a:t>
            </a:r>
            <a:r>
              <a:rPr lang="es-CO" dirty="0"/>
              <a:t> </a:t>
            </a:r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title</a:t>
            </a:r>
            <a:r>
              <a:rPr lang="es-CO" dirty="0"/>
              <a:t> </a:t>
            </a:r>
            <a:r>
              <a:rPr lang="es-CO" dirty="0" err="1"/>
              <a:t>style</a:t>
            </a:r>
            <a:endParaRPr lang="es-CO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B39B6A-CBB6-44D4-B5E9-8E7324A398C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652053" y="6409991"/>
            <a:ext cx="188093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CO" sz="816" smtClean="0">
                <a:solidFill>
                  <a:schemeClr val="accent6"/>
                </a:solidFill>
              </a:rPr>
              <a:pPr lvl="0"/>
              <a:t>‹Nº›</a:t>
            </a:fld>
            <a:endParaRPr lang="es-CO" sz="81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s-ES_tradnl"/>
              <a:t>Título de la diapositiva (Arial, 20, Azul)</a:t>
            </a:r>
          </a:p>
        </p:txBody>
      </p:sp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  <a:latin typeface="Arial"/>
              </a:rPr>
              <a:t>|</a:t>
            </a: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25546D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cxnSp>
        <p:nvCxnSpPr>
          <p:cNvPr id="8" name="Straight Connector 6"/>
          <p:cNvCxnSpPr/>
          <p:nvPr/>
        </p:nvCxnSpPr>
        <p:spPr>
          <a:xfrm>
            <a:off x="11344876" y="6315773"/>
            <a:ext cx="0" cy="327998"/>
          </a:xfrm>
          <a:prstGeom prst="line">
            <a:avLst/>
          </a:prstGeom>
          <a:noFill/>
          <a:ln w="3175">
            <a:solidFill>
              <a:srgbClr val="337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Marcador de contenido 2"/>
          <p:cNvSpPr>
            <a:spLocks noGrp="1"/>
          </p:cNvSpPr>
          <p:nvPr>
            <p:ph sz="quarter" idx="10"/>
          </p:nvPr>
        </p:nvSpPr>
        <p:spPr>
          <a:xfrm>
            <a:off x="330506" y="1068636"/>
            <a:ext cx="11530988" cy="514483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148205" indent="-146990">
              <a:buFont typeface="Arial" panose="020B0604020202020204" pitchFamily="34" charset="0"/>
              <a:buChar char="•"/>
              <a:defRPr sz="1800"/>
            </a:lvl2pPr>
            <a:lvl3pPr>
              <a:defRPr sz="1600"/>
            </a:lvl3pPr>
            <a:lvl4pPr marL="470126" indent="-119050">
              <a:buFont typeface="Courier New" panose="02070309020205020404" pitchFamily="49" charset="0"/>
              <a:buChar char="o"/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88499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s-ES_tradnl"/>
              <a:t>Título de la diapositiva (Arial, 20, Azul)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30506" y="1162756"/>
            <a:ext cx="5667375" cy="47526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contenido 5"/>
          <p:cNvSpPr>
            <a:spLocks noGrp="1"/>
          </p:cNvSpPr>
          <p:nvPr>
            <p:ph sz="quarter" idx="12"/>
          </p:nvPr>
        </p:nvSpPr>
        <p:spPr>
          <a:xfrm>
            <a:off x="6194119" y="1162756"/>
            <a:ext cx="5667375" cy="47526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975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1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29B7-5B88-CC41-8991-D88408B3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A3371-5127-5446-8196-249F0AD4C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01898-25FC-4C43-89DD-D41CE6F9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6FDB-40E5-F744-A407-CCA15F7D9349}" type="datetimeFigureOut">
              <a:rPr lang="es-ES_tradnl" smtClean="0"/>
              <a:t>10/05/2021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162C0-FCAB-074E-A9D6-4D25F292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7365-EFE7-6542-B2CA-AF3655FA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57BF-6487-F840-AF2A-7FB0C751C2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517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9087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slideLayout" Target="../slideLayouts/slideLayout23.xml"/><Relationship Id="rId6" Type="http://schemas.openxmlformats.org/officeDocument/2006/relationships/vmlDrawing" Target="../drawings/vmlDrawing3.vml"/><Relationship Id="rId11" Type="http://schemas.openxmlformats.org/officeDocument/2006/relationships/tags" Target="../tags/tag12.xml"/><Relationship Id="rId24" Type="http://schemas.openxmlformats.org/officeDocument/2006/relationships/oleObject" Target="../embeddings/oleObject6.bin"/><Relationship Id="rId5" Type="http://schemas.openxmlformats.org/officeDocument/2006/relationships/theme" Target="../theme/theme3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openxmlformats.org/officeDocument/2006/relationships/tags" Target="../tags/tag42.xml"/><Relationship Id="rId3" Type="http://schemas.openxmlformats.org/officeDocument/2006/relationships/slideLayout" Target="../slideLayouts/slideLayout29.xml"/><Relationship Id="rId21" Type="http://schemas.openxmlformats.org/officeDocument/2006/relationships/tags" Target="../tags/tag45.xml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tags" Target="../tags/tag41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40.xml"/><Relationship Id="rId20" Type="http://schemas.openxmlformats.org/officeDocument/2006/relationships/tags" Target="../tags/tag44.xml"/><Relationship Id="rId1" Type="http://schemas.openxmlformats.org/officeDocument/2006/relationships/slideLayout" Target="../slideLayouts/slideLayout27.xml"/><Relationship Id="rId6" Type="http://schemas.openxmlformats.org/officeDocument/2006/relationships/vmlDrawing" Target="../drawings/vmlDrawing6.vml"/><Relationship Id="rId11" Type="http://schemas.openxmlformats.org/officeDocument/2006/relationships/tags" Target="../tags/tag35.xml"/><Relationship Id="rId24" Type="http://schemas.openxmlformats.org/officeDocument/2006/relationships/oleObject" Target="../embeddings/oleObject9.bin"/><Relationship Id="rId5" Type="http://schemas.openxmlformats.org/officeDocument/2006/relationships/theme" Target="../theme/theme4.xml"/><Relationship Id="rId15" Type="http://schemas.openxmlformats.org/officeDocument/2006/relationships/tags" Target="../tags/tag39.xml"/><Relationship Id="rId23" Type="http://schemas.openxmlformats.org/officeDocument/2006/relationships/tags" Target="../tags/tag47.xml"/><Relationship Id="rId10" Type="http://schemas.openxmlformats.org/officeDocument/2006/relationships/tags" Target="../tags/tag34.xml"/><Relationship Id="rId19" Type="http://schemas.openxmlformats.org/officeDocument/2006/relationships/tags" Target="../tags/tag43.xml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tags" Target="../tags/tag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3.xml"/><Relationship Id="rId21" Type="http://schemas.openxmlformats.org/officeDocument/2006/relationships/tags" Target="../tags/tag67.xml"/><Relationship Id="rId7" Type="http://schemas.openxmlformats.org/officeDocument/2006/relationships/vmlDrawing" Target="../drawings/vmlDrawing9.v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32.xml"/><Relationship Id="rId16" Type="http://schemas.openxmlformats.org/officeDocument/2006/relationships/tags" Target="../tags/tag62.xml"/><Relationship Id="rId20" Type="http://schemas.openxmlformats.org/officeDocument/2006/relationships/tags" Target="../tags/tag66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11" Type="http://schemas.openxmlformats.org/officeDocument/2006/relationships/tags" Target="../tags/tag57.xml"/><Relationship Id="rId24" Type="http://schemas.openxmlformats.org/officeDocument/2006/relationships/tags" Target="../tags/tag70.xml"/><Relationship Id="rId5" Type="http://schemas.openxmlformats.org/officeDocument/2006/relationships/slideLayout" Target="../slideLayouts/slideLayout35.xml"/><Relationship Id="rId15" Type="http://schemas.openxmlformats.org/officeDocument/2006/relationships/tags" Target="../tags/tag61.xml"/><Relationship Id="rId23" Type="http://schemas.openxmlformats.org/officeDocument/2006/relationships/tags" Target="../tags/tag69.xml"/><Relationship Id="rId10" Type="http://schemas.openxmlformats.org/officeDocument/2006/relationships/tags" Target="../tags/tag56.xml"/><Relationship Id="rId19" Type="http://schemas.openxmlformats.org/officeDocument/2006/relationships/tags" Target="../tags/tag65.xml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55.xml"/><Relationship Id="rId14" Type="http://schemas.openxmlformats.org/officeDocument/2006/relationships/tags" Target="../tags/tag60.xml"/><Relationship Id="rId22" Type="http://schemas.openxmlformats.org/officeDocument/2006/relationships/tags" Target="../tags/tag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18" Type="http://schemas.openxmlformats.org/officeDocument/2006/relationships/tags" Target="../tags/tag93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8.xml"/><Relationship Id="rId21" Type="http://schemas.openxmlformats.org/officeDocument/2006/relationships/tags" Target="../tags/tag96.xml"/><Relationship Id="rId7" Type="http://schemas.openxmlformats.org/officeDocument/2006/relationships/vmlDrawing" Target="../drawings/vmlDrawing15.vml"/><Relationship Id="rId12" Type="http://schemas.openxmlformats.org/officeDocument/2006/relationships/tags" Target="../tags/tag87.xml"/><Relationship Id="rId17" Type="http://schemas.openxmlformats.org/officeDocument/2006/relationships/tags" Target="../tags/tag92.xml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37.xml"/><Relationship Id="rId16" Type="http://schemas.openxmlformats.org/officeDocument/2006/relationships/tags" Target="../tags/tag91.xml"/><Relationship Id="rId20" Type="http://schemas.openxmlformats.org/officeDocument/2006/relationships/tags" Target="../tags/tag95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6.xml"/><Relationship Id="rId11" Type="http://schemas.openxmlformats.org/officeDocument/2006/relationships/tags" Target="../tags/tag86.xml"/><Relationship Id="rId24" Type="http://schemas.openxmlformats.org/officeDocument/2006/relationships/tags" Target="../tags/tag99.xml"/><Relationship Id="rId5" Type="http://schemas.openxmlformats.org/officeDocument/2006/relationships/slideLayout" Target="../slideLayouts/slideLayout40.xml"/><Relationship Id="rId15" Type="http://schemas.openxmlformats.org/officeDocument/2006/relationships/tags" Target="../tags/tag90.xml"/><Relationship Id="rId23" Type="http://schemas.openxmlformats.org/officeDocument/2006/relationships/tags" Target="../tags/tag98.xml"/><Relationship Id="rId10" Type="http://schemas.openxmlformats.org/officeDocument/2006/relationships/tags" Target="../tags/tag85.xml"/><Relationship Id="rId19" Type="http://schemas.openxmlformats.org/officeDocument/2006/relationships/tags" Target="../tags/tag94.xml"/><Relationship Id="rId4" Type="http://schemas.openxmlformats.org/officeDocument/2006/relationships/slideLayout" Target="../slideLayouts/slideLayout39.xml"/><Relationship Id="rId9" Type="http://schemas.openxmlformats.org/officeDocument/2006/relationships/tags" Target="../tags/tag84.xml"/><Relationship Id="rId14" Type="http://schemas.openxmlformats.org/officeDocument/2006/relationships/tags" Target="../tags/tag89.xml"/><Relationship Id="rId22" Type="http://schemas.openxmlformats.org/officeDocument/2006/relationships/tags" Target="../tags/tag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43.xml"/><Relationship Id="rId21" Type="http://schemas.openxmlformats.org/officeDocument/2006/relationships/tags" Target="../tags/tag119.xml"/><Relationship Id="rId7" Type="http://schemas.openxmlformats.org/officeDocument/2006/relationships/vmlDrawing" Target="../drawings/vmlDrawing18.v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oleObject" Target="../embeddings/oleObject21.bin"/><Relationship Id="rId2" Type="http://schemas.openxmlformats.org/officeDocument/2006/relationships/slideLayout" Target="../slideLayouts/slideLayout42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5" Type="http://schemas.openxmlformats.org/officeDocument/2006/relationships/slideLayout" Target="../slideLayouts/slideLayout45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4" Type="http://schemas.openxmlformats.org/officeDocument/2006/relationships/slideLayout" Target="../slideLayouts/slideLayout44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iapositiva de think-cell" r:id="rId15" imgW="270" imgH="270" progId="TCLayout.ActiveDocument.1">
                  <p:embed/>
                </p:oleObj>
              </mc:Choice>
              <mc:Fallback>
                <p:oleObj name="Diapositiva de think-cell" r:id="rId1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BottomBar"/>
          <p:cNvSpPr>
            <a:spLocks noChangeArrowheads="1"/>
          </p:cNvSpPr>
          <p:nvPr/>
        </p:nvSpPr>
        <p:spPr bwMode="auto">
          <a:xfrm>
            <a:off x="0" y="6315773"/>
            <a:ext cx="12192000" cy="543848"/>
          </a:xfrm>
          <a:prstGeom prst="rect">
            <a:avLst/>
          </a:prstGeom>
          <a:solidFill>
            <a:srgbClr val="C3DDEB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10995479" y="3725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45"/>
            <a:endParaRPr lang="es-ES_tradnl" sz="612">
              <a:solidFill>
                <a:srgbClr val="000000"/>
              </a:solidFill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1297870" y="1991783"/>
            <a:ext cx="1598194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59">
                <a:solidFill>
                  <a:srgbClr val="000000"/>
                </a:solidFill>
              </a:rPr>
              <a:t>Last Modified 31/10/2016 3:14 p. m. SA Pacific Standard Time</a:t>
            </a:r>
            <a:endParaRPr lang="es-ES_tradnl" sz="1224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2005598" y="4209763"/>
            <a:ext cx="182742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459" err="1">
                <a:solidFill>
                  <a:srgbClr val="000000"/>
                </a:solidFill>
              </a:rPr>
              <a:t>Printed</a:t>
            </a:r>
            <a:endParaRPr lang="es-ES_tradnl" sz="1224">
              <a:solidFill>
                <a:srgbClr val="000000"/>
              </a:solidFill>
            </a:endParaRPr>
          </a:p>
        </p:txBody>
      </p:sp>
      <p:sp>
        <p:nvSpPr>
          <p:cNvPr id="11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12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</a:rPr>
              <a:t>Unit</a:t>
            </a:r>
            <a:r>
              <a:rPr lang="es-ES_tradnl" sz="1224">
                <a:solidFill>
                  <a:srgbClr val="808080"/>
                </a:solidFill>
              </a:rPr>
              <a:t> of </a:t>
            </a:r>
            <a:r>
              <a:rPr lang="es-ES_tradnl" sz="1224" err="1">
                <a:solidFill>
                  <a:srgbClr val="808080"/>
                </a:solidFill>
              </a:rPr>
              <a:t>measure</a:t>
            </a:r>
            <a:endParaRPr lang="es-ES_tradnl" sz="1224">
              <a:solidFill>
                <a:srgbClr val="808080"/>
              </a:solidFill>
            </a:endParaRPr>
          </a:p>
        </p:txBody>
      </p:sp>
      <p:grpSp>
        <p:nvGrpSpPr>
          <p:cNvPr id="13" name="Slide Elements" hidden="1"/>
          <p:cNvGrpSpPr>
            <a:grpSpLocks/>
          </p:cNvGrpSpPr>
          <p:nvPr/>
        </p:nvGrpSpPr>
        <p:grpSpPr bwMode="auto">
          <a:xfrm>
            <a:off x="161986" y="6240885"/>
            <a:ext cx="11630455" cy="476206"/>
            <a:chOff x="75" y="3853"/>
            <a:chExt cx="5385" cy="294"/>
          </a:xfrm>
        </p:grpSpPr>
        <p:sp>
          <p:nvSpPr>
            <p:cNvPr id="14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Nota al pie</a:t>
              </a:r>
            </a:p>
          </p:txBody>
        </p:sp>
        <p:sp>
          <p:nvSpPr>
            <p:cNvPr id="15" name="5. Source"/>
            <p:cNvSpPr>
              <a:spLocks noChangeArrowheads="1"/>
            </p:cNvSpPr>
            <p:nvPr/>
          </p:nvSpPr>
          <p:spPr bwMode="auto">
            <a:xfrm>
              <a:off x="75" y="4074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FUENTE: Análisis equipo de trabajo</a:t>
              </a:r>
            </a:p>
          </p:txBody>
        </p:sp>
      </p:grp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</a:rPr>
                <a:t>Title</a:t>
              </a:r>
              <a:endParaRPr lang="es-ES_tradnl" sz="1378" b="1">
                <a:solidFill>
                  <a:srgbClr val="000000"/>
                </a:solidFill>
              </a:endParaRPr>
            </a:p>
            <a:p>
              <a:r>
                <a:rPr lang="es-ES_tradnl" sz="1378" err="1">
                  <a:solidFill>
                    <a:srgbClr val="808080"/>
                  </a:solidFill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</a:rPr>
                <a:t>measure</a:t>
              </a:r>
              <a:endParaRPr lang="es-ES_tradnl" sz="1378">
                <a:solidFill>
                  <a:srgbClr val="808080"/>
                </a:solidFill>
              </a:endParaRPr>
            </a:p>
          </p:txBody>
        </p:sp>
      </p:grpSp>
      <p:sp>
        <p:nvSpPr>
          <p:cNvPr id="2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2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  <a:latin typeface="Arial"/>
              </a:rPr>
              <a:t>Unit</a:t>
            </a:r>
            <a:r>
              <a:rPr lang="es-ES_tradnl" sz="1224">
                <a:solidFill>
                  <a:srgbClr val="808080"/>
                </a:solidFill>
                <a:latin typeface="Arial"/>
              </a:rPr>
              <a:t> of </a:t>
            </a:r>
            <a:r>
              <a:rPr lang="es-ES_tradnl" sz="1224" err="1">
                <a:solidFill>
                  <a:srgbClr val="808080"/>
                </a:solidFill>
                <a:latin typeface="Arial"/>
              </a:rPr>
              <a:t>measure</a:t>
            </a:r>
            <a:endParaRPr lang="es-ES_tradnl" sz="1224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2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2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Footnote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r>
                <a:rPr lang="es-ES_tradnl" sz="765">
                  <a:solidFill>
                    <a:srgbClr val="000000"/>
                  </a:solidFill>
                  <a:latin typeface="Arial"/>
                </a:rPr>
                <a:t>: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2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  <a:latin typeface="Arial"/>
                </a:rPr>
                <a:t>Title</a:t>
              </a:r>
              <a:endParaRPr lang="es-ES_tradnl" sz="1378" b="1">
                <a:solidFill>
                  <a:srgbClr val="000000"/>
                </a:solidFill>
                <a:latin typeface="Arial"/>
              </a:endParaRPr>
            </a:p>
            <a:p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  <a:latin typeface="Arial"/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measure</a:t>
              </a:r>
              <a:endParaRPr lang="es-ES_tradnl" sz="1378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3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3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  <a:latin typeface="Arial"/>
              </a:rPr>
              <a:t>Unit</a:t>
            </a:r>
            <a:r>
              <a:rPr lang="es-ES_tradnl" sz="1224">
                <a:solidFill>
                  <a:srgbClr val="808080"/>
                </a:solidFill>
                <a:latin typeface="Arial"/>
              </a:rPr>
              <a:t> of </a:t>
            </a:r>
            <a:r>
              <a:rPr lang="es-ES_tradnl" sz="1224" err="1">
                <a:solidFill>
                  <a:srgbClr val="808080"/>
                </a:solidFill>
                <a:latin typeface="Arial"/>
              </a:rPr>
              <a:t>measure</a:t>
            </a:r>
            <a:endParaRPr lang="es-ES_tradnl" sz="1224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3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3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Footnote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r>
                <a:rPr lang="es-ES_tradnl" sz="765">
                  <a:solidFill>
                    <a:srgbClr val="000000"/>
                  </a:solidFill>
                  <a:latin typeface="Arial"/>
                </a:rPr>
                <a:t>: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3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  <a:latin typeface="Arial"/>
                </a:rPr>
                <a:t>Title</a:t>
              </a:r>
              <a:endParaRPr lang="es-ES_tradnl" sz="1378" b="1">
                <a:solidFill>
                  <a:srgbClr val="000000"/>
                </a:solidFill>
                <a:latin typeface="Arial"/>
              </a:endParaRPr>
            </a:p>
            <a:p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  <a:latin typeface="Arial"/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measure</a:t>
              </a:r>
              <a:endParaRPr lang="es-ES_tradnl" sz="1378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41" name="SlideLogoText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368511" y="6585333"/>
            <a:ext cx="968214" cy="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45"/>
            <a:r>
              <a:rPr lang="es-ES_tradnl" sz="765">
                <a:solidFill>
                  <a:srgbClr val="000000"/>
                </a:solidFill>
                <a:latin typeface="Arial"/>
              </a:rPr>
              <a:t>McKinsey &amp; Company</a:t>
            </a:r>
          </a:p>
        </p:txBody>
      </p:sp>
      <p:sp>
        <p:nvSpPr>
          <p:cNvPr id="4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71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4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4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765">
                  <a:solidFill>
                    <a:srgbClr val="00000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4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n-US" sz="765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grpSp>
        <p:nvGrpSpPr>
          <p:cNvPr id="4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4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378" b="1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r>
                <a:rPr lang="en-US" sz="1378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cxnSp>
        <p:nvCxnSpPr>
          <p:cNvPr id="52" name="Straight Connector 6"/>
          <p:cNvCxnSpPr/>
          <p:nvPr/>
        </p:nvCxnSpPr>
        <p:spPr>
          <a:xfrm>
            <a:off x="11344876" y="6315773"/>
            <a:ext cx="0" cy="327998"/>
          </a:xfrm>
          <a:prstGeom prst="line">
            <a:avLst/>
          </a:prstGeom>
          <a:noFill/>
          <a:ln w="3175">
            <a:solidFill>
              <a:srgbClr val="337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11" y="6359097"/>
            <a:ext cx="652928" cy="457200"/>
          </a:xfrm>
          <a:prstGeom prst="rect">
            <a:avLst/>
          </a:prstGeom>
        </p:spPr>
      </p:pic>
      <p:sp>
        <p:nvSpPr>
          <p:cNvPr id="5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25546D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29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685145" rtl="0" eaLnBrk="1" fontAlgn="base" hangingPunct="1">
        <a:spcBef>
          <a:spcPct val="0"/>
        </a:spcBef>
        <a:spcAft>
          <a:spcPct val="0"/>
        </a:spcAft>
        <a:tabLst>
          <a:tab pos="273329" algn="l"/>
        </a:tabLst>
        <a:defRPr sz="1454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61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72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8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444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4">
          <a:solidFill>
            <a:schemeClr val="tx1"/>
          </a:solidFill>
          <a:latin typeface="+mn-lt"/>
          <a:ea typeface="+mn-ea"/>
          <a:cs typeface="+mn-cs"/>
        </a:defRPr>
      </a:lvl1pPr>
      <a:lvl2pPr marL="148205" indent="-14699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4">
          <a:solidFill>
            <a:schemeClr val="tx1"/>
          </a:solidFill>
          <a:latin typeface="+mn-lt"/>
        </a:defRPr>
      </a:lvl2pPr>
      <a:lvl3pPr marL="349861" indent="-200441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4">
          <a:solidFill>
            <a:schemeClr val="tx1"/>
          </a:solidFill>
          <a:latin typeface="+mn-lt"/>
        </a:defRPr>
      </a:lvl3pPr>
      <a:lvl4pPr marL="470126" indent="-11905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4">
          <a:solidFill>
            <a:schemeClr val="tx1"/>
          </a:solidFill>
          <a:latin typeface="+mn-lt"/>
        </a:defRPr>
      </a:lvl4pPr>
      <a:lvl5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5pPr>
      <a:lvl6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6pPr>
      <a:lvl7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7pPr>
      <a:lvl8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8pPr>
      <a:lvl9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1pPr>
      <a:lvl2pPr marL="349861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2pPr>
      <a:lvl3pPr marL="69972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3pPr>
      <a:lvl4pPr marL="104958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4pPr>
      <a:lvl5pPr marL="1399444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5pPr>
      <a:lvl6pPr marL="174930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6pPr>
      <a:lvl7pPr marL="209916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7pPr>
      <a:lvl8pPr marL="2449026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8pPr>
      <a:lvl9pPr marL="2798887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D902B8-55C1-4278-A86B-6A98FA31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4CE6F3-988A-44E4-A56D-6989F4B3C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957870-A081-4459-8A6F-CA8B2BC22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93CC-A1E3-46BF-8B50-8C9CD2C8FA82}" type="datetimeFigureOut">
              <a:rPr lang="es-CO" smtClean="0"/>
              <a:t>10/05/2021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CA791-CCEA-434F-BC61-123A4C7C6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168022-F52F-4571-A9E6-6C7D67EA7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674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" name="Diapositiva de think-cell" r:id="rId24" imgW="270" imgH="270" progId="TCLayout.ActiveDocument.1">
                  <p:embed/>
                </p:oleObj>
              </mc:Choice>
              <mc:Fallback>
                <p:oleObj name="Diapositiva de think-cell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sz="1705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366803" y="1990181"/>
            <a:ext cx="1460336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480" baseline="0" noProof="0">
                <a:solidFill>
                  <a:schemeClr val="accent6"/>
                </a:solidFill>
                <a:latin typeface="+mn-lt"/>
                <a:ea typeface="+mn-ea"/>
              </a:rPr>
              <a:t>Last Modified 8/27/2019 06:39 Central Standard Time</a:t>
            </a:r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99187" y="4208162"/>
            <a:ext cx="195566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480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8" y="234866"/>
            <a:ext cx="11725484" cy="24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E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8" y="77303"/>
            <a:ext cx="490519" cy="1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799" cap="all" baseline="0" noProof="0" dirty="0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8" y="566137"/>
            <a:ext cx="11725484" cy="19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" sz="1279" baseline="0" noProof="0" dirty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8" y="6461882"/>
            <a:ext cx="9830693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8527" indent="-68527">
              <a:defRPr/>
            </a:pPr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8" y="6667591"/>
            <a:ext cx="9830693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94662" indent="-394662" defTabSz="954342">
              <a:tabLst/>
            </a:pPr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390209"/>
            <a:ext cx="5801188" cy="411416"/>
            <a:chOff x="915" y="776"/>
            <a:chExt cx="2686" cy="254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6"/>
              <a:ext cx="2686" cy="25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" sz="1279" b="1" baseline="0" noProof="0" dirty="0">
                  <a:latin typeface="+mn-lt"/>
                  <a:ea typeface="+mn-ea"/>
                </a:rPr>
                <a:t>Título</a:t>
              </a:r>
            </a:p>
            <a:p>
              <a:r>
                <a:rPr lang="es-ES" sz="1279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505474" y="291553"/>
            <a:ext cx="381963" cy="126188"/>
            <a:chOff x="8460021" y="285750"/>
            <a:chExt cx="280754" cy="12367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60021" y="285750"/>
              <a:ext cx="280754" cy="12367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54342">
                <a:buClr>
                  <a:schemeClr val="tx2"/>
                </a:buClr>
              </a:pPr>
              <a:r>
                <a:rPr lang="es-ES" sz="64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60021" y="285750"/>
              <a:ext cx="0" cy="12367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60021" y="409427"/>
              <a:ext cx="280754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1108179" y="285077"/>
            <a:ext cx="672738" cy="1004242"/>
            <a:chOff x="7835905" y="279400"/>
            <a:chExt cx="659337" cy="984251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794119" y="285076"/>
            <a:ext cx="986972" cy="704798"/>
            <a:chOff x="7540629" y="279400"/>
            <a:chExt cx="967311" cy="690768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1040149" y="255920"/>
            <a:ext cx="740768" cy="1333053"/>
            <a:chOff x="7769225" y="250825"/>
            <a:chExt cx="726012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405336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12003220" y="6639739"/>
            <a:ext cx="46648" cy="1263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79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093" y="1991017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817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hf hdr="0" ftr="0" dt="0"/>
  <p:txStyles>
    <p:titleStyle>
      <a:lvl1pPr algn="l" defTabSz="954342" rtl="0" eaLnBrk="1" fontAlgn="base" hangingPunct="1">
        <a:spcBef>
          <a:spcPct val="0"/>
        </a:spcBef>
        <a:spcAft>
          <a:spcPct val="0"/>
        </a:spcAft>
        <a:tabLst>
          <a:tab pos="287656" algn="l"/>
        </a:tabLst>
        <a:defRPr sz="1599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2pPr>
      <a:lvl3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3pPr>
      <a:lvl4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4pPr>
      <a:lvl5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5pPr>
      <a:lvl6pPr marL="487323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6pPr>
      <a:lvl7pPr marL="974648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7pPr>
      <a:lvl8pPr marL="1461971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8pPr>
      <a:lvl9pPr marL="1949296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9pPr>
    </p:titleStyle>
    <p:bodyStyle>
      <a:lvl1pPr marL="0" indent="0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55398" indent="-152521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356841" indent="-198565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92096" indent="-123744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598573" indent="-103599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6pPr>
      <a:lvl7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7pPr>
      <a:lvl8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8pPr>
      <a:lvl9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1pPr>
      <a:lvl2pPr marL="487323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2pPr>
      <a:lvl3pPr marL="974648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3pPr>
      <a:lvl4pPr marL="1461971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1949296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436619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2923943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411267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3898590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1" name="Diapositiva de think-cell" r:id="rId24" imgW="270" imgH="270" progId="TCLayout.ActiveDocument.1">
                  <p:embed/>
                </p:oleObj>
              </mc:Choice>
              <mc:Fallback>
                <p:oleObj name="Diapositiva de think-cell" r:id="rId2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145072" y="1979060"/>
            <a:ext cx="1903795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8/27/2019 06:39 Central Standard Time</a:t>
            </a:r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12" baseline="0" noProof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ES" noProof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3"/>
            <a:ext cx="6362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1020" cap="all" baseline="0" noProof="0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" sz="1632" baseline="0" noProof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432273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637982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" sz="1632" b="1" baseline="0" noProof="0">
                  <a:latin typeface="+mn-lt"/>
                  <a:ea typeface="+mn-ea"/>
                </a:rPr>
                <a:t>Título</a:t>
              </a:r>
            </a:p>
            <a:p>
              <a:r>
                <a:rPr lang="es-ES" sz="1632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s-ES" sz="816" baseline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37" baseline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71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570908967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" name="Diapositiva de think-cell" r:id="rId25" imgW="270" imgH="270" progId="TCLayout.ActiveDocument.1">
                  <p:embed/>
                </p:oleObj>
              </mc:Choice>
              <mc:Fallback>
                <p:oleObj name="Diapositiva de think-cell" r:id="rId2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9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CO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000326" y="1979060"/>
            <a:ext cx="219329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10/10/2019 3:29 p.m. SA Pacific Standard Time</a:t>
            </a:r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612" baseline="0" noProof="0" dirty="0" err="1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CO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6" y="77303"/>
            <a:ext cx="6362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CO" sz="1020" cap="all" baseline="0" noProof="0" dirty="0" err="1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  <a:endParaRPr lang="es-CO" sz="1020" cap="all" baseline="0" noProof="0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CO" sz="1632" baseline="0" noProof="0" dirty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432273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s-CO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637982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s-CO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CO" sz="1632" b="1" baseline="0" noProof="0" dirty="0">
                  <a:latin typeface="+mn-lt"/>
                  <a:ea typeface="+mn-ea"/>
                </a:rPr>
                <a:t>Título</a:t>
              </a:r>
            </a:p>
            <a:p>
              <a:r>
                <a:rPr lang="es-CO" sz="1632" baseline="0" noProof="0" dirty="0" err="1">
                  <a:solidFill>
                    <a:schemeClr val="accent6"/>
                  </a:solidFill>
                  <a:latin typeface="+mn-lt"/>
                  <a:ea typeface="+mn-ea"/>
                </a:rPr>
                <a:t>Unit</a:t>
              </a:r>
              <a:r>
                <a:rPr lang="es-CO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 </a:t>
              </a:r>
              <a:r>
                <a:rPr lang="es-CO" sz="1632" baseline="0" noProof="0" dirty="0" err="1">
                  <a:solidFill>
                    <a:schemeClr val="accent6"/>
                  </a:solidFill>
                  <a:latin typeface="+mn-lt"/>
                  <a:ea typeface="+mn-ea"/>
                </a:rPr>
                <a:t>of</a:t>
              </a:r>
              <a:r>
                <a:rPr lang="es-CO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 </a:t>
              </a:r>
              <a:r>
                <a:rPr lang="es-CO" sz="1632" baseline="0" noProof="0" dirty="0" err="1">
                  <a:solidFill>
                    <a:schemeClr val="accent6"/>
                  </a:solidFill>
                  <a:latin typeface="+mn-lt"/>
                  <a:ea typeface="+mn-ea"/>
                </a:rPr>
                <a:t>measure</a:t>
              </a:r>
              <a:endParaRPr lang="es-CO" sz="1632" baseline="0" noProof="0" dirty="0">
                <a:solidFill>
                  <a:schemeClr val="accent6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s-CO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text</a:t>
            </a:r>
            <a:r>
              <a:rPr lang="es-CO" dirty="0"/>
              <a:t> </a:t>
            </a:r>
            <a:r>
              <a:rPr lang="es-CO" dirty="0" err="1"/>
              <a:t>styles</a:t>
            </a:r>
            <a:endParaRPr lang="es-CO" dirty="0"/>
          </a:p>
          <a:p>
            <a:pPr lvl="1" latinLnBrk="0"/>
            <a:r>
              <a:rPr lang="es-CO" dirty="0" err="1"/>
              <a:t>Second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  <a:p>
            <a:pPr lvl="2" latinLnBrk="0"/>
            <a:r>
              <a:rPr lang="es-CO" dirty="0" err="1"/>
              <a:t>Third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  <a:p>
            <a:pPr lvl="3" latinLnBrk="0"/>
            <a:r>
              <a:rPr lang="es-CO" dirty="0" err="1"/>
              <a:t>Fourth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  <a:p>
            <a:pPr lvl="4" latinLnBrk="0"/>
            <a:r>
              <a:rPr lang="es-CO" dirty="0" err="1"/>
              <a:t>Fifth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9989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5" name="Diapositiva de think-cell" r:id="rId25" imgW="270" imgH="270" progId="TCLayout.ActiveDocument.1">
                  <p:embed/>
                </p:oleObj>
              </mc:Choice>
              <mc:Fallback>
                <p:oleObj name="Diapositiva de think-cell" r:id="rId2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145072" y="1979060"/>
            <a:ext cx="1903795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8/27/2019 06:39 Central Standard Time</a:t>
            </a:r>
            <a:endParaRPr lang="es-ES" sz="612" baseline="0" noProof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12" baseline="0" noProof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ES" noProof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3"/>
            <a:ext cx="6362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1020" cap="all" baseline="0" noProof="0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" sz="1632" baseline="0" noProof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432273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637982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s-ES" sz="816" baseline="0" noProof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" sz="1632" b="1" baseline="0" noProof="0">
                  <a:latin typeface="+mn-lt"/>
                  <a:ea typeface="+mn-ea"/>
                </a:rPr>
                <a:t>Título</a:t>
              </a:r>
            </a:p>
            <a:p>
              <a:r>
                <a:rPr lang="es-ES" sz="1632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s-ES" sz="816" baseline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837" baseline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37" baseline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ES" sz="1224" baseline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37" baseline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50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5" r:id="rId5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438996378"/>
              </p:ext>
            </p:ext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29" name="Diapositiva de think-cell" r:id="rId25" imgW="270" imgH="270" progId="TCLayout.ActiveDocument.1">
                  <p:embed/>
                </p:oleObj>
              </mc:Choice>
              <mc:Fallback>
                <p:oleObj name="Diapositiva de think-cell" r:id="rId2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9"/>
            </p:custDataLst>
          </p:nvPr>
        </p:nvSpPr>
        <p:spPr bwMode="auto">
          <a:xfrm>
            <a:off x="0" y="0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CO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9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95"/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000326" y="1979060"/>
            <a:ext cx="219329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aseline="0" noProof="0">
                <a:solidFill>
                  <a:schemeClr val="accent6"/>
                </a:solidFill>
                <a:latin typeface="+mn-lt"/>
                <a:ea typeface="+mn-ea"/>
              </a:rPr>
              <a:t>Last Modified 10/10/2019 3:29 p.m. SA Pacific Standard Time</a:t>
            </a:r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70213" y="4197040"/>
            <a:ext cx="253513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CO" sz="612" baseline="0" noProof="0" dirty="0" err="1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  <a:endParaRPr lang="es-CO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CO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6" y="77303"/>
            <a:ext cx="636244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CO" sz="1020" cap="all" baseline="0" noProof="0" dirty="0" err="1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  <a:endParaRPr lang="es-CO" sz="1020" cap="all" baseline="0" noProof="0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66136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CO" sz="1632" baseline="0" noProof="0" dirty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432273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7465" indent="-87465">
              <a:defRPr/>
            </a:pPr>
            <a:r>
              <a:rPr lang="es-CO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637982"/>
            <a:ext cx="9830692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503735" indent="-503735" defTabSz="1218095">
              <a:tabLst/>
            </a:pPr>
            <a:r>
              <a:rPr lang="es-CO" sz="816" baseline="0" noProof="0" dirty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976207" y="1270343"/>
            <a:ext cx="5801188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CO" sz="1632" b="1" baseline="0" noProof="0" dirty="0">
                  <a:latin typeface="+mn-lt"/>
                  <a:ea typeface="+mn-ea"/>
                </a:rPr>
                <a:t>Título</a:t>
              </a:r>
            </a:p>
            <a:p>
              <a:r>
                <a:rPr lang="es-CO" sz="1632" baseline="0" noProof="0" dirty="0" err="1">
                  <a:solidFill>
                    <a:schemeClr val="accent6"/>
                  </a:solidFill>
                  <a:latin typeface="+mn-lt"/>
                  <a:ea typeface="+mn-ea"/>
                </a:rPr>
                <a:t>Unit</a:t>
              </a:r>
              <a:r>
                <a:rPr lang="es-CO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 </a:t>
              </a:r>
              <a:r>
                <a:rPr lang="es-CO" sz="1632" baseline="0" noProof="0" dirty="0" err="1">
                  <a:solidFill>
                    <a:schemeClr val="accent6"/>
                  </a:solidFill>
                  <a:latin typeface="+mn-lt"/>
                  <a:ea typeface="+mn-ea"/>
                </a:rPr>
                <a:t>of</a:t>
              </a:r>
              <a:r>
                <a:rPr lang="es-CO" sz="1632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 </a:t>
              </a:r>
              <a:r>
                <a:rPr lang="es-CO" sz="1632" baseline="0" noProof="0" dirty="0" err="1">
                  <a:solidFill>
                    <a:schemeClr val="accent6"/>
                  </a:solidFill>
                  <a:latin typeface="+mn-lt"/>
                  <a:ea typeface="+mn-ea"/>
                </a:rPr>
                <a:t>measure</a:t>
              </a:r>
              <a:endParaRPr lang="es-CO" sz="1632" baseline="0" noProof="0" dirty="0">
                <a:solidFill>
                  <a:schemeClr val="accent6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11394692" y="291554"/>
            <a:ext cx="492770" cy="156360"/>
            <a:chOff x="8378576" y="285750"/>
            <a:chExt cx="362199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6" y="285750"/>
              <a:ext cx="362199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1218095">
                <a:buClr>
                  <a:schemeClr val="tx2"/>
                </a:buClr>
              </a:pPr>
              <a:r>
                <a:rPr lang="es-CO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6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6" y="438997"/>
              <a:ext cx="362199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 userDrawn="1"/>
        </p:nvGrpSpPr>
        <p:grpSpPr bwMode="gray">
          <a:xfrm>
            <a:off x="11108191" y="285075"/>
            <a:ext cx="789093" cy="1021522"/>
            <a:chOff x="7835905" y="279400"/>
            <a:chExt cx="773373" cy="1001186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</p:grpSp>
      <p:grpSp>
        <p:nvGrpSpPr>
          <p:cNvPr id="32" name="LegendLines" hidden="1"/>
          <p:cNvGrpSpPr/>
          <p:nvPr userDrawn="1"/>
        </p:nvGrpSpPr>
        <p:grpSpPr bwMode="gray">
          <a:xfrm>
            <a:off x="10794126" y="285075"/>
            <a:ext cx="1103328" cy="749405"/>
            <a:chOff x="7540629" y="279400"/>
            <a:chExt cx="1081348" cy="73448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O" sz="1837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9373" cy="18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</p:grpSp>
      <p:grpSp>
        <p:nvGrpSpPr>
          <p:cNvPr id="39" name="LegendMoons" hidden="1"/>
          <p:cNvGrpSpPr/>
          <p:nvPr userDrawn="1"/>
        </p:nvGrpSpPr>
        <p:grpSpPr bwMode="gray">
          <a:xfrm>
            <a:off x="11040160" y="255920"/>
            <a:ext cx="857123" cy="1333054"/>
            <a:chOff x="7769225" y="250825"/>
            <a:chExt cx="840048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CO" sz="1837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9373" cy="18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526">
                <a:buClr>
                  <a:schemeClr val="tx2"/>
                </a:buClr>
              </a:pPr>
              <a:r>
                <a:rPr lang="es-CO" sz="1224" baseline="0" dirty="0" err="1">
                  <a:latin typeface="+mn-lt"/>
                  <a:ea typeface="+mn-ea"/>
                </a:rPr>
                <a:t>Legend</a:t>
              </a:r>
              <a:endParaRPr lang="es-CO" sz="1224" baseline="0" dirty="0">
                <a:latin typeface="+mn-lt"/>
                <a:ea typeface="+mn-ea"/>
              </a:endParaRPr>
            </a:p>
          </p:txBody>
        </p:sp>
      </p:grpSp>
      <p:sp>
        <p:nvSpPr>
          <p:cNvPr id="60" name="SlideBottomBar" hidden="1"/>
          <p:cNvSpPr/>
          <p:nvPr userDrawn="1"/>
        </p:nvSpPr>
        <p:spPr>
          <a:xfrm>
            <a:off x="12003218" y="6639739"/>
            <a:ext cx="46648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37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 userDrawn="1">
            <p:ph type="body" idx="1"/>
          </p:nvPr>
        </p:nvSpPr>
        <p:spPr bwMode="gray">
          <a:xfrm>
            <a:off x="1482091" y="1991016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s-CO" dirty="0" err="1"/>
              <a:t>Edit</a:t>
            </a:r>
            <a:r>
              <a:rPr lang="es-CO" dirty="0"/>
              <a:t> Master </a:t>
            </a:r>
            <a:r>
              <a:rPr lang="es-CO" dirty="0" err="1"/>
              <a:t>text</a:t>
            </a:r>
            <a:r>
              <a:rPr lang="es-CO" dirty="0"/>
              <a:t> </a:t>
            </a:r>
            <a:r>
              <a:rPr lang="es-CO" dirty="0" err="1"/>
              <a:t>styles</a:t>
            </a:r>
            <a:endParaRPr lang="es-CO" dirty="0"/>
          </a:p>
          <a:p>
            <a:pPr lvl="1" latinLnBrk="0"/>
            <a:r>
              <a:rPr lang="es-CO" dirty="0" err="1"/>
              <a:t>Second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  <a:p>
            <a:pPr lvl="2" latinLnBrk="0"/>
            <a:r>
              <a:rPr lang="es-CO" dirty="0" err="1"/>
              <a:t>Third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  <a:p>
            <a:pPr lvl="3" latinLnBrk="0"/>
            <a:r>
              <a:rPr lang="es-CO" dirty="0" err="1"/>
              <a:t>Fourth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  <a:p>
            <a:pPr lvl="4" latinLnBrk="0"/>
            <a:r>
              <a:rPr lang="es-CO" dirty="0" err="1"/>
              <a:t>Fifth</a:t>
            </a:r>
            <a:r>
              <a:rPr lang="es-CO" dirty="0"/>
              <a:t> </a:t>
            </a:r>
            <a:r>
              <a:rPr lang="es-CO" dirty="0" err="1"/>
              <a:t>level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465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hf hdr="0" ftr="0" dt="0"/>
  <p:txStyles>
    <p:titleStyle>
      <a:lvl1pPr algn="l" defTabSz="1218095" rtl="0" eaLnBrk="1" fontAlgn="base" hangingPunct="1">
        <a:spcBef>
          <a:spcPct val="0"/>
        </a:spcBef>
        <a:spcAft>
          <a:spcPct val="0"/>
        </a:spcAft>
        <a:tabLst>
          <a:tab pos="367156" algn="l"/>
        </a:tabLst>
        <a:defRPr sz="2041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2pPr>
      <a:lvl3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3pPr>
      <a:lvl4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4pPr>
      <a:lvl5pPr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5pPr>
      <a:lvl6pPr marL="622005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6pPr>
      <a:lvl7pPr marL="1244012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7pPr>
      <a:lvl8pPr marL="1866017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8pPr>
      <a:lvl9pPr marL="2488024" algn="l" defTabSz="1218095" rtl="0" eaLnBrk="1" fontAlgn="base" hangingPunct="1">
        <a:spcBef>
          <a:spcPct val="0"/>
        </a:spcBef>
        <a:spcAft>
          <a:spcPct val="0"/>
        </a:spcAft>
        <a:defRPr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98346" indent="-19467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455462" indent="-253443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628097" indent="-157942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764001" indent="-132231" algn="l" defTabSz="913526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632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6pPr>
      <a:lvl7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7pPr>
      <a:lvl8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8pPr>
      <a:lvl9pPr marL="1020090" indent="-177099" algn="l" defTabSz="121809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2176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1pPr>
      <a:lvl2pPr marL="622005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2pPr>
      <a:lvl3pPr marL="1244012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3pPr>
      <a:lvl4pPr marL="1866017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4pPr>
      <a:lvl5pPr marL="2488024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5pPr>
      <a:lvl6pPr marL="3110029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6pPr>
      <a:lvl7pPr marL="3732036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7pPr>
      <a:lvl8pPr marL="4354041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8pPr>
      <a:lvl9pPr marL="4976048" algn="l" defTabSz="1244012" rtl="0" eaLnBrk="1" latinLnBrk="0" hangingPunct="1">
        <a:defRPr sz="2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28.emf"/><Relationship Id="rId2" Type="http://schemas.openxmlformats.org/officeDocument/2006/relationships/tags" Target="../tags/tag13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8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28.emf"/><Relationship Id="rId2" Type="http://schemas.openxmlformats.org/officeDocument/2006/relationships/tags" Target="../tags/tag139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9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9.sv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9.sv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7.bin"/><Relationship Id="rId4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itting, small, plane&#10;&#10;Description automatically generated">
            <a:extLst>
              <a:ext uri="{FF2B5EF4-FFF2-40B4-BE49-F238E27FC236}">
                <a16:creationId xmlns:a16="http://schemas.microsoft.com/office/drawing/2014/main" id="{C6562ECF-1AA1-E74B-9CEB-3FBAB0EB4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73964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D5F0815-E5B4-4E74-8145-A182522C6A3D}"/>
              </a:ext>
            </a:extLst>
          </p:cNvPr>
          <p:cNvSpPr txBox="1">
            <a:spLocks/>
          </p:cNvSpPr>
          <p:nvPr/>
        </p:nvSpPr>
        <p:spPr>
          <a:xfrm>
            <a:off x="157296" y="224853"/>
            <a:ext cx="6544829" cy="2152664"/>
          </a:xfrm>
          <a:prstGeom prst="rect">
            <a:avLst/>
          </a:prstGeom>
        </p:spPr>
        <p:txBody>
          <a:bodyPr/>
          <a:lstStyle>
            <a:lvl1pPr algn="l" defTabSz="685145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3329" algn="l"/>
              </a:tabLst>
              <a:defRPr sz="2400" b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419" sz="3200" b="1" dirty="0">
                <a:solidFill>
                  <a:schemeClr val="tx2"/>
                </a:solidFill>
              </a:rPr>
              <a:t>Vicepresidencia Talento Humano</a:t>
            </a: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ES" sz="2000" b="1" kern="0" dirty="0">
                <a:solidFill>
                  <a:schemeClr val="tx2"/>
                </a:solidFill>
                <a:latin typeface="Arial" panose="020B0604020202020204"/>
              </a:rPr>
              <a:t>Taller Proyecto de Gobierno Corporativo</a:t>
            </a: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endParaRPr lang="es-ES" sz="2000" b="1" kern="0" dirty="0">
              <a:solidFill>
                <a:schemeClr val="tx2"/>
              </a:solidFill>
              <a:latin typeface="Arial" panose="020B0604020202020204"/>
            </a:endParaRP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ES" sz="2000" b="1" kern="0" dirty="0">
                <a:solidFill>
                  <a:schemeClr val="tx2"/>
                </a:solidFill>
                <a:latin typeface="Arial" panose="020B0604020202020204"/>
              </a:rPr>
              <a:t>Marzo 2021</a:t>
            </a:r>
          </a:p>
        </p:txBody>
      </p:sp>
    </p:spTree>
    <p:extLst>
      <p:ext uri="{BB962C8B-B14F-4D97-AF65-F5344CB8AC3E}">
        <p14:creationId xmlns:p14="http://schemas.microsoft.com/office/powerpoint/2010/main" val="343155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A13A7E-FFDC-4688-8DB8-B00F2B91CA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91" y="1723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3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A13A7E-FFDC-4688-8DB8-B00F2B91CA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1" y="1723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>
            <a:extLst>
              <a:ext uri="{FF2B5EF4-FFF2-40B4-BE49-F238E27FC236}">
                <a16:creationId xmlns:a16="http://schemas.microsoft.com/office/drawing/2014/main" id="{7438A85D-0D1B-4278-B1AF-FFB971E0ED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2" y="104"/>
            <a:ext cx="161968" cy="1619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419" sz="2041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8D15426-29DE-4884-815F-5CC281E0DDF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44462" y="180370"/>
            <a:ext cx="11575364" cy="31402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/>
            </a:pPr>
            <a:r>
              <a:rPr lang="es-CO" sz="1800" b="1" dirty="0">
                <a:latin typeface="Century Gothic" panose="020B0502020202020204" pitchFamily="34" charset="0"/>
              </a:rPr>
              <a:t>Macroproceso Excelencia Empresarial</a:t>
            </a:r>
            <a:endParaRPr lang="es-CO" sz="18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a 7">
            <a:extLst>
              <a:ext uri="{FF2B5EF4-FFF2-40B4-BE49-F238E27FC236}">
                <a16:creationId xmlns:a16="http://schemas.microsoft.com/office/drawing/2014/main" id="{D78B3327-685A-491C-AA93-9A5B621B9128}"/>
              </a:ext>
            </a:extLst>
          </p:cNvPr>
          <p:cNvGraphicFramePr>
            <a:graphicFrameLocks noGrp="1"/>
          </p:cNvGraphicFramePr>
          <p:nvPr/>
        </p:nvGraphicFramePr>
        <p:xfrm>
          <a:off x="251421" y="1589967"/>
          <a:ext cx="11753651" cy="9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068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48583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930040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16" name="Tabla 7">
            <a:extLst>
              <a:ext uri="{FF2B5EF4-FFF2-40B4-BE49-F238E27FC236}">
                <a16:creationId xmlns:a16="http://schemas.microsoft.com/office/drawing/2014/main" id="{8121FCE8-9A59-4B97-829B-4E8EC0223395}"/>
              </a:ext>
            </a:extLst>
          </p:cNvPr>
          <p:cNvGraphicFramePr>
            <a:graphicFrameLocks noGrp="1"/>
          </p:cNvGraphicFramePr>
          <p:nvPr/>
        </p:nvGraphicFramePr>
        <p:xfrm>
          <a:off x="251420" y="1036776"/>
          <a:ext cx="11753651" cy="497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188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27463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497586">
                <a:tc>
                  <a:txBody>
                    <a:bodyPr/>
                    <a:lstStyle/>
                    <a:p>
                      <a:r>
                        <a:rPr lang="es-CO" sz="1200" b="1">
                          <a:solidFill>
                            <a:sysClr val="windowText" lastClr="000000"/>
                          </a:solidFill>
                        </a:rPr>
                        <a:t>Objetivo</a:t>
                      </a:r>
                    </a:p>
                    <a:p>
                      <a:r>
                        <a:rPr lang="es-CO" sz="1200" b="1">
                          <a:solidFill>
                            <a:sysClr val="windowText" lastClr="000000"/>
                          </a:solidFill>
                        </a:rPr>
                        <a:t>Nivel 0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300" b="0" dirty="0">
                          <a:solidFill>
                            <a:schemeClr val="tx1"/>
                          </a:solidFill>
                          <a:latin typeface="+mj-lt"/>
                        </a:rPr>
                        <a:t>Visionar, diseñar y desplegar las capacidades de gestión organizacional en toda la compañía a fin de responder a las demandas estratégicas del negocio y a los retos que se asumen como líder del segmento </a:t>
                      </a:r>
                      <a:r>
                        <a:rPr lang="es-ES" sz="13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midstream</a:t>
                      </a:r>
                      <a:endParaRPr lang="es-ES" sz="13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18" name="Tabla 7">
            <a:extLst>
              <a:ext uri="{FF2B5EF4-FFF2-40B4-BE49-F238E27FC236}">
                <a16:creationId xmlns:a16="http://schemas.microsoft.com/office/drawing/2014/main" id="{E562DA19-1C26-4F6E-95EB-B68223165A8C}"/>
              </a:ext>
            </a:extLst>
          </p:cNvPr>
          <p:cNvGraphicFramePr>
            <a:graphicFrameLocks noGrp="1"/>
          </p:cNvGraphicFramePr>
          <p:nvPr/>
        </p:nvGraphicFramePr>
        <p:xfrm>
          <a:off x="251423" y="571713"/>
          <a:ext cx="11753645" cy="37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915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51730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378360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chemeClr val="tx1"/>
                          </a:solidFill>
                        </a:rPr>
                        <a:t>Nivel 0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600" b="1" dirty="0">
                          <a:solidFill>
                            <a:schemeClr val="tx1"/>
                          </a:solidFill>
                        </a:rPr>
                        <a:t>Excelencia Empresarial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sp>
        <p:nvSpPr>
          <p:cNvPr id="20" name="Freeform 153">
            <a:extLst>
              <a:ext uri="{FF2B5EF4-FFF2-40B4-BE49-F238E27FC236}">
                <a16:creationId xmlns:a16="http://schemas.microsoft.com/office/drawing/2014/main" id="{81785E53-A8B6-4AFE-B616-886B784E249A}"/>
              </a:ext>
            </a:extLst>
          </p:cNvPr>
          <p:cNvSpPr/>
          <p:nvPr/>
        </p:nvSpPr>
        <p:spPr bwMode="auto">
          <a:xfrm>
            <a:off x="6905823" y="1650058"/>
            <a:ext cx="2571148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122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Arial"/>
              <a:cs typeface="+mn-cs"/>
            </a:endParaRP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22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Gestión de Conocimiento</a:t>
            </a: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22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+mn-cs"/>
              </a:rPr>
              <a:t> </a:t>
            </a:r>
            <a:endParaRPr kumimoji="0" lang="es-CO" sz="1122" b="1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21" name="Tabla 7">
            <a:extLst>
              <a:ext uri="{FF2B5EF4-FFF2-40B4-BE49-F238E27FC236}">
                <a16:creationId xmlns:a16="http://schemas.microsoft.com/office/drawing/2014/main" id="{A0D33DF9-7BD0-40A0-9DDE-0BF7845CCF6B}"/>
              </a:ext>
            </a:extLst>
          </p:cNvPr>
          <p:cNvGraphicFramePr>
            <a:graphicFrameLocks noGrp="1"/>
          </p:cNvGraphicFramePr>
          <p:nvPr/>
        </p:nvGraphicFramePr>
        <p:xfrm>
          <a:off x="235585" y="2577168"/>
          <a:ext cx="11767571" cy="1602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484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2665638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  <a:gridCol w="2676744">
                  <a:extLst>
                    <a:ext uri="{9D8B030D-6E8A-4147-A177-3AD203B41FA5}">
                      <a16:colId xmlns:a16="http://schemas.microsoft.com/office/drawing/2014/main" val="3757876569"/>
                    </a:ext>
                  </a:extLst>
                </a:gridCol>
                <a:gridCol w="3087696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2349009">
                  <a:extLst>
                    <a:ext uri="{9D8B030D-6E8A-4147-A177-3AD203B41FA5}">
                      <a16:colId xmlns:a16="http://schemas.microsoft.com/office/drawing/2014/main" val="688010379"/>
                    </a:ext>
                  </a:extLst>
                </a:gridCol>
              </a:tblGrid>
              <a:tr h="1119568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Objetivos procesos 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Traducir la estrategia del negocio en una actualización empresarial efectiva mediante el diseño y gestión de los modelos clave que describen el estado futuro de la empresa y permiten su evolución </a:t>
                      </a: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Diseñar y administrar las capacidades organizacionales que habiliten la gestión de la mejora de la empresa; así como establecer el marco de actuación que permita  comparar la competitividad de las practicas y el desempeño de los procesos y de la organización como un todo.</a:t>
                      </a: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Asegurar la definición y administración del modelo de gestión de conocimiento de la organización que permita gestionar todas las fases a fin de capitalizar su máximo aprovechamiento en la organización, consolidar practicas a nivel de segmento y habilitar el desarrollo del marco estratégico de compañía.</a:t>
                      </a:r>
                    </a:p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Planificar, diseñar, implementar y estabilizar cambios a todos los niveles dentro de la organización</a:t>
                      </a:r>
                    </a:p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22" name="Tabla 7">
            <a:extLst>
              <a:ext uri="{FF2B5EF4-FFF2-40B4-BE49-F238E27FC236}">
                <a16:creationId xmlns:a16="http://schemas.microsoft.com/office/drawing/2014/main" id="{AE6849F5-05CF-4B7F-9A21-61506FB0DF4E}"/>
              </a:ext>
            </a:extLst>
          </p:cNvPr>
          <p:cNvGraphicFramePr>
            <a:graphicFrameLocks noGrp="1"/>
          </p:cNvGraphicFramePr>
          <p:nvPr/>
        </p:nvGraphicFramePr>
        <p:xfrm>
          <a:off x="235585" y="4236387"/>
          <a:ext cx="11767571" cy="1892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378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2676744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  <a:gridCol w="2687851">
                  <a:extLst>
                    <a:ext uri="{9D8B030D-6E8A-4147-A177-3AD203B41FA5}">
                      <a16:colId xmlns:a16="http://schemas.microsoft.com/office/drawing/2014/main" val="3757876569"/>
                    </a:ext>
                  </a:extLst>
                </a:gridCol>
                <a:gridCol w="3087696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2337902">
                  <a:extLst>
                    <a:ext uri="{9D8B030D-6E8A-4147-A177-3AD203B41FA5}">
                      <a16:colId xmlns:a16="http://schemas.microsoft.com/office/drawing/2014/main" val="590755587"/>
                    </a:ext>
                  </a:extLst>
                </a:gridCol>
              </a:tblGrid>
              <a:tr h="1892851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2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Diseño del modelo de procesos y Sistema Integrado de gestión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Administración del modelo de procesos y Sistema Integrado de gestión</a:t>
                      </a: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Adaptación de marcos de referencia para mejora de procesos (metodologías agiles)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Formulación y Desarrollo de iniciativas de mejora (Implementación de metodologías agiles)</a:t>
                      </a: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Diseño del modelo Gestion de conocimiento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Definición de conocimiento clave / Critico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Desarrollo de métodos de aseguramiento, transferencia y preservación de conocimiento</a:t>
                      </a: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Diseño del modelo de gestión de cambio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Planeación y preparación de la gestión de cambio 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Desarrollo e implementación de planes de cambio</a:t>
                      </a: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sp>
        <p:nvSpPr>
          <p:cNvPr id="23" name="Freeform 153">
            <a:extLst>
              <a:ext uri="{FF2B5EF4-FFF2-40B4-BE49-F238E27FC236}">
                <a16:creationId xmlns:a16="http://schemas.microsoft.com/office/drawing/2014/main" id="{42311497-9D9F-441D-8655-04EF981716B1}"/>
              </a:ext>
            </a:extLst>
          </p:cNvPr>
          <p:cNvSpPr/>
          <p:nvPr/>
        </p:nvSpPr>
        <p:spPr bwMode="auto">
          <a:xfrm>
            <a:off x="1306050" y="1690286"/>
            <a:ext cx="2571148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+mn-cs"/>
              </a:rPr>
              <a:t>Gestion de procesos y Arquitectura de Negocio</a:t>
            </a:r>
            <a:endParaRPr kumimoji="0" lang="es-CO" sz="1122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4" name="Freeform 153">
            <a:hlinkClick r:id="" action="ppaction://noaction"/>
            <a:extLst>
              <a:ext uri="{FF2B5EF4-FFF2-40B4-BE49-F238E27FC236}">
                <a16:creationId xmlns:a16="http://schemas.microsoft.com/office/drawing/2014/main" id="{A7150FC0-5770-458C-B7FD-8150ABE1BCA2}"/>
              </a:ext>
            </a:extLst>
          </p:cNvPr>
          <p:cNvSpPr/>
          <p:nvPr/>
        </p:nvSpPr>
        <p:spPr bwMode="auto">
          <a:xfrm>
            <a:off x="4043466" y="1723440"/>
            <a:ext cx="2503240" cy="649760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Mejora Continua</a:t>
            </a:r>
            <a:endParaRPr kumimoji="0" lang="es-ES" sz="1122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5" name="Freeform 153">
            <a:extLst>
              <a:ext uri="{FF2B5EF4-FFF2-40B4-BE49-F238E27FC236}">
                <a16:creationId xmlns:a16="http://schemas.microsoft.com/office/drawing/2014/main" id="{72B56322-CBC4-4D12-AD2B-9EAB47B3AAB5}"/>
              </a:ext>
            </a:extLst>
          </p:cNvPr>
          <p:cNvSpPr/>
          <p:nvPr/>
        </p:nvSpPr>
        <p:spPr bwMode="auto">
          <a:xfrm>
            <a:off x="9643239" y="1664588"/>
            <a:ext cx="2386196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Gestion de Cambio</a:t>
            </a:r>
          </a:p>
        </p:txBody>
      </p:sp>
    </p:spTree>
    <p:extLst>
      <p:ext uri="{BB962C8B-B14F-4D97-AF65-F5344CB8AC3E}">
        <p14:creationId xmlns:p14="http://schemas.microsoft.com/office/powerpoint/2010/main" val="228518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52F0AC2F-4F50-514E-BAC5-40FB8FFE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48" y="760150"/>
            <a:ext cx="10022541" cy="494694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8C6C9463-38E0-44BF-A606-AD2FAE25F4EF}"/>
              </a:ext>
            </a:extLst>
          </p:cNvPr>
          <p:cNvSpPr txBox="1"/>
          <p:nvPr/>
        </p:nvSpPr>
        <p:spPr>
          <a:xfrm>
            <a:off x="5649822" y="2827843"/>
            <a:ext cx="135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7212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Gestión del Cambio</a:t>
            </a:r>
            <a:endParaRPr lang="es-CO" sz="1400" b="1" dirty="0">
              <a:solidFill>
                <a:srgbClr val="07212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D5B9A0C-A094-44A4-8CD7-BD8B7612947C}"/>
              </a:ext>
            </a:extLst>
          </p:cNvPr>
          <p:cNvSpPr txBox="1"/>
          <p:nvPr/>
        </p:nvSpPr>
        <p:spPr>
          <a:xfrm>
            <a:off x="2284656" y="1546355"/>
            <a:ext cx="193185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Diagnóstico Documental</a:t>
            </a:r>
            <a:endParaRPr lang="es-CO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92FB6B2-22A2-4568-A9CA-7C97419CC0A1}"/>
              </a:ext>
            </a:extLst>
          </p:cNvPr>
          <p:cNvSpPr txBox="1"/>
          <p:nvPr/>
        </p:nvSpPr>
        <p:spPr>
          <a:xfrm>
            <a:off x="1902739" y="4588511"/>
            <a:ext cx="1723086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Reuniones</a:t>
            </a:r>
            <a:endParaRPr lang="es-CO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D2E0FE5-7403-40BC-BD69-19937EDD1C27}"/>
              </a:ext>
            </a:extLst>
          </p:cNvPr>
          <p:cNvSpPr txBox="1"/>
          <p:nvPr/>
        </p:nvSpPr>
        <p:spPr>
          <a:xfrm>
            <a:off x="8647525" y="4608003"/>
            <a:ext cx="2614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</a:t>
            </a:r>
            <a:endParaRPr lang="es-CO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3D96A83-7AC3-44B6-B68B-2AB5BFE50843}"/>
              </a:ext>
            </a:extLst>
          </p:cNvPr>
          <p:cNvSpPr txBox="1"/>
          <p:nvPr/>
        </p:nvSpPr>
        <p:spPr>
          <a:xfrm>
            <a:off x="8306672" y="1570175"/>
            <a:ext cx="208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</a:t>
            </a:r>
            <a:endParaRPr lang="es-CO" sz="16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D30FAB84-6765-4EA7-8B2C-0B76621F3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886" y="5232045"/>
            <a:ext cx="1006096" cy="1006096"/>
          </a:xfrm>
          <a:prstGeom prst="rect">
            <a:avLst/>
          </a:prstGeom>
        </p:spPr>
      </p:pic>
      <p:pic>
        <p:nvPicPr>
          <p:cNvPr id="103" name="Imagen 102" descr="Imagen que contiene dibujo, grafiti, señal, cuarto&#10;&#10;Descripción generada automáticamente">
            <a:extLst>
              <a:ext uri="{FF2B5EF4-FFF2-40B4-BE49-F238E27FC236}">
                <a16:creationId xmlns:a16="http://schemas.microsoft.com/office/drawing/2014/main" id="{7C64DD4C-B66D-4C04-B15D-EDBF75D48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17" y="5365846"/>
            <a:ext cx="829496" cy="829496"/>
          </a:xfrm>
          <a:prstGeom prst="rect">
            <a:avLst/>
          </a:prstGeom>
        </p:spPr>
      </p:pic>
      <p:pic>
        <p:nvPicPr>
          <p:cNvPr id="105" name="Imagen 104" descr="Imagen que contiene sushi, ventana, grafiti, dibujo&#10;&#10;Descripción generada automáticamente">
            <a:extLst>
              <a:ext uri="{FF2B5EF4-FFF2-40B4-BE49-F238E27FC236}">
                <a16:creationId xmlns:a16="http://schemas.microsoft.com/office/drawing/2014/main" id="{D28A723D-BE5C-4CCD-BB55-26CC0939C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119" y="2505388"/>
            <a:ext cx="906126" cy="906126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DDCB467-82D2-4906-8E14-265CD169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865" y="2467669"/>
            <a:ext cx="928561" cy="928561"/>
          </a:xfrm>
          <a:prstGeom prst="rect">
            <a:avLst/>
          </a:prstGeom>
        </p:spPr>
      </p:pic>
      <p:pic>
        <p:nvPicPr>
          <p:cNvPr id="135" name="Imagen 134" descr="Imagen que contiene ventana&#10;&#10;Descripción generada automáticamente">
            <a:extLst>
              <a:ext uri="{FF2B5EF4-FFF2-40B4-BE49-F238E27FC236}">
                <a16:creationId xmlns:a16="http://schemas.microsoft.com/office/drawing/2014/main" id="{4E16E3A8-711F-4172-B56E-43B025F29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066" y="3967304"/>
            <a:ext cx="802653" cy="80265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0E3A1E-2F31-41DC-B883-AFD300F30ED5}"/>
              </a:ext>
            </a:extLst>
          </p:cNvPr>
          <p:cNvSpPr txBox="1"/>
          <p:nvPr/>
        </p:nvSpPr>
        <p:spPr>
          <a:xfrm>
            <a:off x="1035465" y="43512"/>
            <a:ext cx="1051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FASES DEL PROYECTO Y ENTREGABLES POR MACROPROCESO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71CAB1-059A-4682-B7CE-73D93DC727F2}"/>
              </a:ext>
            </a:extLst>
          </p:cNvPr>
          <p:cNvSpPr txBox="1"/>
          <p:nvPr/>
        </p:nvSpPr>
        <p:spPr>
          <a:xfrm>
            <a:off x="2307942" y="4160817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 dirty="0">
                <a:solidFill>
                  <a:schemeClr val="bg1"/>
                </a:solidFill>
              </a:rPr>
              <a:t>100%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91" name="CuadroTexto 19">
            <a:extLst>
              <a:ext uri="{FF2B5EF4-FFF2-40B4-BE49-F238E27FC236}">
                <a16:creationId xmlns:a16="http://schemas.microsoft.com/office/drawing/2014/main" id="{07CBC177-9FC6-C343-A97F-7D9FD1AD4A40}"/>
              </a:ext>
            </a:extLst>
          </p:cNvPr>
          <p:cNvSpPr txBox="1"/>
          <p:nvPr/>
        </p:nvSpPr>
        <p:spPr>
          <a:xfrm>
            <a:off x="2844542" y="1045969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 dirty="0">
                <a:solidFill>
                  <a:schemeClr val="bg1"/>
                </a:solidFill>
              </a:rPr>
              <a:t>100%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93" name="CuadroTexto 19">
            <a:extLst>
              <a:ext uri="{FF2B5EF4-FFF2-40B4-BE49-F238E27FC236}">
                <a16:creationId xmlns:a16="http://schemas.microsoft.com/office/drawing/2014/main" id="{821B7FB2-45AC-7943-9211-8C5A56B0B1D0}"/>
              </a:ext>
            </a:extLst>
          </p:cNvPr>
          <p:cNvSpPr txBox="1"/>
          <p:nvPr/>
        </p:nvSpPr>
        <p:spPr>
          <a:xfrm>
            <a:off x="9498424" y="4151889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 dirty="0">
                <a:solidFill>
                  <a:schemeClr val="bg1"/>
                </a:solidFill>
              </a:rPr>
              <a:t>100%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94" name="CuadroTexto 19">
            <a:extLst>
              <a:ext uri="{FF2B5EF4-FFF2-40B4-BE49-F238E27FC236}">
                <a16:creationId xmlns:a16="http://schemas.microsoft.com/office/drawing/2014/main" id="{4B1C927A-9904-0645-BCA2-25CA2CAF52C5}"/>
              </a:ext>
            </a:extLst>
          </p:cNvPr>
          <p:cNvSpPr txBox="1"/>
          <p:nvPr/>
        </p:nvSpPr>
        <p:spPr>
          <a:xfrm>
            <a:off x="8891119" y="1040947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 dirty="0">
                <a:solidFill>
                  <a:schemeClr val="bg1"/>
                </a:solidFill>
              </a:rPr>
              <a:t>100%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7274B33-B192-4347-A044-6DC3E078F83D}"/>
              </a:ext>
            </a:extLst>
          </p:cNvPr>
          <p:cNvSpPr/>
          <p:nvPr/>
        </p:nvSpPr>
        <p:spPr>
          <a:xfrm>
            <a:off x="2460630" y="36250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104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8C01678-B2F7-1045-90CD-53A08DDEB55A}"/>
              </a:ext>
            </a:extLst>
          </p:cNvPr>
          <p:cNvSpPr/>
          <p:nvPr/>
        </p:nvSpPr>
        <p:spPr>
          <a:xfrm>
            <a:off x="2920370" y="548683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C6FE364-503B-7946-8E38-C2A6F34B3F59}"/>
              </a:ext>
            </a:extLst>
          </p:cNvPr>
          <p:cNvSpPr/>
          <p:nvPr/>
        </p:nvSpPr>
        <p:spPr>
          <a:xfrm>
            <a:off x="6100187" y="3379638"/>
            <a:ext cx="453186" cy="453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6D16295-E7AA-AD4A-BBAC-9BD05EEA09B8}"/>
              </a:ext>
            </a:extLst>
          </p:cNvPr>
          <p:cNvSpPr/>
          <p:nvPr/>
        </p:nvSpPr>
        <p:spPr>
          <a:xfrm>
            <a:off x="9659591" y="3663842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9BEE47A-869F-5147-B51D-BCF46C0AE4A1}"/>
              </a:ext>
            </a:extLst>
          </p:cNvPr>
          <p:cNvSpPr/>
          <p:nvPr/>
        </p:nvSpPr>
        <p:spPr>
          <a:xfrm>
            <a:off x="9078405" y="548683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4A8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6801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6">
            <a:extLst>
              <a:ext uri="{FF2B5EF4-FFF2-40B4-BE49-F238E27FC236}">
                <a16:creationId xmlns:a16="http://schemas.microsoft.com/office/drawing/2014/main" id="{38EDB1DE-AF47-9D40-B81D-283FF4E6C2A4}"/>
              </a:ext>
            </a:extLst>
          </p:cNvPr>
          <p:cNvSpPr txBox="1"/>
          <p:nvPr/>
        </p:nvSpPr>
        <p:spPr>
          <a:xfrm>
            <a:off x="3308794" y="1802081"/>
            <a:ext cx="5732000" cy="35394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documentos de gobierno de Cenit</a:t>
            </a:r>
            <a:endParaRPr lang="es-ES" sz="1700" b="1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B712A9A-A1B5-5C40-93E1-9889A9084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9212" r="73220" b="15975"/>
          <a:stretch/>
        </p:blipFill>
        <p:spPr bwMode="auto">
          <a:xfrm>
            <a:off x="9261172" y="1407853"/>
            <a:ext cx="538163" cy="5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508CFCE-3704-BB45-8028-EF4301183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7517" r="15609" b="17455"/>
          <a:stretch/>
        </p:blipFill>
        <p:spPr bwMode="auto">
          <a:xfrm>
            <a:off x="10061176" y="945563"/>
            <a:ext cx="601290" cy="56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8C1DFB3-692A-534F-AC32-C986A4BC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73" y="1275969"/>
            <a:ext cx="779014" cy="3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81">
            <a:extLst>
              <a:ext uri="{FF2B5EF4-FFF2-40B4-BE49-F238E27FC236}">
                <a16:creationId xmlns:a16="http://schemas.microsoft.com/office/drawing/2014/main" id="{0B95BECA-B91B-1947-B0D6-C4A401178577}"/>
              </a:ext>
            </a:extLst>
          </p:cNvPr>
          <p:cNvSpPr txBox="1"/>
          <p:nvPr/>
        </p:nvSpPr>
        <p:spPr>
          <a:xfrm>
            <a:off x="3308795" y="1116158"/>
            <a:ext cx="5732000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prácticas 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 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estándares internacionales y los de GEE).</a:t>
            </a:r>
          </a:p>
        </p:txBody>
      </p:sp>
      <p:pic>
        <p:nvPicPr>
          <p:cNvPr id="7" name="Picture 4" descr="La OCDE realizará una evaluación externa de la actividad de la AIReF">
            <a:extLst>
              <a:ext uri="{FF2B5EF4-FFF2-40B4-BE49-F238E27FC236}">
                <a16:creationId xmlns:a16="http://schemas.microsoft.com/office/drawing/2014/main" id="{49282EF9-0542-D941-ADFB-971D99A7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175" y="1498763"/>
            <a:ext cx="601290" cy="4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2" descr="Imagen que contiene firmar, alimentos&#10;&#10;Descripción generada automáticamente">
            <a:extLst>
              <a:ext uri="{FF2B5EF4-FFF2-40B4-BE49-F238E27FC236}">
                <a16:creationId xmlns:a16="http://schemas.microsoft.com/office/drawing/2014/main" id="{59AD9CD2-8747-4542-95C9-8984CD4515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71975" b="3009"/>
          <a:stretch/>
        </p:blipFill>
        <p:spPr>
          <a:xfrm>
            <a:off x="9261172" y="881363"/>
            <a:ext cx="655822" cy="453936"/>
          </a:xfrm>
          <a:prstGeom prst="rect">
            <a:avLst/>
          </a:prstGeom>
        </p:spPr>
      </p:pic>
      <p:sp>
        <p:nvSpPr>
          <p:cNvPr id="11" name="CuadroTexto 47">
            <a:extLst>
              <a:ext uri="{FF2B5EF4-FFF2-40B4-BE49-F238E27FC236}">
                <a16:creationId xmlns:a16="http://schemas.microsoft.com/office/drawing/2014/main" id="{B7555FB1-F363-8646-896F-4E2589A794C7}"/>
              </a:ext>
            </a:extLst>
          </p:cNvPr>
          <p:cNvSpPr txBox="1"/>
          <p:nvPr/>
        </p:nvSpPr>
        <p:spPr>
          <a:xfrm>
            <a:off x="2884686" y="207620"/>
            <a:ext cx="51383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Diagnóstico Documental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83C7245-B99D-DB48-9D89-30411EEB4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" y="178888"/>
            <a:ext cx="2562373" cy="2562373"/>
          </a:xfrm>
          <a:prstGeom prst="rect">
            <a:avLst/>
          </a:prstGeom>
        </p:spPr>
      </p:pic>
      <p:sp>
        <p:nvSpPr>
          <p:cNvPr id="13" name="CuadroTexto 66">
            <a:extLst>
              <a:ext uri="{FF2B5EF4-FFF2-40B4-BE49-F238E27FC236}">
                <a16:creationId xmlns:a16="http://schemas.microsoft.com/office/drawing/2014/main" id="{250199F8-A82E-4057-B60A-23CC702AD1C3}"/>
              </a:ext>
            </a:extLst>
          </p:cNvPr>
          <p:cNvSpPr txBox="1"/>
          <p:nvPr/>
        </p:nvSpPr>
        <p:spPr>
          <a:xfrm>
            <a:off x="3308793" y="2231787"/>
            <a:ext cx="5732000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esquema de poderes generales a tono con la nueva Cenit 2020.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295B3A-2E5B-472E-B079-DF6D14178834}"/>
              </a:ext>
            </a:extLst>
          </p:cNvPr>
          <p:cNvSpPr txBox="1"/>
          <p:nvPr/>
        </p:nvSpPr>
        <p:spPr>
          <a:xfrm>
            <a:off x="1071416" y="4486071"/>
            <a:ext cx="5809673" cy="1661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Código de Buen Gobierno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de Delegación de Autoridad y sus matrices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Asamblea General de Accionistas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Junta Directiva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Comité de Auditoría y Riesgos de la Junta Directiva</a:t>
            </a:r>
            <a:endParaRPr lang="es-ES" sz="1700" b="1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AE359A-F3FC-43A1-A0B0-9CFE10F12A5F}"/>
              </a:ext>
            </a:extLst>
          </p:cNvPr>
          <p:cNvSpPr txBox="1"/>
          <p:nvPr/>
        </p:nvSpPr>
        <p:spPr>
          <a:xfrm>
            <a:off x="7157172" y="3791333"/>
            <a:ext cx="3721425" cy="353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2020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DDB1B69-EC73-4DAD-B1E9-E36A9FA7700C}"/>
              </a:ext>
            </a:extLst>
          </p:cNvPr>
          <p:cNvSpPr txBox="1"/>
          <p:nvPr/>
        </p:nvSpPr>
        <p:spPr>
          <a:xfrm>
            <a:off x="7157172" y="5067684"/>
            <a:ext cx="3721425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 Octubre 2020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B1CE20D-FB6D-4A8F-B398-CFE87A404756}"/>
              </a:ext>
            </a:extLst>
          </p:cNvPr>
          <p:cNvSpPr txBox="1"/>
          <p:nvPr/>
        </p:nvSpPr>
        <p:spPr>
          <a:xfrm>
            <a:off x="1819141" y="3200835"/>
            <a:ext cx="372142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126819D-2219-4DC1-8039-36E1023E069F}"/>
              </a:ext>
            </a:extLst>
          </p:cNvPr>
          <p:cNvSpPr txBox="1"/>
          <p:nvPr/>
        </p:nvSpPr>
        <p:spPr>
          <a:xfrm>
            <a:off x="1071417" y="3789021"/>
            <a:ext cx="5809673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Estatutos Sociales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35B89E-D6F2-4D24-A11B-009B2F592502}"/>
              </a:ext>
            </a:extLst>
          </p:cNvPr>
          <p:cNvSpPr txBox="1"/>
          <p:nvPr/>
        </p:nvSpPr>
        <p:spPr>
          <a:xfrm>
            <a:off x="7157173" y="3280277"/>
            <a:ext cx="3721425" cy="35394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en vigencia</a:t>
            </a:r>
          </a:p>
        </p:txBody>
      </p:sp>
      <p:sp>
        <p:nvSpPr>
          <p:cNvPr id="29" name="CuadroTexto 44">
            <a:extLst>
              <a:ext uri="{FF2B5EF4-FFF2-40B4-BE49-F238E27FC236}">
                <a16:creationId xmlns:a16="http://schemas.microsoft.com/office/drawing/2014/main" id="{6497B98C-D7E0-40EE-93FD-7D042C49631E}"/>
              </a:ext>
            </a:extLst>
          </p:cNvPr>
          <p:cNvSpPr txBox="1"/>
          <p:nvPr/>
        </p:nvSpPr>
        <p:spPr>
          <a:xfrm>
            <a:off x="7804815" y="54777"/>
            <a:ext cx="15930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4000" dirty="0"/>
              <a:t>100%</a:t>
            </a:r>
            <a:endParaRPr lang="es-CO" sz="4000" dirty="0"/>
          </a:p>
        </p:txBody>
      </p:sp>
      <p:sp>
        <p:nvSpPr>
          <p:cNvPr id="8" name="Oval 105">
            <a:extLst>
              <a:ext uri="{FF2B5EF4-FFF2-40B4-BE49-F238E27FC236}">
                <a16:creationId xmlns:a16="http://schemas.microsoft.com/office/drawing/2014/main" id="{591C4119-5F03-49EC-BE67-435D4744873C}"/>
              </a:ext>
            </a:extLst>
          </p:cNvPr>
          <p:cNvSpPr/>
          <p:nvPr/>
        </p:nvSpPr>
        <p:spPr>
          <a:xfrm>
            <a:off x="1112065" y="655626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5251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6">
            <a:extLst>
              <a:ext uri="{FF2B5EF4-FFF2-40B4-BE49-F238E27FC236}">
                <a16:creationId xmlns:a16="http://schemas.microsoft.com/office/drawing/2014/main" id="{38EDB1DE-AF47-9D40-B81D-283FF4E6C2A4}"/>
              </a:ext>
            </a:extLst>
          </p:cNvPr>
          <p:cNvSpPr txBox="1"/>
          <p:nvPr/>
        </p:nvSpPr>
        <p:spPr>
          <a:xfrm>
            <a:off x="978068" y="2365182"/>
            <a:ext cx="9598627" cy="8771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Ampliamos el periodo de los miembros de Junta Directiva y del Revisor Fiscal de uno (1) a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(2) años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línea con las mejores prácticas de gobierno corporativo adoptadas por el Grupo Ecopetrol. </a:t>
            </a:r>
          </a:p>
        </p:txBody>
      </p:sp>
      <p:sp>
        <p:nvSpPr>
          <p:cNvPr id="6" name="CuadroTexto 81">
            <a:extLst>
              <a:ext uri="{FF2B5EF4-FFF2-40B4-BE49-F238E27FC236}">
                <a16:creationId xmlns:a16="http://schemas.microsoft.com/office/drawing/2014/main" id="{0B95BECA-B91B-1947-B0D6-C4A401178577}"/>
              </a:ext>
            </a:extLst>
          </p:cNvPr>
          <p:cNvSpPr txBox="1"/>
          <p:nvPr/>
        </p:nvSpPr>
        <p:spPr>
          <a:xfrm>
            <a:off x="978069" y="867091"/>
            <a:ext cx="9598627" cy="1400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Ampliamos nuestro objeto social para consolidar a CENIT como el vehículo del Grupo Ecopetrol no solo en las actividades y servicios relacionados con el transporte y logística de hidrocarburos, sino en la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integral al sector petrolero en todo tipo de actividades relacionadas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además de facilitar la innovación y la atención de nuevos servicios, a tono con la senda de transición energética y las energías renovables.</a:t>
            </a:r>
          </a:p>
        </p:txBody>
      </p:sp>
      <p:sp>
        <p:nvSpPr>
          <p:cNvPr id="11" name="CuadroTexto 47">
            <a:extLst>
              <a:ext uri="{FF2B5EF4-FFF2-40B4-BE49-F238E27FC236}">
                <a16:creationId xmlns:a16="http://schemas.microsoft.com/office/drawing/2014/main" id="{B7555FB1-F363-8646-896F-4E2589A794C7}"/>
              </a:ext>
            </a:extLst>
          </p:cNvPr>
          <p:cNvSpPr txBox="1"/>
          <p:nvPr/>
        </p:nvSpPr>
        <p:spPr>
          <a:xfrm>
            <a:off x="2835937" y="227533"/>
            <a:ext cx="66700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Cambios estatutarios más relevantes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66">
            <a:extLst>
              <a:ext uri="{FF2B5EF4-FFF2-40B4-BE49-F238E27FC236}">
                <a16:creationId xmlns:a16="http://schemas.microsoft.com/office/drawing/2014/main" id="{250199F8-A82E-4057-B60A-23CC702AD1C3}"/>
              </a:ext>
            </a:extLst>
          </p:cNvPr>
          <p:cNvSpPr txBox="1"/>
          <p:nvPr/>
        </p:nvSpPr>
        <p:spPr>
          <a:xfrm>
            <a:off x="978068" y="3475022"/>
            <a:ext cx="9598627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Fortalecimos la función de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direccionamiento estratégico 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nuestra Junta Directiva, robusteciendo el posicionamiento de CENIT como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 del </a:t>
            </a:r>
            <a:r>
              <a:rPr lang="es-ES" sz="1700" b="1" dirty="0" err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Midstream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CuadroTexto 66">
            <a:extLst>
              <a:ext uri="{FF2B5EF4-FFF2-40B4-BE49-F238E27FC236}">
                <a16:creationId xmlns:a16="http://schemas.microsoft.com/office/drawing/2014/main" id="{F4EA02F3-489B-4F56-B83B-A3E6EFCD6C62}"/>
              </a:ext>
            </a:extLst>
          </p:cNvPr>
          <p:cNvSpPr txBox="1"/>
          <p:nvPr/>
        </p:nvSpPr>
        <p:spPr>
          <a:xfrm>
            <a:off x="978068" y="4158496"/>
            <a:ext cx="9598628" cy="113877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Estructuramos el proceso de contratación y abastecimiento para que la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integral 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mismo esté en cabeza del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Representante Legal para fines de Contratación y Abastecimiento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reportes periódicos a la Junta Directiva, impulsado por una palanca de agilidad. </a:t>
            </a:r>
          </a:p>
        </p:txBody>
      </p:sp>
      <p:sp>
        <p:nvSpPr>
          <p:cNvPr id="12" name="CuadroTexto 66">
            <a:extLst>
              <a:ext uri="{FF2B5EF4-FFF2-40B4-BE49-F238E27FC236}">
                <a16:creationId xmlns:a16="http://schemas.microsoft.com/office/drawing/2014/main" id="{B9E82B6E-0015-4A40-8F67-A63ADDF3DB44}"/>
              </a:ext>
            </a:extLst>
          </p:cNvPr>
          <p:cNvSpPr txBox="1"/>
          <p:nvPr/>
        </p:nvSpPr>
        <p:spPr>
          <a:xfrm>
            <a:off x="978068" y="5366168"/>
            <a:ext cx="9598628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Fortalecimos la regulación de los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asuntos de transparencia 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alineándonos a las directrices del grupo empresarial, con base en las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prácticas internacionales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" name="Gráfico 15" descr="Marca de insignia1">
            <a:extLst>
              <a:ext uri="{FF2B5EF4-FFF2-40B4-BE49-F238E27FC236}">
                <a16:creationId xmlns:a16="http://schemas.microsoft.com/office/drawing/2014/main" id="{A344A14F-33F3-4B77-9BFB-45506A0EB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1110082"/>
            <a:ext cx="914400" cy="914400"/>
          </a:xfrm>
          <a:prstGeom prst="rect">
            <a:avLst/>
          </a:prstGeom>
        </p:spPr>
      </p:pic>
      <p:pic>
        <p:nvPicPr>
          <p:cNvPr id="18" name="Gráfico 17" descr="Marca de insignia1">
            <a:extLst>
              <a:ext uri="{FF2B5EF4-FFF2-40B4-BE49-F238E27FC236}">
                <a16:creationId xmlns:a16="http://schemas.microsoft.com/office/drawing/2014/main" id="{28260F04-AA04-4E5B-9B8F-06C318CA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5216744"/>
            <a:ext cx="914400" cy="914400"/>
          </a:xfrm>
          <a:prstGeom prst="rect">
            <a:avLst/>
          </a:prstGeom>
        </p:spPr>
      </p:pic>
      <p:pic>
        <p:nvPicPr>
          <p:cNvPr id="24" name="Gráfico 23" descr="Marca de insignia1">
            <a:extLst>
              <a:ext uri="{FF2B5EF4-FFF2-40B4-BE49-F238E27FC236}">
                <a16:creationId xmlns:a16="http://schemas.microsoft.com/office/drawing/2014/main" id="{5718E154-7845-40C6-BBF4-06E91DDB7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4270682"/>
            <a:ext cx="914400" cy="914400"/>
          </a:xfrm>
          <a:prstGeom prst="rect">
            <a:avLst/>
          </a:prstGeom>
        </p:spPr>
      </p:pic>
      <p:pic>
        <p:nvPicPr>
          <p:cNvPr id="31" name="Gráfico 30" descr="Marca de insignia1">
            <a:extLst>
              <a:ext uri="{FF2B5EF4-FFF2-40B4-BE49-F238E27FC236}">
                <a16:creationId xmlns:a16="http://schemas.microsoft.com/office/drawing/2014/main" id="{A8E9EF51-64BE-4193-9FDF-A0683F838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2346563"/>
            <a:ext cx="914400" cy="914400"/>
          </a:xfrm>
          <a:prstGeom prst="rect">
            <a:avLst/>
          </a:prstGeom>
        </p:spPr>
      </p:pic>
      <p:pic>
        <p:nvPicPr>
          <p:cNvPr id="33" name="Gráfico 32" descr="Marca de insignia1">
            <a:extLst>
              <a:ext uri="{FF2B5EF4-FFF2-40B4-BE49-F238E27FC236}">
                <a16:creationId xmlns:a16="http://schemas.microsoft.com/office/drawing/2014/main" id="{E08C4F9D-FF5D-4BC7-87EE-58CF1AFA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33255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8">
            <a:extLst>
              <a:ext uri="{FF2B5EF4-FFF2-40B4-BE49-F238E27FC236}">
                <a16:creationId xmlns:a16="http://schemas.microsoft.com/office/drawing/2014/main" id="{0DE618DD-F247-46AF-8DFA-20E3E36993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881148"/>
              </p:ext>
            </p:extLst>
          </p:nvPr>
        </p:nvGraphicFramePr>
        <p:xfrm>
          <a:off x="1326981" y="1400687"/>
          <a:ext cx="10088881" cy="4506331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88881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53948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Cambio de nombre para que quede: “Comité de Auditoría </a:t>
                      </a:r>
                      <a:r>
                        <a:rPr lang="es-ES" sz="1700" b="1" i="0" u="sng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 Riesgos</a:t>
                      </a:r>
                      <a:r>
                        <a:rPr lang="es-ES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”, reflejando la realidad de las funciones abordadas</a:t>
                      </a:r>
                      <a:r>
                        <a:rPr lang="es-CO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53948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Fortalecimiento de las funciones en materia de gestión de riesgos para dar marco al gobierno de los mismos, así como claridad frente a los temas de auditoría interna y control interno</a:t>
                      </a:r>
                      <a:r>
                        <a:rPr lang="es-CO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88492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Claridad sobre las funciones financieras para recomendar a la Junta y que ésta pueda presentar a la Asamblea General de Accionistas, en el sentido de tenerlas a cargo solo si la Junta no lo ha realizado en pleno (optimización de espacios).</a:t>
                      </a:r>
                      <a:endParaRPr lang="es-CO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26394"/>
                  </a:ext>
                </a:extLst>
              </a:tr>
              <a:tr h="933517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Inclusión de medida de composición del Comité de no considerar para próximos periodos del Comité de Auditoría y Riesgos a aquellos miembros de la Junta que dejen de participar sin motivo justificado en un 50% de las reuniones en el periodo inmediatamente anterior al de la respectiva elección. (Alineación Ecopetrol).</a:t>
                      </a:r>
                      <a:endParaRPr lang="es-CO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167"/>
                  </a:ext>
                </a:extLst>
              </a:tr>
              <a:tr h="66485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Formalización de invitados permanentes, así como de la buena práctica de presentar informes trimestrales a la Junta en pleno.</a:t>
                      </a:r>
                      <a:endParaRPr lang="es-CO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80132"/>
                  </a:ext>
                </a:extLst>
              </a:tr>
              <a:tr h="58482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la aprobación del estatuto de la auditoría interna, supervisión de la función de cumplimiento y, en general, actualización en la redacción en temas de estas funciones</a:t>
                      </a:r>
                      <a:r>
                        <a:rPr lang="es-CO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89D6B7EB-F12A-423E-AB8A-8BA9E3386B25}"/>
              </a:ext>
            </a:extLst>
          </p:cNvPr>
          <p:cNvSpPr txBox="1"/>
          <p:nvPr/>
        </p:nvSpPr>
        <p:spPr>
          <a:xfrm>
            <a:off x="726321" y="1466092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8612C3-18F8-43E4-A7EB-A3F175606542}"/>
              </a:ext>
            </a:extLst>
          </p:cNvPr>
          <p:cNvSpPr txBox="1"/>
          <p:nvPr/>
        </p:nvSpPr>
        <p:spPr>
          <a:xfrm>
            <a:off x="744711" y="203353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085785B-5E65-44C0-9185-52975CCC88CC}"/>
              </a:ext>
            </a:extLst>
          </p:cNvPr>
          <p:cNvSpPr txBox="1"/>
          <p:nvPr/>
        </p:nvSpPr>
        <p:spPr>
          <a:xfrm>
            <a:off x="726321" y="2665671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2ADA33F-8974-4F1B-977A-E7B0056A5635}"/>
              </a:ext>
            </a:extLst>
          </p:cNvPr>
          <p:cNvSpPr txBox="1"/>
          <p:nvPr/>
        </p:nvSpPr>
        <p:spPr>
          <a:xfrm>
            <a:off x="726321" y="3603781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D7AAB2D-1B32-4AA6-9D1F-094345CFBCA6}"/>
              </a:ext>
            </a:extLst>
          </p:cNvPr>
          <p:cNvSpPr txBox="1"/>
          <p:nvPr/>
        </p:nvSpPr>
        <p:spPr>
          <a:xfrm>
            <a:off x="747861" y="4704040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B6EBF9B-A167-436E-A0E4-351E8ADFD0C7}"/>
              </a:ext>
            </a:extLst>
          </p:cNvPr>
          <p:cNvSpPr txBox="1"/>
          <p:nvPr/>
        </p:nvSpPr>
        <p:spPr>
          <a:xfrm>
            <a:off x="763101" y="5315857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416BA93B-5220-4DF4-B1AE-25C2B9AF5010}"/>
              </a:ext>
            </a:extLst>
          </p:cNvPr>
          <p:cNvSpPr txBox="1">
            <a:spLocks/>
          </p:cNvSpPr>
          <p:nvPr/>
        </p:nvSpPr>
        <p:spPr>
          <a:xfrm>
            <a:off x="1726035" y="266697"/>
            <a:ext cx="873992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Cambios relevantes Reglamento Comité de Auditoría y Riesgos CENIT</a:t>
            </a:r>
          </a:p>
        </p:txBody>
      </p:sp>
    </p:spTree>
    <p:extLst>
      <p:ext uri="{BB962C8B-B14F-4D97-AF65-F5344CB8AC3E}">
        <p14:creationId xmlns:p14="http://schemas.microsoft.com/office/powerpoint/2010/main" val="808228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49D370-FD96-4073-8FBF-7D2C6B5429E3}"/>
              </a:ext>
            </a:extLst>
          </p:cNvPr>
          <p:cNvSpPr txBox="1"/>
          <p:nvPr/>
        </p:nvSpPr>
        <p:spPr>
          <a:xfrm>
            <a:off x="644314" y="100555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24A260-4D01-431A-9C97-58F4C63B844C}"/>
              </a:ext>
            </a:extLst>
          </p:cNvPr>
          <p:cNvSpPr txBox="1"/>
          <p:nvPr/>
        </p:nvSpPr>
        <p:spPr>
          <a:xfrm>
            <a:off x="657172" y="179527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BC9276-84D1-4D8C-A08E-3C1950622352}"/>
              </a:ext>
            </a:extLst>
          </p:cNvPr>
          <p:cNvSpPr txBox="1"/>
          <p:nvPr/>
        </p:nvSpPr>
        <p:spPr>
          <a:xfrm>
            <a:off x="644314" y="2502489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B80B9B-A974-49C9-BD64-C7E5DC3FA411}"/>
              </a:ext>
            </a:extLst>
          </p:cNvPr>
          <p:cNvSpPr txBox="1"/>
          <p:nvPr/>
        </p:nvSpPr>
        <p:spPr>
          <a:xfrm>
            <a:off x="644314" y="318161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84815E-883F-4F26-9F38-1E1545D135B1}"/>
              </a:ext>
            </a:extLst>
          </p:cNvPr>
          <p:cNvSpPr txBox="1"/>
          <p:nvPr/>
        </p:nvSpPr>
        <p:spPr>
          <a:xfrm>
            <a:off x="644314" y="4497926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860A4C-21A2-48E0-B165-4649723658F8}"/>
              </a:ext>
            </a:extLst>
          </p:cNvPr>
          <p:cNvSpPr txBox="1"/>
          <p:nvPr/>
        </p:nvSpPr>
        <p:spPr>
          <a:xfrm>
            <a:off x="644314" y="5177462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525450-D68D-447A-A865-2352CB094B9D}"/>
              </a:ext>
            </a:extLst>
          </p:cNvPr>
          <p:cNvSpPr txBox="1"/>
          <p:nvPr/>
        </p:nvSpPr>
        <p:spPr>
          <a:xfrm>
            <a:off x="644314" y="576635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18">
            <a:extLst>
              <a:ext uri="{FF2B5EF4-FFF2-40B4-BE49-F238E27FC236}">
                <a16:creationId xmlns:a16="http://schemas.microsoft.com/office/drawing/2014/main" id="{2D37FFEA-FB45-443E-A71F-D88EA4916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2585489"/>
              </p:ext>
            </p:extLst>
          </p:nvPr>
        </p:nvGraphicFramePr>
        <p:xfrm>
          <a:off x="1358081" y="704538"/>
          <a:ext cx="10251539" cy="547573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251539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97120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Remisión a otros documentos corporativos para evitar duplicidad de textos que puedan generar diferencias (ej. objeto social de Cenit, productos y servicios de la sociedad, funciones y convocatoria a reuniones de órganos, etc.).</a:t>
                      </a:r>
                      <a:endParaRPr lang="es-CO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70764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Inclusión de declaraciones de mejores prácticas de gobierno corporativo y transparencia a nivel de GEE.</a:t>
                      </a:r>
                      <a:endParaRPr lang="es-CO" sz="17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71205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los reglamentos de Asamblea, Junta y Comité Auditoría y Riesgos como anexos (Alineación Ecopetrol).</a:t>
                      </a:r>
                      <a:endParaRPr lang="es-CO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26394"/>
                  </a:ext>
                </a:extLst>
              </a:tr>
              <a:tr h="614648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en Presidente y Altos Directivos e inclusión </a:t>
                      </a: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 los Comités de Alta Dirección como órganos en Cenit</a:t>
                      </a:r>
                      <a:r>
                        <a:rPr lang="es-CO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s-CO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167"/>
                  </a:ext>
                </a:extLst>
              </a:tr>
              <a:tr h="70764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Actualización de textos de revelación de información financiera y regulación de mecanismos de revelación de información y estándares de manejo de la misma</a:t>
                      </a:r>
                      <a:r>
                        <a:rPr lang="es-CO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80132"/>
                  </a:ext>
                </a:extLst>
              </a:tr>
              <a:tr h="683436">
                <a:tc>
                  <a:txBody>
                    <a:bodyPr/>
                    <a:lstStyle/>
                    <a:p>
                      <a:pPr marL="0" marR="0" lvl="0" indent="0" algn="just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Actualización de los temas de Responsabilidad Social Corporativa, promesa de valor y gestión de grupos de interés. 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68343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Claridad y actualización en los órganos externos e internos de control y fortalecimiento de prácticas de buen gobierno frente al revisor fiscal.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  <a:tr h="395674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Declaración de apetito al riesgo y fortalecimiento de textos de conflictos de interés</a:t>
                      </a:r>
                      <a:r>
                        <a:rPr lang="es-CO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423243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89C4FE79-F166-433C-924B-FADC5DB0B0DF}"/>
              </a:ext>
            </a:extLst>
          </p:cNvPr>
          <p:cNvSpPr txBox="1"/>
          <p:nvPr/>
        </p:nvSpPr>
        <p:spPr>
          <a:xfrm>
            <a:off x="659554" y="385623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A02962D-5907-45C1-8961-A2C27E9820A2}"/>
              </a:ext>
            </a:extLst>
          </p:cNvPr>
          <p:cNvSpPr txBox="1">
            <a:spLocks/>
          </p:cNvSpPr>
          <p:nvPr/>
        </p:nvSpPr>
        <p:spPr>
          <a:xfrm>
            <a:off x="644314" y="102259"/>
            <a:ext cx="111440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Cambios relevantes Código de Buen Gobierno</a:t>
            </a:r>
          </a:p>
        </p:txBody>
      </p:sp>
    </p:spTree>
    <p:extLst>
      <p:ext uri="{BB962C8B-B14F-4D97-AF65-F5344CB8AC3E}">
        <p14:creationId xmlns:p14="http://schemas.microsoft.com/office/powerpoint/2010/main" val="4264100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8">
            <a:extLst>
              <a:ext uri="{FF2B5EF4-FFF2-40B4-BE49-F238E27FC236}">
                <a16:creationId xmlns:a16="http://schemas.microsoft.com/office/drawing/2014/main" id="{FC912B18-D631-4203-8148-C29D5E8932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484303"/>
              </p:ext>
            </p:extLst>
          </p:nvPr>
        </p:nvGraphicFramePr>
        <p:xfrm>
          <a:off x="1537881" y="965666"/>
          <a:ext cx="10008683" cy="2734104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08683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361367">
                <a:tc>
                  <a:txBody>
                    <a:bodyPr/>
                    <a:lstStyle/>
                    <a:p>
                      <a:pPr algn="ctr"/>
                      <a:r>
                        <a:rPr lang="es-CO" sz="2000" b="1" kern="1200" noProof="0" dirty="0">
                          <a:solidFill>
                            <a:srgbClr val="11496E"/>
                          </a:solidFill>
                          <a:latin typeface="Arial"/>
                          <a:ea typeface="+mn-ea"/>
                          <a:cs typeface="+mn-cs"/>
                        </a:rPr>
                        <a:t>Reglamento de Junta Directiva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A41">
                        <a:alpha val="46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209815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Nuevo Comité de Alta Dirección de Gobierno Corporativo como instancia de análisis previo de temas varios de Gobierno Corporativo.</a:t>
                      </a:r>
                      <a:endParaRPr lang="es-CO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Funciones del presidente de la Junta y el Secretario, de acuerdo con las mejores prácticas de Gobierno Corporativo.</a:t>
                      </a:r>
                      <a:endParaRPr lang="es-CO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Procedimiento previo a las reuniones de la Junta, agenda típica, cronograma y autoevaluación anual, capacitaciones e inducción como derecho de los directores para ejercer su rol.</a:t>
                      </a:r>
                      <a:endParaRPr lang="es-CO" sz="18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417624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Formato en el nuevo definido en el marco del Proyecto de Gobierno Corporativo.</a:t>
                      </a:r>
                      <a:endParaRPr lang="es-CO" sz="18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8">
            <a:extLst>
              <a:ext uri="{FF2B5EF4-FFF2-40B4-BE49-F238E27FC236}">
                <a16:creationId xmlns:a16="http://schemas.microsoft.com/office/drawing/2014/main" id="{5D4BBD0F-5069-4E96-9460-B89DFC747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636858"/>
              </p:ext>
            </p:extLst>
          </p:nvPr>
        </p:nvGraphicFramePr>
        <p:xfrm>
          <a:off x="1537881" y="4165412"/>
          <a:ext cx="10008683" cy="165629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08683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316854">
                <a:tc>
                  <a:txBody>
                    <a:bodyPr/>
                    <a:lstStyle/>
                    <a:p>
                      <a:pPr algn="ctr"/>
                      <a:r>
                        <a:rPr lang="es-CO" sz="2000" b="1" kern="1200" noProof="0" dirty="0">
                          <a:solidFill>
                            <a:srgbClr val="11496E"/>
                          </a:solidFill>
                          <a:latin typeface="Arial"/>
                          <a:ea typeface="+mn-ea"/>
                          <a:cs typeface="+mn-cs"/>
                        </a:rPr>
                        <a:t>Reglamento de Asamblea General de Accionistas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A41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209815"/>
                  </a:ext>
                </a:extLst>
              </a:tr>
              <a:tr h="367755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Eliminación de textos repetidos en estatutos para evitar duplicidad y posibles contradicciones.</a:t>
                      </a:r>
                      <a:endParaRPr lang="es-CO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Claridad sobre la unidad de representación y de voto.</a:t>
                      </a:r>
                      <a:endParaRPr lang="es-CO" sz="18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38747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Formato en el nuevo definido en el marco del Proyecto de Gobierno Corporativo.</a:t>
                      </a:r>
                      <a:endParaRPr lang="es-CO" sz="18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83B7C534-529F-4519-88B8-45BE1CCCDBE0}"/>
              </a:ext>
            </a:extLst>
          </p:cNvPr>
          <p:cNvSpPr txBox="1"/>
          <p:nvPr/>
        </p:nvSpPr>
        <p:spPr>
          <a:xfrm>
            <a:off x="845294" y="447507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3480A8-492D-4F93-8D46-94905F0CDFD8}"/>
              </a:ext>
            </a:extLst>
          </p:cNvPr>
          <p:cNvSpPr txBox="1"/>
          <p:nvPr/>
        </p:nvSpPr>
        <p:spPr>
          <a:xfrm>
            <a:off x="845294" y="497314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D19C3B8-1FE2-4573-8FCE-E505886A5191}"/>
              </a:ext>
            </a:extLst>
          </p:cNvPr>
          <p:cNvSpPr txBox="1"/>
          <p:nvPr/>
        </p:nvSpPr>
        <p:spPr>
          <a:xfrm>
            <a:off x="845294" y="5447144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C197A61-16CE-45A1-A4EC-A2D9EBC522A6}"/>
              </a:ext>
            </a:extLst>
          </p:cNvPr>
          <p:cNvSpPr txBox="1"/>
          <p:nvPr/>
        </p:nvSpPr>
        <p:spPr>
          <a:xfrm>
            <a:off x="845294" y="146234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A39EDD-4AB2-4CDE-9781-439D59B8706D}"/>
              </a:ext>
            </a:extLst>
          </p:cNvPr>
          <p:cNvSpPr txBox="1"/>
          <p:nvPr/>
        </p:nvSpPr>
        <p:spPr>
          <a:xfrm>
            <a:off x="845294" y="210074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B95667F-06E7-4C43-95A7-8F31DCEDA1B7}"/>
              </a:ext>
            </a:extLst>
          </p:cNvPr>
          <p:cNvSpPr txBox="1"/>
          <p:nvPr/>
        </p:nvSpPr>
        <p:spPr>
          <a:xfrm>
            <a:off x="845294" y="270540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3499DFB-4B17-4744-B739-07C38AA846BF}"/>
              </a:ext>
            </a:extLst>
          </p:cNvPr>
          <p:cNvSpPr txBox="1"/>
          <p:nvPr/>
        </p:nvSpPr>
        <p:spPr>
          <a:xfrm>
            <a:off x="845294" y="324068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DA3E0F87-051D-4FAB-97B2-AA77D5BD2AB7}"/>
              </a:ext>
            </a:extLst>
          </p:cNvPr>
          <p:cNvSpPr txBox="1">
            <a:spLocks/>
          </p:cNvSpPr>
          <p:nvPr/>
        </p:nvSpPr>
        <p:spPr>
          <a:xfrm>
            <a:off x="231407" y="204160"/>
            <a:ext cx="119156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Cambios relevantes en Reglamentos Asamblea y Junta Directiva</a:t>
            </a:r>
          </a:p>
        </p:txBody>
      </p:sp>
    </p:spTree>
    <p:extLst>
      <p:ext uri="{BB962C8B-B14F-4D97-AF65-F5344CB8AC3E}">
        <p14:creationId xmlns:p14="http://schemas.microsoft.com/office/powerpoint/2010/main" val="4121415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83">
            <a:extLst>
              <a:ext uri="{FF2B5EF4-FFF2-40B4-BE49-F238E27FC236}">
                <a16:creationId xmlns:a16="http://schemas.microsoft.com/office/drawing/2014/main" id="{D52FD195-FC31-4E4A-8A9E-6AFFFC3CEFE1}"/>
              </a:ext>
            </a:extLst>
          </p:cNvPr>
          <p:cNvSpPr txBox="1"/>
          <p:nvPr/>
        </p:nvSpPr>
        <p:spPr>
          <a:xfrm>
            <a:off x="3705739" y="888278"/>
            <a:ext cx="7467437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es-CO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Gestión de Comités y RAR* en CENIT (definición, gestión, formatos de reglamentación y eliminación/fusión).</a:t>
            </a:r>
          </a:p>
        </p:txBody>
      </p:sp>
      <p:sp>
        <p:nvSpPr>
          <p:cNvPr id="3" name="CuadroTexto 107">
            <a:extLst>
              <a:ext uri="{FF2B5EF4-FFF2-40B4-BE49-F238E27FC236}">
                <a16:creationId xmlns:a16="http://schemas.microsoft.com/office/drawing/2014/main" id="{AD2B7309-9475-DE43-B959-B4062BC69997}"/>
              </a:ext>
            </a:extLst>
          </p:cNvPr>
          <p:cNvSpPr txBox="1"/>
          <p:nvPr/>
        </p:nvSpPr>
        <p:spPr>
          <a:xfrm>
            <a:off x="3699081" y="1611289"/>
            <a:ext cx="7474095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Inventario</a:t>
            </a:r>
            <a:r>
              <a:rPr lang="es-CO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Comités y RAR con su </a:t>
            </a:r>
            <a:r>
              <a:rPr lang="es-CO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reglamentación </a:t>
            </a:r>
            <a:r>
              <a:rPr lang="es-CO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CO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 </a:t>
            </a:r>
            <a:r>
              <a:rPr lang="es-CO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tiempo de la Alta Dirección.</a:t>
            </a:r>
            <a:endParaRPr lang="es-CO" sz="1700" b="1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7C3733-DE7C-3A4C-8534-D6859C8C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" y="506797"/>
            <a:ext cx="2562373" cy="2554814"/>
          </a:xfrm>
          <a:prstGeom prst="rect">
            <a:avLst/>
          </a:prstGeom>
        </p:spPr>
      </p:pic>
      <p:sp>
        <p:nvSpPr>
          <p:cNvPr id="24" name="CuadroTexto 47">
            <a:extLst>
              <a:ext uri="{FF2B5EF4-FFF2-40B4-BE49-F238E27FC236}">
                <a16:creationId xmlns:a16="http://schemas.microsoft.com/office/drawing/2014/main" id="{12C6E26F-1E97-A540-AE0D-1C4573D5FAF5}"/>
              </a:ext>
            </a:extLst>
          </p:cNvPr>
          <p:cNvSpPr txBox="1"/>
          <p:nvPr/>
        </p:nvSpPr>
        <p:spPr>
          <a:xfrm>
            <a:off x="3278004" y="176405"/>
            <a:ext cx="42176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RAR*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94E72A8-C38B-469E-B3D9-53D0D01A0536}"/>
              </a:ext>
            </a:extLst>
          </p:cNvPr>
          <p:cNvSpPr/>
          <p:nvPr/>
        </p:nvSpPr>
        <p:spPr>
          <a:xfrm>
            <a:off x="747493" y="3518297"/>
            <a:ext cx="1284398" cy="2581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614627F-5836-4EDD-9D2A-35841B0DCBCD}"/>
              </a:ext>
            </a:extLst>
          </p:cNvPr>
          <p:cNvSpPr/>
          <p:nvPr/>
        </p:nvSpPr>
        <p:spPr>
          <a:xfrm>
            <a:off x="2064089" y="3518297"/>
            <a:ext cx="1284398" cy="2581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2DE03C0-966C-406B-B412-A4093B63BD34}"/>
              </a:ext>
            </a:extLst>
          </p:cNvPr>
          <p:cNvCxnSpPr/>
          <p:nvPr/>
        </p:nvCxnSpPr>
        <p:spPr>
          <a:xfrm>
            <a:off x="2045348" y="3759634"/>
            <a:ext cx="0" cy="25811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19DCFED-F16B-4B2F-81B3-6483DD1F9366}"/>
              </a:ext>
            </a:extLst>
          </p:cNvPr>
          <p:cNvCxnSpPr>
            <a:cxnSpLocks/>
          </p:cNvCxnSpPr>
          <p:nvPr/>
        </p:nvCxnSpPr>
        <p:spPr>
          <a:xfrm flipH="1">
            <a:off x="760950" y="4220194"/>
            <a:ext cx="25692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908EA48-9D71-41B9-8619-E53BF962401E}"/>
              </a:ext>
            </a:extLst>
          </p:cNvPr>
          <p:cNvSpPr txBox="1"/>
          <p:nvPr/>
        </p:nvSpPr>
        <p:spPr>
          <a:xfrm>
            <a:off x="834018" y="4146974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s-ES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</a:t>
            </a:r>
            <a:endParaRPr lang="es-CO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A6FCCC0-0489-494F-B3BD-D11327D8EF04}"/>
              </a:ext>
            </a:extLst>
          </p:cNvPr>
          <p:cNvSpPr txBox="1"/>
          <p:nvPr/>
        </p:nvSpPr>
        <p:spPr>
          <a:xfrm>
            <a:off x="834018" y="5037991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s-ES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</a:t>
            </a:r>
            <a:endParaRPr lang="es-CO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E3ED3A-DE01-4E16-A5DF-2140E74ACF8E}"/>
              </a:ext>
            </a:extLst>
          </p:cNvPr>
          <p:cNvSpPr txBox="1"/>
          <p:nvPr/>
        </p:nvSpPr>
        <p:spPr>
          <a:xfrm>
            <a:off x="2109330" y="5091897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s-ES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</a:t>
            </a:r>
            <a:endParaRPr lang="es-CO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DE0C5E-DF7A-4FFF-8D04-1A849954E4E4}"/>
              </a:ext>
            </a:extLst>
          </p:cNvPr>
          <p:cNvSpPr txBox="1"/>
          <p:nvPr/>
        </p:nvSpPr>
        <p:spPr>
          <a:xfrm>
            <a:off x="2166656" y="4218400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s-ES" b="1" dirty="0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</a:t>
            </a:r>
            <a:endParaRPr lang="es-CO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107B41-3A93-4392-9C16-CA0B6493B319}"/>
              </a:ext>
            </a:extLst>
          </p:cNvPr>
          <p:cNvSpPr txBox="1"/>
          <p:nvPr/>
        </p:nvSpPr>
        <p:spPr>
          <a:xfrm>
            <a:off x="807727" y="3611360"/>
            <a:ext cx="111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O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3BCF6B-6434-4000-8A8B-288B2674D42C}"/>
              </a:ext>
            </a:extLst>
          </p:cNvPr>
          <p:cNvSpPr txBox="1"/>
          <p:nvPr/>
        </p:nvSpPr>
        <p:spPr>
          <a:xfrm>
            <a:off x="2166656" y="3562434"/>
            <a:ext cx="111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endParaRPr lang="es-CO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44">
            <a:extLst>
              <a:ext uri="{FF2B5EF4-FFF2-40B4-BE49-F238E27FC236}">
                <a16:creationId xmlns:a16="http://schemas.microsoft.com/office/drawing/2014/main" id="{A217AF25-B5D9-4E79-A590-03BC149292DB}"/>
              </a:ext>
            </a:extLst>
          </p:cNvPr>
          <p:cNvSpPr txBox="1"/>
          <p:nvPr/>
        </p:nvSpPr>
        <p:spPr>
          <a:xfrm>
            <a:off x="7277126" y="48609"/>
            <a:ext cx="15930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4000" dirty="0"/>
              <a:t>100%</a:t>
            </a:r>
            <a:endParaRPr lang="es-CO" sz="40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018B24E-9E13-40A8-BF16-9F308CDE2D5C}"/>
              </a:ext>
            </a:extLst>
          </p:cNvPr>
          <p:cNvSpPr txBox="1"/>
          <p:nvPr/>
        </p:nvSpPr>
        <p:spPr>
          <a:xfrm>
            <a:off x="183827" y="6288039"/>
            <a:ext cx="794084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b="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*Reuniones de Alineación y Relacionamiento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pueden crear, modificar, eliminar, Comités / RAR (incluyendo reglamentos y reglas y principios) sin validación previa de la SEG Cenit</a:t>
            </a:r>
            <a:r>
              <a:rPr lang="es-CO" sz="1100" b="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1100" b="0" dirty="0"/>
          </a:p>
        </p:txBody>
      </p:sp>
      <p:sp>
        <p:nvSpPr>
          <p:cNvPr id="6" name="Oval 98">
            <a:extLst>
              <a:ext uri="{FF2B5EF4-FFF2-40B4-BE49-F238E27FC236}">
                <a16:creationId xmlns:a16="http://schemas.microsoft.com/office/drawing/2014/main" id="{6A18C77A-DE43-47DD-A220-C9425E31C189}"/>
              </a:ext>
            </a:extLst>
          </p:cNvPr>
          <p:cNvSpPr/>
          <p:nvPr/>
        </p:nvSpPr>
        <p:spPr>
          <a:xfrm>
            <a:off x="1115270" y="1930677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104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F1217CA-26EF-4CC8-AE79-E14DBB8EA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852" y="2208319"/>
            <a:ext cx="6806791" cy="398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3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6370D2B-2C99-47FB-977A-1BACABA0448E}"/>
              </a:ext>
            </a:extLst>
          </p:cNvPr>
          <p:cNvCxnSpPr>
            <a:cxnSpLocks/>
          </p:cNvCxnSpPr>
          <p:nvPr/>
        </p:nvCxnSpPr>
        <p:spPr>
          <a:xfrm>
            <a:off x="6365821" y="3448470"/>
            <a:ext cx="0" cy="26525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57EE03D-AD0E-42FF-8004-ACF44D511717}"/>
              </a:ext>
            </a:extLst>
          </p:cNvPr>
          <p:cNvCxnSpPr>
            <a:cxnSpLocks/>
          </p:cNvCxnSpPr>
          <p:nvPr/>
        </p:nvCxnSpPr>
        <p:spPr>
          <a:xfrm>
            <a:off x="215142" y="3448470"/>
            <a:ext cx="1153953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47">
            <a:extLst>
              <a:ext uri="{FF2B5EF4-FFF2-40B4-BE49-F238E27FC236}">
                <a16:creationId xmlns:a16="http://schemas.microsoft.com/office/drawing/2014/main" id="{F68A17DE-3ACC-4C72-8ED3-CE0F518FDBA1}"/>
              </a:ext>
            </a:extLst>
          </p:cNvPr>
          <p:cNvSpPr txBox="1"/>
          <p:nvPr/>
        </p:nvSpPr>
        <p:spPr>
          <a:xfrm>
            <a:off x="546446" y="214499"/>
            <a:ext cx="112085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Reuniones Vicepresidencia Talento Humano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8115EB7-44AD-45BF-8216-548874E9F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35" y="1006221"/>
            <a:ext cx="11172825" cy="216217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AD412AE-ACB8-44DC-ACE6-B01EA344F7D2}"/>
              </a:ext>
            </a:extLst>
          </p:cNvPr>
          <p:cNvSpPr txBox="1"/>
          <p:nvPr/>
        </p:nvSpPr>
        <p:spPr>
          <a:xfrm>
            <a:off x="30263" y="6430051"/>
            <a:ext cx="75647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s-ES" sz="1200" b="0" dirty="0">
                <a:latin typeface="+mj-lt"/>
              </a:rPr>
              <a:t>*Para el Macroproceso de Excelencia Empresarial, no se cuenta con un esquema de Comités y RAR.</a:t>
            </a:r>
            <a:endParaRPr lang="es-CO" sz="1200" b="0" dirty="0"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2A4FF3-DC0F-4AE6-B078-887080974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36" y="3623977"/>
            <a:ext cx="4421005" cy="24770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AF2DA96-3679-4F1A-9A19-095E3D090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31" y="3543796"/>
            <a:ext cx="5758576" cy="265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4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23A10E-DA35-40CF-BD7D-D67009251DA3}"/>
              </a:ext>
            </a:extLst>
          </p:cNvPr>
          <p:cNvSpPr txBox="1"/>
          <p:nvPr/>
        </p:nvSpPr>
        <p:spPr>
          <a:xfrm>
            <a:off x="740388" y="1885163"/>
            <a:ext cx="907433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Hacer poderoso o fuerte a un individuo o grupo social desfavorecido.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 a alguien autoridad, influencia o conocimiento para hacer algo.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apoderar. </a:t>
            </a:r>
            <a:endParaRPr kumimoji="0" lang="es-C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6AA02F-527A-4729-8461-D9C60A98D1F7}"/>
              </a:ext>
            </a:extLst>
          </p:cNvPr>
          <p:cNvSpPr/>
          <p:nvPr/>
        </p:nvSpPr>
        <p:spPr>
          <a:xfrm>
            <a:off x="1377287" y="520466"/>
            <a:ext cx="74267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¿Qué es Empoderar?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A65F2-7F05-45B7-8DAC-751C8D0F53EE}"/>
              </a:ext>
            </a:extLst>
          </p:cNvPr>
          <p:cNvSpPr txBox="1"/>
          <p:nvPr/>
        </p:nvSpPr>
        <p:spPr>
          <a:xfrm>
            <a:off x="740388" y="16724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De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y 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poder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87E39F6-2317-4B3A-9BE0-9F7E59A8873F}"/>
              </a:ext>
            </a:extLst>
          </p:cNvPr>
          <p:cNvSpPr txBox="1"/>
          <p:nvPr/>
        </p:nvSpPr>
        <p:spPr>
          <a:xfrm>
            <a:off x="670720" y="3300654"/>
            <a:ext cx="105023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“(…) La investigación muestra que el empoderamiento de los empleados no solo conduce a una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mayor satisfacción en el trabajo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sino a un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mejor desempeño laboral 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un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mayor compromiso con la organización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 estudio reciente detallado en Harvard Business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encontró que los líderes que empoderan a sus empleados tienen más probabilidades de tener miembros del equipo que son percibidos por sus pares como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altamente creativos y útiles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.” Harvard Business </a:t>
            </a:r>
            <a:r>
              <a:rPr kumimoji="0" lang="es-E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6DAA7BC-3D84-4539-9DE0-6959987913C7}"/>
              </a:ext>
            </a:extLst>
          </p:cNvPr>
          <p:cNvSpPr txBox="1"/>
          <p:nvPr/>
        </p:nvSpPr>
        <p:spPr>
          <a:xfrm>
            <a:off x="2203269" y="5698733"/>
            <a:ext cx="7611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 w="0"/>
                <a:solidFill>
                  <a:srgbClr val="3494B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CONFIANZA</a:t>
            </a:r>
            <a:endParaRPr kumimoji="0" lang="es-CO" sz="6000" b="1" i="0" u="none" strike="noStrike" kern="1200" cap="none" spc="0" normalizeH="0" baseline="0" noProof="0" dirty="0">
              <a:ln w="0"/>
              <a:solidFill>
                <a:srgbClr val="3494B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933561B2-ABFE-48FC-8FCA-595FA8EB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4" y="587735"/>
            <a:ext cx="1818558" cy="18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5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ángulo 75">
            <a:extLst>
              <a:ext uri="{FF2B5EF4-FFF2-40B4-BE49-F238E27FC236}">
                <a16:creationId xmlns:a16="http://schemas.microsoft.com/office/drawing/2014/main" id="{EEF9D3BD-0FCD-4E3B-A30D-451C7AAF6633}"/>
              </a:ext>
            </a:extLst>
          </p:cNvPr>
          <p:cNvSpPr/>
          <p:nvPr/>
        </p:nvSpPr>
        <p:spPr>
          <a:xfrm>
            <a:off x="273409" y="5078389"/>
            <a:ext cx="3604591" cy="101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id="{44DAAF07-704B-4AD2-9029-4FE6270429E3}"/>
              </a:ext>
            </a:extLst>
          </p:cNvPr>
          <p:cNvSpPr/>
          <p:nvPr/>
        </p:nvSpPr>
        <p:spPr>
          <a:xfrm>
            <a:off x="866279" y="713340"/>
            <a:ext cx="3114261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ACTIVIDAD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E4642C6D-F1C3-451F-AEC6-3440A3FD291D}"/>
              </a:ext>
            </a:extLst>
          </p:cNvPr>
          <p:cNvSpPr/>
          <p:nvPr/>
        </p:nvSpPr>
        <p:spPr>
          <a:xfrm>
            <a:off x="4233556" y="713340"/>
            <a:ext cx="1775792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DURACIÓN</a:t>
            </a: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646D5B8E-AC08-4AA5-823A-4F62C3888F63}"/>
              </a:ext>
            </a:extLst>
          </p:cNvPr>
          <p:cNvSpPr/>
          <p:nvPr/>
        </p:nvSpPr>
        <p:spPr>
          <a:xfrm>
            <a:off x="6262364" y="713339"/>
            <a:ext cx="2992542" cy="291533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DESCRIPCIÓN</a:t>
            </a: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8E48A216-4859-4526-9CC2-DFF2DC55EDD5}"/>
              </a:ext>
            </a:extLst>
          </p:cNvPr>
          <p:cNvSpPr/>
          <p:nvPr/>
        </p:nvSpPr>
        <p:spPr>
          <a:xfrm>
            <a:off x="9488044" y="713340"/>
            <a:ext cx="1775792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PRODUCTO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2048A83A-AA05-4B15-BF12-590132B0B976}"/>
              </a:ext>
            </a:extLst>
          </p:cNvPr>
          <p:cNvGrpSpPr/>
          <p:nvPr/>
        </p:nvGrpSpPr>
        <p:grpSpPr>
          <a:xfrm>
            <a:off x="430680" y="1083111"/>
            <a:ext cx="10863136" cy="650287"/>
            <a:chOff x="157271" y="1457866"/>
            <a:chExt cx="10863136" cy="650287"/>
          </a:xfrm>
        </p:grpSpPr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0DFAE232-C03A-4447-AF4F-2FEEE826CF8A}"/>
                </a:ext>
              </a:extLst>
            </p:cNvPr>
            <p:cNvSpPr txBox="1"/>
            <p:nvPr/>
          </p:nvSpPr>
          <p:spPr>
            <a:xfrm>
              <a:off x="622850" y="1642532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Introducción Gobierno Corporativo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Conector recto 108">
              <a:extLst>
                <a:ext uri="{FF2B5EF4-FFF2-40B4-BE49-F238E27FC236}">
                  <a16:creationId xmlns:a16="http://schemas.microsoft.com/office/drawing/2014/main" id="{7434769E-8F5B-4CDA-AFEA-2FA908180F28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2108153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109">
              <a:extLst>
                <a:ext uri="{FF2B5EF4-FFF2-40B4-BE49-F238E27FC236}">
                  <a16:creationId xmlns:a16="http://schemas.microsoft.com/office/drawing/2014/main" id="{C0926ED7-6C71-4132-9062-E0B720E03046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2102209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238FD54F-35A5-4122-9015-D197608097DD}"/>
                </a:ext>
              </a:extLst>
            </p:cNvPr>
            <p:cNvSpPr txBox="1"/>
            <p:nvPr/>
          </p:nvSpPr>
          <p:spPr>
            <a:xfrm>
              <a:off x="6018936" y="1457866"/>
              <a:ext cx="299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Explicación qué es Gobierno Corporativo, objetivos, beneficios y avances del proyecto </a:t>
              </a:r>
            </a:p>
          </p:txBody>
        </p:sp>
        <p:sp>
          <p:nvSpPr>
            <p:cNvPr id="112" name="CuadroTexto 111">
              <a:extLst>
                <a:ext uri="{FF2B5EF4-FFF2-40B4-BE49-F238E27FC236}">
                  <a16:creationId xmlns:a16="http://schemas.microsoft.com/office/drawing/2014/main" id="{0DC8B8DA-3D9B-4936-81F1-CE85FFE781C2}"/>
                </a:ext>
              </a:extLst>
            </p:cNvPr>
            <p:cNvSpPr txBox="1"/>
            <p:nvPr/>
          </p:nvSpPr>
          <p:spPr>
            <a:xfrm>
              <a:off x="9264494" y="1550199"/>
              <a:ext cx="1755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Video</a:t>
              </a:r>
            </a:p>
            <a:p>
              <a:r>
                <a:rPr lang="es-CO" sz="1200"/>
                <a:t>Presentación</a:t>
              </a:r>
            </a:p>
          </p:txBody>
        </p: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59088CD4-BBE7-483B-9FF9-1D62F9236779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2078411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45F525E-96D6-4C2C-A528-6A902709A377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210603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DB35C4D3-61DC-4194-A530-0CD186587533}"/>
                </a:ext>
              </a:extLst>
            </p:cNvPr>
            <p:cNvSpPr txBox="1"/>
            <p:nvPr/>
          </p:nvSpPr>
          <p:spPr>
            <a:xfrm>
              <a:off x="3990127" y="1642532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Picture 2" descr="Cognitivo - Iconos gratis de personas">
              <a:extLst>
                <a:ext uri="{FF2B5EF4-FFF2-40B4-BE49-F238E27FC236}">
                  <a16:creationId xmlns:a16="http://schemas.microsoft.com/office/drawing/2014/main" id="{5BC46F26-8961-4F34-9760-894376090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1617458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6B2613F8-F744-454D-91E2-AEE6A9F29C43}"/>
              </a:ext>
            </a:extLst>
          </p:cNvPr>
          <p:cNvGrpSpPr/>
          <p:nvPr/>
        </p:nvGrpSpPr>
        <p:grpSpPr>
          <a:xfrm>
            <a:off x="470908" y="4047786"/>
            <a:ext cx="10620200" cy="742092"/>
            <a:chOff x="197499" y="4125873"/>
            <a:chExt cx="10620200" cy="742092"/>
          </a:xfrm>
        </p:grpSpPr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005BD08C-0EE8-4633-8B97-08CC29CE51B8}"/>
                </a:ext>
              </a:extLst>
            </p:cNvPr>
            <p:cNvSpPr txBox="1"/>
            <p:nvPr/>
          </p:nvSpPr>
          <p:spPr>
            <a:xfrm>
              <a:off x="622850" y="4218206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2: Charla “Empodérate” - MAD</a:t>
              </a:r>
            </a:p>
          </p:txBody>
        </p:sp>
        <p:sp>
          <p:nvSpPr>
            <p:cNvPr id="119" name="CuadroTexto 118">
              <a:extLst>
                <a:ext uri="{FF2B5EF4-FFF2-40B4-BE49-F238E27FC236}">
                  <a16:creationId xmlns:a16="http://schemas.microsoft.com/office/drawing/2014/main" id="{E3BEB78D-E8E1-481E-8CEB-EEC808402A59}"/>
                </a:ext>
              </a:extLst>
            </p:cNvPr>
            <p:cNvSpPr txBox="1"/>
            <p:nvPr/>
          </p:nvSpPr>
          <p:spPr>
            <a:xfrm>
              <a:off x="6018935" y="4125873"/>
              <a:ext cx="3114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Charla riesgos de no tomar decisiones.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Actividad lúdica: revisión del MAD y proponer las actividades más relevantes</a:t>
              </a:r>
              <a:endParaRPr lang="es-CO" sz="1200" strike="sngStrik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D1B62530-57CE-4A21-A7E2-B81C22F47BB8}"/>
                </a:ext>
              </a:extLst>
            </p:cNvPr>
            <p:cNvSpPr txBox="1"/>
            <p:nvPr/>
          </p:nvSpPr>
          <p:spPr>
            <a:xfrm>
              <a:off x="3990127" y="4310539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15 m</a:t>
              </a:r>
              <a:endParaRPr lang="es-CO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CuadroTexto 120">
              <a:extLst>
                <a:ext uri="{FF2B5EF4-FFF2-40B4-BE49-F238E27FC236}">
                  <a16:creationId xmlns:a16="http://schemas.microsoft.com/office/drawing/2014/main" id="{878445E7-B1EA-49B9-9A06-600E42D9C00D}"/>
                </a:ext>
              </a:extLst>
            </p:cNvPr>
            <p:cNvSpPr txBox="1"/>
            <p:nvPr/>
          </p:nvSpPr>
          <p:spPr>
            <a:xfrm>
              <a:off x="9264494" y="4218206"/>
              <a:ext cx="1553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/>
                <a:t>Charla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 err="1"/>
                <a:t>Mentimeter</a:t>
              </a:r>
              <a:endParaRPr lang="es-CO" sz="1200"/>
            </a:p>
          </p:txBody>
        </p:sp>
        <p:pic>
          <p:nvPicPr>
            <p:cNvPr id="122" name="Picture 6" descr="Apoyanos">
              <a:extLst>
                <a:ext uri="{FF2B5EF4-FFF2-40B4-BE49-F238E27FC236}">
                  <a16:creationId xmlns:a16="http://schemas.microsoft.com/office/drawing/2014/main" id="{735FD6AB-4D9E-48C4-A2A4-4CB2A1261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4325693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C7FAFEC2-6E97-4F6F-BA24-F080C2F52D9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4867965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052C1626-B7E9-4CBB-B41B-19F1C52B248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4862021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EEBFE2DA-5127-4FBD-871C-BC30BC9886B6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484282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A0159407-C1E0-42F9-96B7-52E8DE9FB54C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4858374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upo 126">
            <a:extLst>
              <a:ext uri="{FF2B5EF4-FFF2-40B4-BE49-F238E27FC236}">
                <a16:creationId xmlns:a16="http://schemas.microsoft.com/office/drawing/2014/main" id="{60702B56-DECD-447B-A9E3-E75220CE6451}"/>
              </a:ext>
            </a:extLst>
          </p:cNvPr>
          <p:cNvGrpSpPr/>
          <p:nvPr/>
        </p:nvGrpSpPr>
        <p:grpSpPr>
          <a:xfrm>
            <a:off x="292248" y="5602309"/>
            <a:ext cx="9114357" cy="430250"/>
            <a:chOff x="18839" y="5947084"/>
            <a:chExt cx="9114357" cy="430250"/>
          </a:xfrm>
        </p:grpSpPr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ED59BBA5-78C0-4BAE-A239-BB0D192DF18D}"/>
                </a:ext>
              </a:extLst>
            </p:cNvPr>
            <p:cNvSpPr txBox="1"/>
            <p:nvPr/>
          </p:nvSpPr>
          <p:spPr>
            <a:xfrm>
              <a:off x="622850" y="5947084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Espacio de preguntas</a:t>
              </a:r>
            </a:p>
          </p:txBody>
        </p:sp>
        <p:sp>
          <p:nvSpPr>
            <p:cNvPr id="129" name="CuadroTexto 128">
              <a:extLst>
                <a:ext uri="{FF2B5EF4-FFF2-40B4-BE49-F238E27FC236}">
                  <a16:creationId xmlns:a16="http://schemas.microsoft.com/office/drawing/2014/main" id="{38F6E427-4252-4DBA-A22D-B030B7878228}"/>
                </a:ext>
              </a:extLst>
            </p:cNvPr>
            <p:cNvSpPr txBox="1"/>
            <p:nvPr/>
          </p:nvSpPr>
          <p:spPr>
            <a:xfrm>
              <a:off x="6018935" y="5947084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Espacio de preguntas</a:t>
              </a:r>
            </a:p>
          </p:txBody>
        </p:sp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7BEB4D49-A38C-4972-AA35-9C77065D91C7}"/>
                </a:ext>
              </a:extLst>
            </p:cNvPr>
            <p:cNvSpPr txBox="1"/>
            <p:nvPr/>
          </p:nvSpPr>
          <p:spPr>
            <a:xfrm>
              <a:off x="3960147" y="5978499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20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Picture 4" descr="Empathy PNG Images | Vector and PSD Files | Free Download on Pngtree">
              <a:extLst>
                <a:ext uri="{FF2B5EF4-FFF2-40B4-BE49-F238E27FC236}">
                  <a16:creationId xmlns:a16="http://schemas.microsoft.com/office/drawing/2014/main" id="{D85EFBB4-82A1-4AEB-A02E-54D3607A3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" t="22271" r="6102" b="19906"/>
            <a:stretch/>
          </p:blipFill>
          <p:spPr bwMode="auto">
            <a:xfrm>
              <a:off x="18839" y="5978499"/>
              <a:ext cx="604011" cy="39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230FEFAE-02E8-496A-B8AD-506B3F9F1126}"/>
              </a:ext>
            </a:extLst>
          </p:cNvPr>
          <p:cNvGrpSpPr/>
          <p:nvPr/>
        </p:nvGrpSpPr>
        <p:grpSpPr>
          <a:xfrm>
            <a:off x="470908" y="4903514"/>
            <a:ext cx="10620200" cy="545404"/>
            <a:chOff x="197499" y="5168950"/>
            <a:chExt cx="10620200" cy="545404"/>
          </a:xfrm>
        </p:grpSpPr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5BC2AB0D-6046-4152-AF02-7891CB54CA54}"/>
                </a:ext>
              </a:extLst>
            </p:cNvPr>
            <p:cNvSpPr txBox="1"/>
            <p:nvPr/>
          </p:nvSpPr>
          <p:spPr>
            <a:xfrm>
              <a:off x="622850" y="5261283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3: Modelo de relacionamiento</a:t>
              </a:r>
            </a:p>
          </p:txBody>
        </p:sp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0972EA45-CA71-4C58-B3E3-2CE03A37733F}"/>
                </a:ext>
              </a:extLst>
            </p:cNvPr>
            <p:cNvSpPr txBox="1"/>
            <p:nvPr/>
          </p:nvSpPr>
          <p:spPr>
            <a:xfrm>
              <a:off x="6018935" y="5168950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Breve explicación del Modelo de Relacionamiento y quiz sobre el modelo</a:t>
              </a: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0F2F476-E3DF-44DB-93E1-67C528B845D4}"/>
                </a:ext>
              </a:extLst>
            </p:cNvPr>
            <p:cNvSpPr txBox="1"/>
            <p:nvPr/>
          </p:nvSpPr>
          <p:spPr>
            <a:xfrm>
              <a:off x="3990127" y="5261283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15 m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E07EEAAE-3F46-4635-B660-163BBE708926}"/>
                </a:ext>
              </a:extLst>
            </p:cNvPr>
            <p:cNvSpPr txBox="1"/>
            <p:nvPr/>
          </p:nvSpPr>
          <p:spPr>
            <a:xfrm>
              <a:off x="9234514" y="5173236"/>
              <a:ext cx="13026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 dirty="0"/>
                <a:t>Presentación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 dirty="0" err="1"/>
                <a:t>Mentimeter</a:t>
              </a:r>
              <a:endParaRPr lang="es-CO" sz="1200" dirty="0"/>
            </a:p>
          </p:txBody>
        </p:sp>
        <p:pic>
          <p:nvPicPr>
            <p:cNvPr id="138" name="Picture 6" descr="Apoyanos">
              <a:extLst>
                <a:ext uri="{FF2B5EF4-FFF2-40B4-BE49-F238E27FC236}">
                  <a16:creationId xmlns:a16="http://schemas.microsoft.com/office/drawing/2014/main" id="{5BCB04AD-8A35-4E76-831A-BE37AB758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5276437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9" name="Conector recto 138">
              <a:extLst>
                <a:ext uri="{FF2B5EF4-FFF2-40B4-BE49-F238E27FC236}">
                  <a16:creationId xmlns:a16="http://schemas.microsoft.com/office/drawing/2014/main" id="{C3E2F61F-1C4B-476B-A2BD-A0EB15822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5714354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113CCA2C-1CA9-4102-92F6-87C454341705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5708410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cto 140">
              <a:extLst>
                <a:ext uri="{FF2B5EF4-FFF2-40B4-BE49-F238E27FC236}">
                  <a16:creationId xmlns:a16="http://schemas.microsoft.com/office/drawing/2014/main" id="{A84DA711-F321-4D6A-8C5F-7514C15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5689213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cto 141">
              <a:extLst>
                <a:ext uri="{FF2B5EF4-FFF2-40B4-BE49-F238E27FC236}">
                  <a16:creationId xmlns:a16="http://schemas.microsoft.com/office/drawing/2014/main" id="{6B8615B1-8EDC-48F5-B371-CCB9A26F6263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5704763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C2B0831D-672E-4270-8739-782D42787680}"/>
              </a:ext>
            </a:extLst>
          </p:cNvPr>
          <p:cNvGrpSpPr/>
          <p:nvPr/>
        </p:nvGrpSpPr>
        <p:grpSpPr>
          <a:xfrm>
            <a:off x="470908" y="1873058"/>
            <a:ext cx="10822908" cy="583037"/>
            <a:chOff x="197499" y="2057233"/>
            <a:chExt cx="10822908" cy="583037"/>
          </a:xfrm>
        </p:grpSpPr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A40AC9D-F2DE-429E-B1E7-87793BEF9411}"/>
                </a:ext>
              </a:extLst>
            </p:cNvPr>
            <p:cNvSpPr txBox="1"/>
            <p:nvPr/>
          </p:nvSpPr>
          <p:spPr>
            <a:xfrm>
              <a:off x="622850" y="2057233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Quiz validación propósito Gobierno Corporativo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CFD7A2B8-7760-4F47-9755-80C90649B2FD}"/>
                </a:ext>
              </a:extLst>
            </p:cNvPr>
            <p:cNvSpPr txBox="1"/>
            <p:nvPr/>
          </p:nvSpPr>
          <p:spPr>
            <a:xfrm>
              <a:off x="6018935" y="2057233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Breve quiz con preguntas sobre beneficios, elementos y objetivos.</a:t>
              </a:r>
            </a:p>
          </p:txBody>
        </p:sp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288966CF-A2CB-4920-8B6E-870D67CE8DB4}"/>
                </a:ext>
              </a:extLst>
            </p:cNvPr>
            <p:cNvSpPr txBox="1"/>
            <p:nvPr/>
          </p:nvSpPr>
          <p:spPr>
            <a:xfrm>
              <a:off x="9264494" y="2149566"/>
              <a:ext cx="1755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 err="1"/>
                <a:t>Mentimeter</a:t>
              </a:r>
              <a:endParaRPr lang="es-CO" sz="1200"/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7B9ED864-7CF7-4FC1-AAEB-6C50E8128BD6}"/>
                </a:ext>
              </a:extLst>
            </p:cNvPr>
            <p:cNvSpPr txBox="1"/>
            <p:nvPr/>
          </p:nvSpPr>
          <p:spPr>
            <a:xfrm>
              <a:off x="3990127" y="2149566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Picture 6" descr="Apoyanos">
              <a:extLst>
                <a:ext uri="{FF2B5EF4-FFF2-40B4-BE49-F238E27FC236}">
                  <a16:creationId xmlns:a16="http://schemas.microsoft.com/office/drawing/2014/main" id="{4B1C7764-E939-4F67-A9D8-34E249741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2164720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9" name="Conector recto 148">
              <a:extLst>
                <a:ext uri="{FF2B5EF4-FFF2-40B4-BE49-F238E27FC236}">
                  <a16:creationId xmlns:a16="http://schemas.microsoft.com/office/drawing/2014/main" id="{3DD257FE-0DBC-4BDE-8E41-F0693773C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2640270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cto 149">
              <a:extLst>
                <a:ext uri="{FF2B5EF4-FFF2-40B4-BE49-F238E27FC236}">
                  <a16:creationId xmlns:a16="http://schemas.microsoft.com/office/drawing/2014/main" id="{6A192D05-FA68-4C91-B411-42299285EFCC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2634326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70130B1F-D0F6-464E-B312-55BB850424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2615129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cto 151">
              <a:extLst>
                <a:ext uri="{FF2B5EF4-FFF2-40B4-BE49-F238E27FC236}">
                  <a16:creationId xmlns:a16="http://schemas.microsoft.com/office/drawing/2014/main" id="{C3DB8877-7BF3-4FAC-A3D2-5BA95D944800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2630679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upo 152">
            <a:extLst>
              <a:ext uri="{FF2B5EF4-FFF2-40B4-BE49-F238E27FC236}">
                <a16:creationId xmlns:a16="http://schemas.microsoft.com/office/drawing/2014/main" id="{C74AA7BD-0482-4430-AE80-88955BE81BD6}"/>
              </a:ext>
            </a:extLst>
          </p:cNvPr>
          <p:cNvGrpSpPr/>
          <p:nvPr/>
        </p:nvGrpSpPr>
        <p:grpSpPr>
          <a:xfrm>
            <a:off x="430680" y="2559905"/>
            <a:ext cx="11761320" cy="571246"/>
            <a:chOff x="157271" y="2580358"/>
            <a:chExt cx="11761320" cy="571246"/>
          </a:xfrm>
        </p:grpSpPr>
        <p:cxnSp>
          <p:nvCxnSpPr>
            <p:cNvPr id="154" name="Conector recto 153">
              <a:extLst>
                <a:ext uri="{FF2B5EF4-FFF2-40B4-BE49-F238E27FC236}">
                  <a16:creationId xmlns:a16="http://schemas.microsoft.com/office/drawing/2014/main" id="{257C7050-446B-4BC0-AE56-15B1276BF84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3151604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cto 154">
              <a:extLst>
                <a:ext uri="{FF2B5EF4-FFF2-40B4-BE49-F238E27FC236}">
                  <a16:creationId xmlns:a16="http://schemas.microsoft.com/office/drawing/2014/main" id="{1EDA848A-C3C5-44F2-B0B2-5B39061E32D7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3151604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cto 155">
              <a:extLst>
                <a:ext uri="{FF2B5EF4-FFF2-40B4-BE49-F238E27FC236}">
                  <a16:creationId xmlns:a16="http://schemas.microsoft.com/office/drawing/2014/main" id="{6D136770-E5C6-4FD4-994A-347A35303349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315160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cto 156">
              <a:extLst>
                <a:ext uri="{FF2B5EF4-FFF2-40B4-BE49-F238E27FC236}">
                  <a16:creationId xmlns:a16="http://schemas.microsoft.com/office/drawing/2014/main" id="{53B5734F-88D4-4463-BC76-B0A78957F1BB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3151604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CuadroTexto 157">
              <a:extLst>
                <a:ext uri="{FF2B5EF4-FFF2-40B4-BE49-F238E27FC236}">
                  <a16:creationId xmlns:a16="http://schemas.microsoft.com/office/drawing/2014/main" id="{D7DCC36E-87EB-40F0-B8DA-26802C828AF9}"/>
                </a:ext>
              </a:extLst>
            </p:cNvPr>
            <p:cNvSpPr txBox="1"/>
            <p:nvPr/>
          </p:nvSpPr>
          <p:spPr>
            <a:xfrm>
              <a:off x="3990127" y="2672691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15 m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9" name="Picture 2" descr="Cognitivo - Iconos gratis de personas">
              <a:extLst>
                <a:ext uri="{FF2B5EF4-FFF2-40B4-BE49-F238E27FC236}">
                  <a16:creationId xmlns:a16="http://schemas.microsoft.com/office/drawing/2014/main" id="{9E8D376D-8F72-4FAA-8753-2439E745B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2647617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" name="CuadroTexto 159">
              <a:extLst>
                <a:ext uri="{FF2B5EF4-FFF2-40B4-BE49-F238E27FC236}">
                  <a16:creationId xmlns:a16="http://schemas.microsoft.com/office/drawing/2014/main" id="{C60BD2D3-9268-46A4-A248-8754845A2B7A}"/>
                </a:ext>
              </a:extLst>
            </p:cNvPr>
            <p:cNvSpPr txBox="1"/>
            <p:nvPr/>
          </p:nvSpPr>
          <p:spPr>
            <a:xfrm>
              <a:off x="622850" y="2672691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Divulgación Macroprocesos</a:t>
              </a:r>
            </a:p>
          </p:txBody>
        </p: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9DEB7601-FDE6-4584-A603-436E8B612A41}"/>
                </a:ext>
              </a:extLst>
            </p:cNvPr>
            <p:cNvSpPr txBox="1"/>
            <p:nvPr/>
          </p:nvSpPr>
          <p:spPr>
            <a:xfrm>
              <a:off x="6018935" y="2580358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2do hito del taller de macroprocesos – Gerentes divulgan su proceso, nivel 1</a:t>
              </a: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2A62CB7D-E2D1-48FE-AA10-A873E92AE577}"/>
                </a:ext>
              </a:extLst>
            </p:cNvPr>
            <p:cNvSpPr txBox="1"/>
            <p:nvPr/>
          </p:nvSpPr>
          <p:spPr>
            <a:xfrm>
              <a:off x="9234514" y="2662173"/>
              <a:ext cx="2684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Presentación</a:t>
              </a:r>
            </a:p>
          </p:txBody>
        </p:sp>
      </p:grpSp>
      <p:grpSp>
        <p:nvGrpSpPr>
          <p:cNvPr id="163" name="Grupo 162">
            <a:extLst>
              <a:ext uri="{FF2B5EF4-FFF2-40B4-BE49-F238E27FC236}">
                <a16:creationId xmlns:a16="http://schemas.microsoft.com/office/drawing/2014/main" id="{4C04BC2E-3186-4C80-B37F-E5B305AAC1ED}"/>
              </a:ext>
            </a:extLst>
          </p:cNvPr>
          <p:cNvGrpSpPr/>
          <p:nvPr/>
        </p:nvGrpSpPr>
        <p:grpSpPr>
          <a:xfrm>
            <a:off x="430680" y="3209283"/>
            <a:ext cx="10863136" cy="695446"/>
            <a:chOff x="157271" y="3081636"/>
            <a:chExt cx="10863136" cy="695446"/>
          </a:xfrm>
        </p:grpSpPr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id="{BDBFDC69-A308-49F6-B954-651C284DFA8F}"/>
                </a:ext>
              </a:extLst>
            </p:cNvPr>
            <p:cNvSpPr txBox="1"/>
            <p:nvPr/>
          </p:nvSpPr>
          <p:spPr>
            <a:xfrm>
              <a:off x="622850" y="3160172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1:  Documentos corporativos y comités</a:t>
              </a:r>
            </a:p>
          </p:txBody>
        </p:sp>
        <p:sp>
          <p:nvSpPr>
            <p:cNvPr id="165" name="CuadroTexto 164">
              <a:extLst>
                <a:ext uri="{FF2B5EF4-FFF2-40B4-BE49-F238E27FC236}">
                  <a16:creationId xmlns:a16="http://schemas.microsoft.com/office/drawing/2014/main" id="{532C5EF6-9E60-460C-8174-9AA5833C4275}"/>
                </a:ext>
              </a:extLst>
            </p:cNvPr>
            <p:cNvSpPr txBox="1"/>
            <p:nvPr/>
          </p:nvSpPr>
          <p:spPr>
            <a:xfrm>
              <a:off x="6048894" y="3081636"/>
              <a:ext cx="3114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Explicación de los diferentes documentos y comités establecidos para cada Vicepresidencia </a:t>
              </a:r>
            </a:p>
          </p:txBody>
        </p:sp>
        <p:sp>
          <p:nvSpPr>
            <p:cNvPr id="166" name="CuadroTexto 165">
              <a:extLst>
                <a:ext uri="{FF2B5EF4-FFF2-40B4-BE49-F238E27FC236}">
                  <a16:creationId xmlns:a16="http://schemas.microsoft.com/office/drawing/2014/main" id="{E051AACB-533A-458D-A6AD-4EE882A51BFA}"/>
                </a:ext>
              </a:extLst>
            </p:cNvPr>
            <p:cNvSpPr txBox="1"/>
            <p:nvPr/>
          </p:nvSpPr>
          <p:spPr>
            <a:xfrm>
              <a:off x="9264494" y="3236319"/>
              <a:ext cx="1755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Presentación</a:t>
              </a: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6110F769-958A-47EA-9391-D7D10AB9A4BC}"/>
                </a:ext>
              </a:extLst>
            </p:cNvPr>
            <p:cNvSpPr txBox="1"/>
            <p:nvPr/>
          </p:nvSpPr>
          <p:spPr>
            <a:xfrm>
              <a:off x="3990127" y="3241569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15 m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8" name="Picture 2" descr="Cognitivo - Iconos gratis de personas">
              <a:extLst>
                <a:ext uri="{FF2B5EF4-FFF2-40B4-BE49-F238E27FC236}">
                  <a16:creationId xmlns:a16="http://schemas.microsoft.com/office/drawing/2014/main" id="{BFFEDC3F-5D44-459C-AB94-57B812C81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3241229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9" name="Conector recto 168">
              <a:extLst>
                <a:ext uri="{FF2B5EF4-FFF2-40B4-BE49-F238E27FC236}">
                  <a16:creationId xmlns:a16="http://schemas.microsoft.com/office/drawing/2014/main" id="{EFE50E1C-6452-48D5-887E-325BDE8412DF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3777082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cto 169">
              <a:extLst>
                <a:ext uri="{FF2B5EF4-FFF2-40B4-BE49-F238E27FC236}">
                  <a16:creationId xmlns:a16="http://schemas.microsoft.com/office/drawing/2014/main" id="{9C6D144F-AE7D-41B8-A40D-748F60DC87E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3777082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cto 170">
              <a:extLst>
                <a:ext uri="{FF2B5EF4-FFF2-40B4-BE49-F238E27FC236}">
                  <a16:creationId xmlns:a16="http://schemas.microsoft.com/office/drawing/2014/main" id="{F9A75E3E-F16F-47D3-AD78-BFC9C9348449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3777082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3767DA6F-DABE-4D6F-AE17-AB5D8250600B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3777082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3">
            <a:extLst>
              <a:ext uri="{FF2B5EF4-FFF2-40B4-BE49-F238E27FC236}">
                <a16:creationId xmlns:a16="http://schemas.microsoft.com/office/drawing/2014/main" id="{7D76A58A-375F-4061-9D4C-651C14864658}"/>
              </a:ext>
            </a:extLst>
          </p:cNvPr>
          <p:cNvSpPr txBox="1">
            <a:spLocks/>
          </p:cNvSpPr>
          <p:nvPr/>
        </p:nvSpPr>
        <p:spPr>
          <a:xfrm>
            <a:off x="2453389" y="122292"/>
            <a:ext cx="73451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76461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5700C51-F66A-449D-BCA0-B494FA67DF03}"/>
              </a:ext>
            </a:extLst>
          </p:cNvPr>
          <p:cNvSpPr/>
          <p:nvPr/>
        </p:nvSpPr>
        <p:spPr>
          <a:xfrm>
            <a:off x="0" y="2674548"/>
            <a:ext cx="12192000" cy="1058002"/>
          </a:xfrm>
          <a:prstGeom prst="rect">
            <a:avLst/>
          </a:prstGeom>
          <a:solidFill>
            <a:srgbClr val="D5DA4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rgbClr val="07212E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041FCA-D056-443E-AFB1-6878132F3E5F}"/>
              </a:ext>
            </a:extLst>
          </p:cNvPr>
          <p:cNvSpPr txBox="1"/>
          <p:nvPr/>
        </p:nvSpPr>
        <p:spPr>
          <a:xfrm>
            <a:off x="211953" y="2636451"/>
            <a:ext cx="11768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chemeClr val="tx2"/>
                </a:solidFill>
                <a:latin typeface="Californian FB" panose="0207040306080B030204" pitchFamily="18" charset="0"/>
              </a:rPr>
              <a:t>E  M  P  O  D  É  R  A  T  E</a:t>
            </a:r>
            <a:endParaRPr lang="es-CO" sz="7200" b="1" dirty="0">
              <a:solidFill>
                <a:schemeClr val="tx2"/>
              </a:solidFill>
              <a:latin typeface="Californian FB" panose="0207040306080B0302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C3B44D-CCD9-4C34-A6C9-08FB7C10E08A}"/>
              </a:ext>
            </a:extLst>
          </p:cNvPr>
          <p:cNvSpPr txBox="1"/>
          <p:nvPr/>
        </p:nvSpPr>
        <p:spPr>
          <a:xfrm>
            <a:off x="-160220" y="510154"/>
            <a:ext cx="267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7200" b="1">
                <a:solidFill>
                  <a:srgbClr val="D5DA41"/>
                </a:solidFill>
                <a:latin typeface="Californian FB" panose="0207040306080B030204" pitchFamily="18" charset="0"/>
              </a:defRPr>
            </a:lvl1pPr>
          </a:lstStyle>
          <a:p>
            <a:r>
              <a:rPr lang="es-ES" sz="3600" dirty="0"/>
              <a:t>E</a:t>
            </a:r>
            <a:r>
              <a:rPr lang="es-ES" sz="1800" b="0" dirty="0">
                <a:solidFill>
                  <a:schemeClr val="tx1"/>
                </a:solidFill>
                <a:latin typeface="+mn-lt"/>
              </a:rPr>
              <a:t>valúa</a:t>
            </a:r>
            <a:endParaRPr lang="es-CO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5BBE52-90F9-41C6-8AAA-C990BB6E5D59}"/>
              </a:ext>
            </a:extLst>
          </p:cNvPr>
          <p:cNvSpPr txBox="1"/>
          <p:nvPr/>
        </p:nvSpPr>
        <p:spPr>
          <a:xfrm>
            <a:off x="1311844" y="1649807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M</a:t>
            </a:r>
            <a:r>
              <a:rPr lang="es-ES" dirty="0"/>
              <a:t>anifiesta</a:t>
            </a:r>
            <a:endParaRPr lang="es-CO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0B3078-8B96-4723-A94E-AF0DEDF6104B}"/>
              </a:ext>
            </a:extLst>
          </p:cNvPr>
          <p:cNvSpPr txBox="1"/>
          <p:nvPr/>
        </p:nvSpPr>
        <p:spPr>
          <a:xfrm>
            <a:off x="2803720" y="541064"/>
            <a:ext cx="1048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P</a:t>
            </a:r>
            <a:r>
              <a:rPr lang="es-ES" dirty="0"/>
              <a:t>ropón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0494279-62DB-4797-8A09-AAECFB1D7A11}"/>
              </a:ext>
            </a:extLst>
          </p:cNvPr>
          <p:cNvSpPr txBox="1"/>
          <p:nvPr/>
        </p:nvSpPr>
        <p:spPr>
          <a:xfrm>
            <a:off x="4967036" y="510154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D</a:t>
            </a:r>
            <a:r>
              <a:rPr lang="es-ES" dirty="0"/>
              <a:t>efine</a:t>
            </a:r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09E1B8-3B50-4AEE-B6FD-970EC2C3FA78}"/>
              </a:ext>
            </a:extLst>
          </p:cNvPr>
          <p:cNvSpPr txBox="1"/>
          <p:nvPr/>
        </p:nvSpPr>
        <p:spPr>
          <a:xfrm>
            <a:off x="3692799" y="1649807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O</a:t>
            </a:r>
            <a:r>
              <a:rPr lang="es-ES" dirty="0"/>
              <a:t>rganiza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9EBD500-3DAE-4966-82E2-1A7046E22981}"/>
              </a:ext>
            </a:extLst>
          </p:cNvPr>
          <p:cNvSpPr txBox="1"/>
          <p:nvPr/>
        </p:nvSpPr>
        <p:spPr>
          <a:xfrm>
            <a:off x="5943912" y="1649807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E</a:t>
            </a:r>
            <a:r>
              <a:rPr lang="es-ES" dirty="0"/>
              <a:t>jecuta</a:t>
            </a:r>
            <a:endParaRPr lang="es-CO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EBF55FB-5D62-4BE9-9514-82016B4ADD76}"/>
              </a:ext>
            </a:extLst>
          </p:cNvPr>
          <p:cNvSpPr txBox="1"/>
          <p:nvPr/>
        </p:nvSpPr>
        <p:spPr>
          <a:xfrm>
            <a:off x="6866117" y="536696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R</a:t>
            </a:r>
            <a:r>
              <a:rPr lang="es-ES" dirty="0"/>
              <a:t>eflexiona</a:t>
            </a:r>
            <a:endParaRPr lang="es-CO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8059B60-3380-482E-92E9-4DC79C8641DC}"/>
              </a:ext>
            </a:extLst>
          </p:cNvPr>
          <p:cNvSpPr txBox="1"/>
          <p:nvPr/>
        </p:nvSpPr>
        <p:spPr>
          <a:xfrm>
            <a:off x="7975415" y="1649807"/>
            <a:ext cx="10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A</a:t>
            </a:r>
            <a:r>
              <a:rPr lang="es-ES" dirty="0"/>
              <a:t>fronta</a:t>
            </a:r>
            <a:endParaRPr lang="es-CO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EF628AD-0942-4C01-BC26-D586C9D91257}"/>
              </a:ext>
            </a:extLst>
          </p:cNvPr>
          <p:cNvSpPr txBox="1"/>
          <p:nvPr/>
        </p:nvSpPr>
        <p:spPr>
          <a:xfrm>
            <a:off x="8814426" y="536695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T</a:t>
            </a:r>
            <a:r>
              <a:rPr lang="es-ES" dirty="0"/>
              <a:t>ransforma</a:t>
            </a:r>
            <a:endParaRPr lang="es-CO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40A407D-9E14-4183-9A28-56D03D38D4E6}"/>
              </a:ext>
            </a:extLst>
          </p:cNvPr>
          <p:cNvSpPr txBox="1"/>
          <p:nvPr/>
        </p:nvSpPr>
        <p:spPr>
          <a:xfrm>
            <a:off x="9995696" y="1496798"/>
            <a:ext cx="192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D5DA41"/>
                </a:solidFill>
                <a:latin typeface="Californian FB" panose="0207040306080B030204" pitchFamily="18" charset="0"/>
              </a:rPr>
              <a:t>E</a:t>
            </a:r>
            <a:r>
              <a:rPr lang="es-ES" dirty="0"/>
              <a:t>mpieza de nuevo</a:t>
            </a:r>
            <a:endParaRPr lang="es-CO" dirty="0"/>
          </a:p>
        </p:txBody>
      </p:sp>
      <p:grpSp>
        <p:nvGrpSpPr>
          <p:cNvPr id="33" name="Group 72">
            <a:extLst>
              <a:ext uri="{FF2B5EF4-FFF2-40B4-BE49-F238E27FC236}">
                <a16:creationId xmlns:a16="http://schemas.microsoft.com/office/drawing/2014/main" id="{7070BB4B-4B91-4480-825D-68EB4275DC67}"/>
              </a:ext>
            </a:extLst>
          </p:cNvPr>
          <p:cNvGrpSpPr/>
          <p:nvPr/>
        </p:nvGrpSpPr>
        <p:grpSpPr>
          <a:xfrm>
            <a:off x="9995696" y="4246145"/>
            <a:ext cx="1553014" cy="1561779"/>
            <a:chOff x="5529263" y="2540001"/>
            <a:chExt cx="1163638" cy="1539875"/>
          </a:xfrm>
        </p:grpSpPr>
        <p:sp>
          <p:nvSpPr>
            <p:cNvPr id="34" name="Freeform 114">
              <a:extLst>
                <a:ext uri="{FF2B5EF4-FFF2-40B4-BE49-F238E27FC236}">
                  <a16:creationId xmlns:a16="http://schemas.microsoft.com/office/drawing/2014/main" id="{47DA60D5-3D84-4BAB-BD68-44FC3285B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2540001"/>
              <a:ext cx="393700" cy="673100"/>
            </a:xfrm>
            <a:custGeom>
              <a:avLst/>
              <a:gdLst>
                <a:gd name="T0" fmla="*/ 820 w 993"/>
                <a:gd name="T1" fmla="*/ 1637 h 1697"/>
                <a:gd name="T2" fmla="*/ 577 w 993"/>
                <a:gd name="T3" fmla="*/ 1404 h 1697"/>
                <a:gd name="T4" fmla="*/ 378 w 993"/>
                <a:gd name="T5" fmla="*/ 1177 h 1697"/>
                <a:gd name="T6" fmla="*/ 224 w 993"/>
                <a:gd name="T7" fmla="*/ 961 h 1697"/>
                <a:gd name="T8" fmla="*/ 113 w 993"/>
                <a:gd name="T9" fmla="*/ 759 h 1697"/>
                <a:gd name="T10" fmla="*/ 40 w 993"/>
                <a:gd name="T11" fmla="*/ 573 h 1697"/>
                <a:gd name="T12" fmla="*/ 5 w 993"/>
                <a:gd name="T13" fmla="*/ 406 h 1697"/>
                <a:gd name="T14" fmla="*/ 5 w 993"/>
                <a:gd name="T15" fmla="*/ 261 h 1697"/>
                <a:gd name="T16" fmla="*/ 27 w 993"/>
                <a:gd name="T17" fmla="*/ 169 h 1697"/>
                <a:gd name="T18" fmla="*/ 84 w 993"/>
                <a:gd name="T19" fmla="*/ 69 h 1697"/>
                <a:gd name="T20" fmla="*/ 202 w 993"/>
                <a:gd name="T21" fmla="*/ 3 h 1697"/>
                <a:gd name="T22" fmla="*/ 279 w 993"/>
                <a:gd name="T23" fmla="*/ 2 h 1697"/>
                <a:gd name="T24" fmla="*/ 432 w 993"/>
                <a:gd name="T25" fmla="*/ 46 h 1697"/>
                <a:gd name="T26" fmla="*/ 529 w 993"/>
                <a:gd name="T27" fmla="*/ 118 h 1697"/>
                <a:gd name="T28" fmla="*/ 587 w 993"/>
                <a:gd name="T29" fmla="*/ 187 h 1697"/>
                <a:gd name="T30" fmla="*/ 648 w 993"/>
                <a:gd name="T31" fmla="*/ 300 h 1697"/>
                <a:gd name="T32" fmla="*/ 688 w 993"/>
                <a:gd name="T33" fmla="*/ 429 h 1697"/>
                <a:gd name="T34" fmla="*/ 708 w 993"/>
                <a:gd name="T35" fmla="*/ 572 h 1697"/>
                <a:gd name="T36" fmla="*/ 548 w 993"/>
                <a:gd name="T37" fmla="*/ 608 h 1697"/>
                <a:gd name="T38" fmla="*/ 529 w 993"/>
                <a:gd name="T39" fmla="*/ 442 h 1697"/>
                <a:gd name="T40" fmla="*/ 446 w 993"/>
                <a:gd name="T41" fmla="*/ 263 h 1697"/>
                <a:gd name="T42" fmla="*/ 398 w 993"/>
                <a:gd name="T43" fmla="*/ 214 h 1697"/>
                <a:gd name="T44" fmla="*/ 312 w 993"/>
                <a:gd name="T45" fmla="*/ 169 h 1697"/>
                <a:gd name="T46" fmla="*/ 240 w 993"/>
                <a:gd name="T47" fmla="*/ 160 h 1697"/>
                <a:gd name="T48" fmla="*/ 207 w 993"/>
                <a:gd name="T49" fmla="*/ 173 h 1697"/>
                <a:gd name="T50" fmla="*/ 176 w 993"/>
                <a:gd name="T51" fmla="*/ 223 h 1697"/>
                <a:gd name="T52" fmla="*/ 162 w 993"/>
                <a:gd name="T53" fmla="*/ 288 h 1697"/>
                <a:gd name="T54" fmla="*/ 165 w 993"/>
                <a:gd name="T55" fmla="*/ 399 h 1697"/>
                <a:gd name="T56" fmla="*/ 241 w 993"/>
                <a:gd name="T57" fmla="*/ 656 h 1697"/>
                <a:gd name="T58" fmla="*/ 362 w 993"/>
                <a:gd name="T59" fmla="*/ 879 h 1697"/>
                <a:gd name="T60" fmla="*/ 504 w 993"/>
                <a:gd name="T61" fmla="*/ 1079 h 1697"/>
                <a:gd name="T62" fmla="*/ 691 w 993"/>
                <a:gd name="T63" fmla="*/ 1291 h 1697"/>
                <a:gd name="T64" fmla="*/ 925 w 993"/>
                <a:gd name="T65" fmla="*/ 1518 h 1697"/>
                <a:gd name="T66" fmla="*/ 890 w 993"/>
                <a:gd name="T67" fmla="*/ 1697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3" h="1697">
                  <a:moveTo>
                    <a:pt x="890" y="1697"/>
                  </a:moveTo>
                  <a:lnTo>
                    <a:pt x="820" y="1637"/>
                  </a:lnTo>
                  <a:lnTo>
                    <a:pt x="693" y="1519"/>
                  </a:lnTo>
                  <a:lnTo>
                    <a:pt x="577" y="1404"/>
                  </a:lnTo>
                  <a:lnTo>
                    <a:pt x="472" y="1289"/>
                  </a:lnTo>
                  <a:lnTo>
                    <a:pt x="378" y="1177"/>
                  </a:lnTo>
                  <a:lnTo>
                    <a:pt x="297" y="1068"/>
                  </a:lnTo>
                  <a:lnTo>
                    <a:pt x="224" y="961"/>
                  </a:lnTo>
                  <a:lnTo>
                    <a:pt x="163" y="858"/>
                  </a:lnTo>
                  <a:lnTo>
                    <a:pt x="113" y="759"/>
                  </a:lnTo>
                  <a:lnTo>
                    <a:pt x="71" y="664"/>
                  </a:lnTo>
                  <a:lnTo>
                    <a:pt x="40" y="573"/>
                  </a:lnTo>
                  <a:lnTo>
                    <a:pt x="18" y="488"/>
                  </a:lnTo>
                  <a:lnTo>
                    <a:pt x="5" y="406"/>
                  </a:lnTo>
                  <a:lnTo>
                    <a:pt x="0" y="331"/>
                  </a:lnTo>
                  <a:lnTo>
                    <a:pt x="5" y="261"/>
                  </a:lnTo>
                  <a:lnTo>
                    <a:pt x="17" y="199"/>
                  </a:lnTo>
                  <a:lnTo>
                    <a:pt x="27" y="169"/>
                  </a:lnTo>
                  <a:lnTo>
                    <a:pt x="41" y="131"/>
                  </a:lnTo>
                  <a:lnTo>
                    <a:pt x="84" y="69"/>
                  </a:lnTo>
                  <a:lnTo>
                    <a:pt x="139" y="26"/>
                  </a:lnTo>
                  <a:lnTo>
                    <a:pt x="202" y="3"/>
                  </a:lnTo>
                  <a:lnTo>
                    <a:pt x="237" y="0"/>
                  </a:lnTo>
                  <a:lnTo>
                    <a:pt x="279" y="2"/>
                  </a:lnTo>
                  <a:lnTo>
                    <a:pt x="358" y="16"/>
                  </a:lnTo>
                  <a:lnTo>
                    <a:pt x="432" y="46"/>
                  </a:lnTo>
                  <a:lnTo>
                    <a:pt x="498" y="90"/>
                  </a:lnTo>
                  <a:lnTo>
                    <a:pt x="529" y="118"/>
                  </a:lnTo>
                  <a:lnTo>
                    <a:pt x="550" y="139"/>
                  </a:lnTo>
                  <a:lnTo>
                    <a:pt x="587" y="187"/>
                  </a:lnTo>
                  <a:lnTo>
                    <a:pt x="620" y="241"/>
                  </a:lnTo>
                  <a:lnTo>
                    <a:pt x="648" y="300"/>
                  </a:lnTo>
                  <a:lnTo>
                    <a:pt x="671" y="363"/>
                  </a:lnTo>
                  <a:lnTo>
                    <a:pt x="688" y="429"/>
                  </a:lnTo>
                  <a:lnTo>
                    <a:pt x="701" y="499"/>
                  </a:lnTo>
                  <a:lnTo>
                    <a:pt x="708" y="572"/>
                  </a:lnTo>
                  <a:lnTo>
                    <a:pt x="708" y="608"/>
                  </a:lnTo>
                  <a:lnTo>
                    <a:pt x="548" y="608"/>
                  </a:lnTo>
                  <a:lnTo>
                    <a:pt x="547" y="551"/>
                  </a:lnTo>
                  <a:lnTo>
                    <a:pt x="529" y="442"/>
                  </a:lnTo>
                  <a:lnTo>
                    <a:pt x="495" y="345"/>
                  </a:lnTo>
                  <a:lnTo>
                    <a:pt x="446" y="263"/>
                  </a:lnTo>
                  <a:lnTo>
                    <a:pt x="417" y="231"/>
                  </a:lnTo>
                  <a:lnTo>
                    <a:pt x="398" y="214"/>
                  </a:lnTo>
                  <a:lnTo>
                    <a:pt x="358" y="187"/>
                  </a:lnTo>
                  <a:lnTo>
                    <a:pt x="312" y="169"/>
                  </a:lnTo>
                  <a:lnTo>
                    <a:pt x="266" y="161"/>
                  </a:lnTo>
                  <a:lnTo>
                    <a:pt x="240" y="160"/>
                  </a:lnTo>
                  <a:lnTo>
                    <a:pt x="228" y="161"/>
                  </a:lnTo>
                  <a:lnTo>
                    <a:pt x="207" y="173"/>
                  </a:lnTo>
                  <a:lnTo>
                    <a:pt x="185" y="201"/>
                  </a:lnTo>
                  <a:lnTo>
                    <a:pt x="176" y="223"/>
                  </a:lnTo>
                  <a:lnTo>
                    <a:pt x="170" y="243"/>
                  </a:lnTo>
                  <a:lnTo>
                    <a:pt x="162" y="288"/>
                  </a:lnTo>
                  <a:lnTo>
                    <a:pt x="161" y="341"/>
                  </a:lnTo>
                  <a:lnTo>
                    <a:pt x="165" y="399"/>
                  </a:lnTo>
                  <a:lnTo>
                    <a:pt x="185" y="501"/>
                  </a:lnTo>
                  <a:lnTo>
                    <a:pt x="241" y="656"/>
                  </a:lnTo>
                  <a:lnTo>
                    <a:pt x="307" y="787"/>
                  </a:lnTo>
                  <a:lnTo>
                    <a:pt x="362" y="879"/>
                  </a:lnTo>
                  <a:lnTo>
                    <a:pt x="428" y="976"/>
                  </a:lnTo>
                  <a:lnTo>
                    <a:pt x="504" y="1079"/>
                  </a:lnTo>
                  <a:lnTo>
                    <a:pt x="591" y="1184"/>
                  </a:lnTo>
                  <a:lnTo>
                    <a:pt x="691" y="1291"/>
                  </a:lnTo>
                  <a:lnTo>
                    <a:pt x="801" y="1403"/>
                  </a:lnTo>
                  <a:lnTo>
                    <a:pt x="925" y="1518"/>
                  </a:lnTo>
                  <a:lnTo>
                    <a:pt x="993" y="1576"/>
                  </a:lnTo>
                  <a:lnTo>
                    <a:pt x="890" y="1697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5" name="Freeform 115">
              <a:extLst>
                <a:ext uri="{FF2B5EF4-FFF2-40B4-BE49-F238E27FC236}">
                  <a16:creationId xmlns:a16="http://schemas.microsoft.com/office/drawing/2014/main" id="{2C17A24B-BD11-49EB-9224-F4FA8B4A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1" y="2540001"/>
              <a:ext cx="393700" cy="673100"/>
            </a:xfrm>
            <a:custGeom>
              <a:avLst/>
              <a:gdLst>
                <a:gd name="T0" fmla="*/ 0 w 993"/>
                <a:gd name="T1" fmla="*/ 1576 h 1697"/>
                <a:gd name="T2" fmla="*/ 192 w 993"/>
                <a:gd name="T3" fmla="*/ 1403 h 1697"/>
                <a:gd name="T4" fmla="*/ 401 w 993"/>
                <a:gd name="T5" fmla="*/ 1184 h 1697"/>
                <a:gd name="T6" fmla="*/ 565 w 993"/>
                <a:gd name="T7" fmla="*/ 976 h 1697"/>
                <a:gd name="T8" fmla="*/ 685 w 993"/>
                <a:gd name="T9" fmla="*/ 787 h 1697"/>
                <a:gd name="T10" fmla="*/ 807 w 993"/>
                <a:gd name="T11" fmla="*/ 501 h 1697"/>
                <a:gd name="T12" fmla="*/ 832 w 993"/>
                <a:gd name="T13" fmla="*/ 341 h 1697"/>
                <a:gd name="T14" fmla="*/ 823 w 993"/>
                <a:gd name="T15" fmla="*/ 243 h 1697"/>
                <a:gd name="T16" fmla="*/ 807 w 993"/>
                <a:gd name="T17" fmla="*/ 201 h 1697"/>
                <a:gd name="T18" fmla="*/ 764 w 993"/>
                <a:gd name="T19" fmla="*/ 161 h 1697"/>
                <a:gd name="T20" fmla="*/ 727 w 993"/>
                <a:gd name="T21" fmla="*/ 161 h 1697"/>
                <a:gd name="T22" fmla="*/ 635 w 993"/>
                <a:gd name="T23" fmla="*/ 187 h 1697"/>
                <a:gd name="T24" fmla="*/ 575 w 993"/>
                <a:gd name="T25" fmla="*/ 231 h 1697"/>
                <a:gd name="T26" fmla="*/ 497 w 993"/>
                <a:gd name="T27" fmla="*/ 345 h 1697"/>
                <a:gd name="T28" fmla="*/ 446 w 993"/>
                <a:gd name="T29" fmla="*/ 551 h 1697"/>
                <a:gd name="T30" fmla="*/ 285 w 993"/>
                <a:gd name="T31" fmla="*/ 608 h 1697"/>
                <a:gd name="T32" fmla="*/ 291 w 993"/>
                <a:gd name="T33" fmla="*/ 499 h 1697"/>
                <a:gd name="T34" fmla="*/ 321 w 993"/>
                <a:gd name="T35" fmla="*/ 363 h 1697"/>
                <a:gd name="T36" fmla="*/ 373 w 993"/>
                <a:gd name="T37" fmla="*/ 241 h 1697"/>
                <a:gd name="T38" fmla="*/ 443 w 993"/>
                <a:gd name="T39" fmla="*/ 139 h 1697"/>
                <a:gd name="T40" fmla="*/ 495 w 993"/>
                <a:gd name="T41" fmla="*/ 90 h 1697"/>
                <a:gd name="T42" fmla="*/ 635 w 993"/>
                <a:gd name="T43" fmla="*/ 16 h 1697"/>
                <a:gd name="T44" fmla="*/ 755 w 993"/>
                <a:gd name="T45" fmla="*/ 0 h 1697"/>
                <a:gd name="T46" fmla="*/ 854 w 993"/>
                <a:gd name="T47" fmla="*/ 26 h 1697"/>
                <a:gd name="T48" fmla="*/ 951 w 993"/>
                <a:gd name="T49" fmla="*/ 131 h 1697"/>
                <a:gd name="T50" fmla="*/ 976 w 993"/>
                <a:gd name="T51" fmla="*/ 199 h 1697"/>
                <a:gd name="T52" fmla="*/ 993 w 993"/>
                <a:gd name="T53" fmla="*/ 331 h 1697"/>
                <a:gd name="T54" fmla="*/ 974 w 993"/>
                <a:gd name="T55" fmla="*/ 488 h 1697"/>
                <a:gd name="T56" fmla="*/ 921 w 993"/>
                <a:gd name="T57" fmla="*/ 664 h 1697"/>
                <a:gd name="T58" fmla="*/ 829 w 993"/>
                <a:gd name="T59" fmla="*/ 858 h 1697"/>
                <a:gd name="T60" fmla="*/ 696 w 993"/>
                <a:gd name="T61" fmla="*/ 1068 h 1697"/>
                <a:gd name="T62" fmla="*/ 521 w 993"/>
                <a:gd name="T63" fmla="*/ 1289 h 1697"/>
                <a:gd name="T64" fmla="*/ 300 w 993"/>
                <a:gd name="T65" fmla="*/ 1519 h 1697"/>
                <a:gd name="T66" fmla="*/ 102 w 993"/>
                <a:gd name="T67" fmla="*/ 1697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3" h="1697">
                  <a:moveTo>
                    <a:pt x="102" y="1697"/>
                  </a:moveTo>
                  <a:lnTo>
                    <a:pt x="0" y="1576"/>
                  </a:lnTo>
                  <a:lnTo>
                    <a:pt x="67" y="1518"/>
                  </a:lnTo>
                  <a:lnTo>
                    <a:pt x="192" y="1403"/>
                  </a:lnTo>
                  <a:lnTo>
                    <a:pt x="303" y="1291"/>
                  </a:lnTo>
                  <a:lnTo>
                    <a:pt x="401" y="1184"/>
                  </a:lnTo>
                  <a:lnTo>
                    <a:pt x="488" y="1079"/>
                  </a:lnTo>
                  <a:lnTo>
                    <a:pt x="565" y="976"/>
                  </a:lnTo>
                  <a:lnTo>
                    <a:pt x="631" y="879"/>
                  </a:lnTo>
                  <a:lnTo>
                    <a:pt x="685" y="787"/>
                  </a:lnTo>
                  <a:lnTo>
                    <a:pt x="751" y="656"/>
                  </a:lnTo>
                  <a:lnTo>
                    <a:pt x="807" y="501"/>
                  </a:lnTo>
                  <a:lnTo>
                    <a:pt x="828" y="399"/>
                  </a:lnTo>
                  <a:lnTo>
                    <a:pt x="832" y="341"/>
                  </a:lnTo>
                  <a:lnTo>
                    <a:pt x="830" y="288"/>
                  </a:lnTo>
                  <a:lnTo>
                    <a:pt x="823" y="243"/>
                  </a:lnTo>
                  <a:lnTo>
                    <a:pt x="816" y="223"/>
                  </a:lnTo>
                  <a:lnTo>
                    <a:pt x="807" y="201"/>
                  </a:lnTo>
                  <a:lnTo>
                    <a:pt x="785" y="173"/>
                  </a:lnTo>
                  <a:lnTo>
                    <a:pt x="764" y="161"/>
                  </a:lnTo>
                  <a:lnTo>
                    <a:pt x="753" y="160"/>
                  </a:lnTo>
                  <a:lnTo>
                    <a:pt x="727" y="161"/>
                  </a:lnTo>
                  <a:lnTo>
                    <a:pt x="679" y="169"/>
                  </a:lnTo>
                  <a:lnTo>
                    <a:pt x="635" y="187"/>
                  </a:lnTo>
                  <a:lnTo>
                    <a:pt x="595" y="214"/>
                  </a:lnTo>
                  <a:lnTo>
                    <a:pt x="575" y="231"/>
                  </a:lnTo>
                  <a:lnTo>
                    <a:pt x="547" y="263"/>
                  </a:lnTo>
                  <a:lnTo>
                    <a:pt x="497" y="345"/>
                  </a:lnTo>
                  <a:lnTo>
                    <a:pt x="464" y="442"/>
                  </a:lnTo>
                  <a:lnTo>
                    <a:pt x="446" y="551"/>
                  </a:lnTo>
                  <a:lnTo>
                    <a:pt x="444" y="608"/>
                  </a:lnTo>
                  <a:lnTo>
                    <a:pt x="285" y="608"/>
                  </a:lnTo>
                  <a:lnTo>
                    <a:pt x="285" y="572"/>
                  </a:lnTo>
                  <a:lnTo>
                    <a:pt x="291" y="499"/>
                  </a:lnTo>
                  <a:lnTo>
                    <a:pt x="304" y="429"/>
                  </a:lnTo>
                  <a:lnTo>
                    <a:pt x="321" y="363"/>
                  </a:lnTo>
                  <a:lnTo>
                    <a:pt x="344" y="300"/>
                  </a:lnTo>
                  <a:lnTo>
                    <a:pt x="373" y="241"/>
                  </a:lnTo>
                  <a:lnTo>
                    <a:pt x="405" y="187"/>
                  </a:lnTo>
                  <a:lnTo>
                    <a:pt x="443" y="139"/>
                  </a:lnTo>
                  <a:lnTo>
                    <a:pt x="464" y="118"/>
                  </a:lnTo>
                  <a:lnTo>
                    <a:pt x="495" y="90"/>
                  </a:lnTo>
                  <a:lnTo>
                    <a:pt x="561" y="46"/>
                  </a:lnTo>
                  <a:lnTo>
                    <a:pt x="635" y="16"/>
                  </a:lnTo>
                  <a:lnTo>
                    <a:pt x="714" y="2"/>
                  </a:lnTo>
                  <a:lnTo>
                    <a:pt x="755" y="0"/>
                  </a:lnTo>
                  <a:lnTo>
                    <a:pt x="790" y="3"/>
                  </a:lnTo>
                  <a:lnTo>
                    <a:pt x="854" y="26"/>
                  </a:lnTo>
                  <a:lnTo>
                    <a:pt x="908" y="69"/>
                  </a:lnTo>
                  <a:lnTo>
                    <a:pt x="951" y="131"/>
                  </a:lnTo>
                  <a:lnTo>
                    <a:pt x="965" y="169"/>
                  </a:lnTo>
                  <a:lnTo>
                    <a:pt x="976" y="199"/>
                  </a:lnTo>
                  <a:lnTo>
                    <a:pt x="987" y="261"/>
                  </a:lnTo>
                  <a:lnTo>
                    <a:pt x="993" y="331"/>
                  </a:lnTo>
                  <a:lnTo>
                    <a:pt x="987" y="406"/>
                  </a:lnTo>
                  <a:lnTo>
                    <a:pt x="974" y="488"/>
                  </a:lnTo>
                  <a:lnTo>
                    <a:pt x="952" y="573"/>
                  </a:lnTo>
                  <a:lnTo>
                    <a:pt x="921" y="664"/>
                  </a:lnTo>
                  <a:lnTo>
                    <a:pt x="880" y="759"/>
                  </a:lnTo>
                  <a:lnTo>
                    <a:pt x="829" y="858"/>
                  </a:lnTo>
                  <a:lnTo>
                    <a:pt x="768" y="961"/>
                  </a:lnTo>
                  <a:lnTo>
                    <a:pt x="696" y="1068"/>
                  </a:lnTo>
                  <a:lnTo>
                    <a:pt x="614" y="1177"/>
                  </a:lnTo>
                  <a:lnTo>
                    <a:pt x="521" y="1289"/>
                  </a:lnTo>
                  <a:lnTo>
                    <a:pt x="416" y="1404"/>
                  </a:lnTo>
                  <a:lnTo>
                    <a:pt x="300" y="1519"/>
                  </a:lnTo>
                  <a:lnTo>
                    <a:pt x="172" y="1637"/>
                  </a:lnTo>
                  <a:lnTo>
                    <a:pt x="102" y="1697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6" name="Freeform 116">
              <a:extLst>
                <a:ext uri="{FF2B5EF4-FFF2-40B4-BE49-F238E27FC236}">
                  <a16:creationId xmlns:a16="http://schemas.microsoft.com/office/drawing/2014/main" id="{E9F7A411-F89A-40AF-B882-D161C24B0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3219451"/>
              <a:ext cx="268288" cy="331788"/>
            </a:xfrm>
            <a:custGeom>
              <a:avLst/>
              <a:gdLst>
                <a:gd name="T0" fmla="*/ 578 w 673"/>
                <a:gd name="T1" fmla="*/ 417 h 834"/>
                <a:gd name="T2" fmla="*/ 579 w 673"/>
                <a:gd name="T3" fmla="*/ 473 h 834"/>
                <a:gd name="T4" fmla="*/ 591 w 673"/>
                <a:gd name="T5" fmla="*/ 582 h 834"/>
                <a:gd name="T6" fmla="*/ 616 w 673"/>
                <a:gd name="T7" fmla="*/ 687 h 834"/>
                <a:gd name="T8" fmla="*/ 651 w 673"/>
                <a:gd name="T9" fmla="*/ 787 h 834"/>
                <a:gd name="T10" fmla="*/ 673 w 673"/>
                <a:gd name="T11" fmla="*/ 834 h 834"/>
                <a:gd name="T12" fmla="*/ 0 w 673"/>
                <a:gd name="T13" fmla="*/ 834 h 834"/>
                <a:gd name="T14" fmla="*/ 22 w 673"/>
                <a:gd name="T15" fmla="*/ 787 h 834"/>
                <a:gd name="T16" fmla="*/ 57 w 673"/>
                <a:gd name="T17" fmla="*/ 687 h 834"/>
                <a:gd name="T18" fmla="*/ 82 w 673"/>
                <a:gd name="T19" fmla="*/ 582 h 834"/>
                <a:gd name="T20" fmla="*/ 93 w 673"/>
                <a:gd name="T21" fmla="*/ 473 h 834"/>
                <a:gd name="T22" fmla="*/ 95 w 673"/>
                <a:gd name="T23" fmla="*/ 417 h 834"/>
                <a:gd name="T24" fmla="*/ 93 w 673"/>
                <a:gd name="T25" fmla="*/ 361 h 834"/>
                <a:gd name="T26" fmla="*/ 82 w 673"/>
                <a:gd name="T27" fmla="*/ 253 h 834"/>
                <a:gd name="T28" fmla="*/ 57 w 673"/>
                <a:gd name="T29" fmla="*/ 148 h 834"/>
                <a:gd name="T30" fmla="*/ 22 w 673"/>
                <a:gd name="T31" fmla="*/ 48 h 834"/>
                <a:gd name="T32" fmla="*/ 0 w 673"/>
                <a:gd name="T33" fmla="*/ 0 h 834"/>
                <a:gd name="T34" fmla="*/ 673 w 673"/>
                <a:gd name="T35" fmla="*/ 0 h 834"/>
                <a:gd name="T36" fmla="*/ 651 w 673"/>
                <a:gd name="T37" fmla="*/ 48 h 834"/>
                <a:gd name="T38" fmla="*/ 616 w 673"/>
                <a:gd name="T39" fmla="*/ 148 h 834"/>
                <a:gd name="T40" fmla="*/ 591 w 673"/>
                <a:gd name="T41" fmla="*/ 253 h 834"/>
                <a:gd name="T42" fmla="*/ 579 w 673"/>
                <a:gd name="T43" fmla="*/ 361 h 834"/>
                <a:gd name="T44" fmla="*/ 578 w 673"/>
                <a:gd name="T45" fmla="*/ 417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3" h="834">
                  <a:moveTo>
                    <a:pt x="578" y="417"/>
                  </a:moveTo>
                  <a:lnTo>
                    <a:pt x="579" y="473"/>
                  </a:lnTo>
                  <a:lnTo>
                    <a:pt x="591" y="582"/>
                  </a:lnTo>
                  <a:lnTo>
                    <a:pt x="616" y="687"/>
                  </a:lnTo>
                  <a:lnTo>
                    <a:pt x="651" y="787"/>
                  </a:lnTo>
                  <a:lnTo>
                    <a:pt x="673" y="834"/>
                  </a:lnTo>
                  <a:lnTo>
                    <a:pt x="0" y="834"/>
                  </a:lnTo>
                  <a:lnTo>
                    <a:pt x="22" y="787"/>
                  </a:lnTo>
                  <a:lnTo>
                    <a:pt x="57" y="687"/>
                  </a:lnTo>
                  <a:lnTo>
                    <a:pt x="82" y="582"/>
                  </a:lnTo>
                  <a:lnTo>
                    <a:pt x="93" y="473"/>
                  </a:lnTo>
                  <a:lnTo>
                    <a:pt x="95" y="417"/>
                  </a:lnTo>
                  <a:lnTo>
                    <a:pt x="93" y="361"/>
                  </a:lnTo>
                  <a:lnTo>
                    <a:pt x="82" y="253"/>
                  </a:lnTo>
                  <a:lnTo>
                    <a:pt x="57" y="148"/>
                  </a:lnTo>
                  <a:lnTo>
                    <a:pt x="22" y="48"/>
                  </a:lnTo>
                  <a:lnTo>
                    <a:pt x="0" y="0"/>
                  </a:lnTo>
                  <a:lnTo>
                    <a:pt x="673" y="0"/>
                  </a:lnTo>
                  <a:lnTo>
                    <a:pt x="651" y="48"/>
                  </a:lnTo>
                  <a:lnTo>
                    <a:pt x="616" y="148"/>
                  </a:lnTo>
                  <a:lnTo>
                    <a:pt x="591" y="253"/>
                  </a:lnTo>
                  <a:lnTo>
                    <a:pt x="579" y="361"/>
                  </a:lnTo>
                  <a:lnTo>
                    <a:pt x="578" y="417"/>
                  </a:lnTo>
                  <a:close/>
                </a:path>
              </a:pathLst>
            </a:custGeom>
            <a:solidFill>
              <a:srgbClr val="E1A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7" name="Freeform 117">
              <a:extLst>
                <a:ext uri="{FF2B5EF4-FFF2-40B4-BE49-F238E27FC236}">
                  <a16:creationId xmlns:a16="http://schemas.microsoft.com/office/drawing/2014/main" id="{A9E643A9-33C0-4C11-B57E-9BDCB4A74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338" y="2630488"/>
              <a:ext cx="725488" cy="660400"/>
            </a:xfrm>
            <a:custGeom>
              <a:avLst/>
              <a:gdLst>
                <a:gd name="T0" fmla="*/ 0 w 1831"/>
                <a:gd name="T1" fmla="*/ 0 h 1663"/>
                <a:gd name="T2" fmla="*/ 0 w 1831"/>
                <a:gd name="T3" fmla="*/ 748 h 1663"/>
                <a:gd name="T4" fmla="*/ 1 w 1831"/>
                <a:gd name="T5" fmla="*/ 794 h 1663"/>
                <a:gd name="T6" fmla="*/ 10 w 1831"/>
                <a:gd name="T7" fmla="*/ 886 h 1663"/>
                <a:gd name="T8" fmla="*/ 28 w 1831"/>
                <a:gd name="T9" fmla="*/ 976 h 1663"/>
                <a:gd name="T10" fmla="*/ 55 w 1831"/>
                <a:gd name="T11" fmla="*/ 1063 h 1663"/>
                <a:gd name="T12" fmla="*/ 89 w 1831"/>
                <a:gd name="T13" fmla="*/ 1144 h 1663"/>
                <a:gd name="T14" fmla="*/ 132 w 1831"/>
                <a:gd name="T15" fmla="*/ 1222 h 1663"/>
                <a:gd name="T16" fmla="*/ 181 w 1831"/>
                <a:gd name="T17" fmla="*/ 1296 h 1663"/>
                <a:gd name="T18" fmla="*/ 237 w 1831"/>
                <a:gd name="T19" fmla="*/ 1363 h 1663"/>
                <a:gd name="T20" fmla="*/ 299 w 1831"/>
                <a:gd name="T21" fmla="*/ 1425 h 1663"/>
                <a:gd name="T22" fmla="*/ 368 w 1831"/>
                <a:gd name="T23" fmla="*/ 1481 h 1663"/>
                <a:gd name="T24" fmla="*/ 440 w 1831"/>
                <a:gd name="T25" fmla="*/ 1530 h 1663"/>
                <a:gd name="T26" fmla="*/ 518 w 1831"/>
                <a:gd name="T27" fmla="*/ 1573 h 1663"/>
                <a:gd name="T28" fmla="*/ 600 w 1831"/>
                <a:gd name="T29" fmla="*/ 1608 h 1663"/>
                <a:gd name="T30" fmla="*/ 686 w 1831"/>
                <a:gd name="T31" fmla="*/ 1634 h 1663"/>
                <a:gd name="T32" fmla="*/ 776 w 1831"/>
                <a:gd name="T33" fmla="*/ 1652 h 1663"/>
                <a:gd name="T34" fmla="*/ 868 w 1831"/>
                <a:gd name="T35" fmla="*/ 1663 h 1663"/>
                <a:gd name="T36" fmla="*/ 916 w 1831"/>
                <a:gd name="T37" fmla="*/ 1663 h 1663"/>
                <a:gd name="T38" fmla="*/ 963 w 1831"/>
                <a:gd name="T39" fmla="*/ 1663 h 1663"/>
                <a:gd name="T40" fmla="*/ 1055 w 1831"/>
                <a:gd name="T41" fmla="*/ 1652 h 1663"/>
                <a:gd name="T42" fmla="*/ 1144 w 1831"/>
                <a:gd name="T43" fmla="*/ 1634 h 1663"/>
                <a:gd name="T44" fmla="*/ 1231 w 1831"/>
                <a:gd name="T45" fmla="*/ 1608 h 1663"/>
                <a:gd name="T46" fmla="*/ 1312 w 1831"/>
                <a:gd name="T47" fmla="*/ 1573 h 1663"/>
                <a:gd name="T48" fmla="*/ 1390 w 1831"/>
                <a:gd name="T49" fmla="*/ 1530 h 1663"/>
                <a:gd name="T50" fmla="*/ 1463 w 1831"/>
                <a:gd name="T51" fmla="*/ 1481 h 1663"/>
                <a:gd name="T52" fmla="*/ 1532 w 1831"/>
                <a:gd name="T53" fmla="*/ 1425 h 1663"/>
                <a:gd name="T54" fmla="*/ 1594 w 1831"/>
                <a:gd name="T55" fmla="*/ 1363 h 1663"/>
                <a:gd name="T56" fmla="*/ 1649 w 1831"/>
                <a:gd name="T57" fmla="*/ 1296 h 1663"/>
                <a:gd name="T58" fmla="*/ 1699 w 1831"/>
                <a:gd name="T59" fmla="*/ 1222 h 1663"/>
                <a:gd name="T60" fmla="*/ 1742 w 1831"/>
                <a:gd name="T61" fmla="*/ 1144 h 1663"/>
                <a:gd name="T62" fmla="*/ 1777 w 1831"/>
                <a:gd name="T63" fmla="*/ 1063 h 1663"/>
                <a:gd name="T64" fmla="*/ 1802 w 1831"/>
                <a:gd name="T65" fmla="*/ 976 h 1663"/>
                <a:gd name="T66" fmla="*/ 1821 w 1831"/>
                <a:gd name="T67" fmla="*/ 886 h 1663"/>
                <a:gd name="T68" fmla="*/ 1831 w 1831"/>
                <a:gd name="T69" fmla="*/ 794 h 1663"/>
                <a:gd name="T70" fmla="*/ 1831 w 1831"/>
                <a:gd name="T71" fmla="*/ 748 h 1663"/>
                <a:gd name="T72" fmla="*/ 1831 w 1831"/>
                <a:gd name="T73" fmla="*/ 0 h 1663"/>
                <a:gd name="T74" fmla="*/ 0 w 1831"/>
                <a:gd name="T75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1" h="1663">
                  <a:moveTo>
                    <a:pt x="0" y="0"/>
                  </a:moveTo>
                  <a:lnTo>
                    <a:pt x="0" y="748"/>
                  </a:lnTo>
                  <a:lnTo>
                    <a:pt x="1" y="794"/>
                  </a:lnTo>
                  <a:lnTo>
                    <a:pt x="10" y="886"/>
                  </a:lnTo>
                  <a:lnTo>
                    <a:pt x="28" y="976"/>
                  </a:lnTo>
                  <a:lnTo>
                    <a:pt x="55" y="1063"/>
                  </a:lnTo>
                  <a:lnTo>
                    <a:pt x="89" y="1144"/>
                  </a:lnTo>
                  <a:lnTo>
                    <a:pt x="132" y="1222"/>
                  </a:lnTo>
                  <a:lnTo>
                    <a:pt x="181" y="1296"/>
                  </a:lnTo>
                  <a:lnTo>
                    <a:pt x="237" y="1363"/>
                  </a:lnTo>
                  <a:lnTo>
                    <a:pt x="299" y="1425"/>
                  </a:lnTo>
                  <a:lnTo>
                    <a:pt x="368" y="1481"/>
                  </a:lnTo>
                  <a:lnTo>
                    <a:pt x="440" y="1530"/>
                  </a:lnTo>
                  <a:lnTo>
                    <a:pt x="518" y="1573"/>
                  </a:lnTo>
                  <a:lnTo>
                    <a:pt x="600" y="1608"/>
                  </a:lnTo>
                  <a:lnTo>
                    <a:pt x="686" y="1634"/>
                  </a:lnTo>
                  <a:lnTo>
                    <a:pt x="776" y="1652"/>
                  </a:lnTo>
                  <a:lnTo>
                    <a:pt x="868" y="1663"/>
                  </a:lnTo>
                  <a:lnTo>
                    <a:pt x="916" y="1663"/>
                  </a:lnTo>
                  <a:lnTo>
                    <a:pt x="963" y="1663"/>
                  </a:lnTo>
                  <a:lnTo>
                    <a:pt x="1055" y="1652"/>
                  </a:lnTo>
                  <a:lnTo>
                    <a:pt x="1144" y="1634"/>
                  </a:lnTo>
                  <a:lnTo>
                    <a:pt x="1231" y="1608"/>
                  </a:lnTo>
                  <a:lnTo>
                    <a:pt x="1312" y="1573"/>
                  </a:lnTo>
                  <a:lnTo>
                    <a:pt x="1390" y="1530"/>
                  </a:lnTo>
                  <a:lnTo>
                    <a:pt x="1463" y="1481"/>
                  </a:lnTo>
                  <a:lnTo>
                    <a:pt x="1532" y="1425"/>
                  </a:lnTo>
                  <a:lnTo>
                    <a:pt x="1594" y="1363"/>
                  </a:lnTo>
                  <a:lnTo>
                    <a:pt x="1649" y="1296"/>
                  </a:lnTo>
                  <a:lnTo>
                    <a:pt x="1699" y="1222"/>
                  </a:lnTo>
                  <a:lnTo>
                    <a:pt x="1742" y="1144"/>
                  </a:lnTo>
                  <a:lnTo>
                    <a:pt x="1777" y="1063"/>
                  </a:lnTo>
                  <a:lnTo>
                    <a:pt x="1802" y="976"/>
                  </a:lnTo>
                  <a:lnTo>
                    <a:pt x="1821" y="886"/>
                  </a:lnTo>
                  <a:lnTo>
                    <a:pt x="1831" y="794"/>
                  </a:lnTo>
                  <a:lnTo>
                    <a:pt x="1831" y="748"/>
                  </a:lnTo>
                  <a:lnTo>
                    <a:pt x="18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s-CO" sz="1400" dirty="0"/>
                <a:t>Decisión asertiva</a:t>
              </a:r>
            </a:p>
          </p:txBody>
        </p:sp>
        <p:sp>
          <p:nvSpPr>
            <p:cNvPr id="38" name="Freeform 118">
              <a:extLst>
                <a:ext uri="{FF2B5EF4-FFF2-40B4-BE49-F238E27FC236}">
                  <a16:creationId xmlns:a16="http://schemas.microsoft.com/office/drawing/2014/main" id="{708D3005-5E4B-42D6-B21C-45BA9903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3495676"/>
              <a:ext cx="404813" cy="203200"/>
            </a:xfrm>
            <a:custGeom>
              <a:avLst/>
              <a:gdLst>
                <a:gd name="T0" fmla="*/ 1020 w 1020"/>
                <a:gd name="T1" fmla="*/ 510 h 510"/>
                <a:gd name="T2" fmla="*/ 1019 w 1020"/>
                <a:gd name="T3" fmla="*/ 459 h 510"/>
                <a:gd name="T4" fmla="*/ 998 w 1020"/>
                <a:gd name="T5" fmla="*/ 359 h 510"/>
                <a:gd name="T6" fmla="*/ 959 w 1020"/>
                <a:gd name="T7" fmla="*/ 267 h 510"/>
                <a:gd name="T8" fmla="*/ 905 w 1020"/>
                <a:gd name="T9" fmla="*/ 185 h 510"/>
                <a:gd name="T10" fmla="*/ 835 w 1020"/>
                <a:gd name="T11" fmla="*/ 116 h 510"/>
                <a:gd name="T12" fmla="*/ 753 w 1020"/>
                <a:gd name="T13" fmla="*/ 61 h 510"/>
                <a:gd name="T14" fmla="*/ 663 w 1020"/>
                <a:gd name="T15" fmla="*/ 22 h 510"/>
                <a:gd name="T16" fmla="*/ 563 w 1020"/>
                <a:gd name="T17" fmla="*/ 2 h 510"/>
                <a:gd name="T18" fmla="*/ 511 w 1020"/>
                <a:gd name="T19" fmla="*/ 0 h 510"/>
                <a:gd name="T20" fmla="*/ 458 w 1020"/>
                <a:gd name="T21" fmla="*/ 2 h 510"/>
                <a:gd name="T22" fmla="*/ 358 w 1020"/>
                <a:gd name="T23" fmla="*/ 22 h 510"/>
                <a:gd name="T24" fmla="*/ 267 w 1020"/>
                <a:gd name="T25" fmla="*/ 61 h 510"/>
                <a:gd name="T26" fmla="*/ 186 w 1020"/>
                <a:gd name="T27" fmla="*/ 116 h 510"/>
                <a:gd name="T28" fmla="*/ 116 w 1020"/>
                <a:gd name="T29" fmla="*/ 185 h 510"/>
                <a:gd name="T30" fmla="*/ 61 w 1020"/>
                <a:gd name="T31" fmla="*/ 267 h 510"/>
                <a:gd name="T32" fmla="*/ 22 w 1020"/>
                <a:gd name="T33" fmla="*/ 359 h 510"/>
                <a:gd name="T34" fmla="*/ 2 w 1020"/>
                <a:gd name="T35" fmla="*/ 459 h 510"/>
                <a:gd name="T36" fmla="*/ 0 w 1020"/>
                <a:gd name="T37" fmla="*/ 510 h 510"/>
                <a:gd name="T38" fmla="*/ 1020 w 1020"/>
                <a:gd name="T3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0" h="510">
                  <a:moveTo>
                    <a:pt x="1020" y="510"/>
                  </a:moveTo>
                  <a:lnTo>
                    <a:pt x="1019" y="459"/>
                  </a:lnTo>
                  <a:lnTo>
                    <a:pt x="998" y="359"/>
                  </a:lnTo>
                  <a:lnTo>
                    <a:pt x="959" y="267"/>
                  </a:lnTo>
                  <a:lnTo>
                    <a:pt x="905" y="185"/>
                  </a:lnTo>
                  <a:lnTo>
                    <a:pt x="835" y="116"/>
                  </a:lnTo>
                  <a:lnTo>
                    <a:pt x="753" y="61"/>
                  </a:lnTo>
                  <a:lnTo>
                    <a:pt x="663" y="22"/>
                  </a:lnTo>
                  <a:lnTo>
                    <a:pt x="563" y="2"/>
                  </a:lnTo>
                  <a:lnTo>
                    <a:pt x="511" y="0"/>
                  </a:lnTo>
                  <a:lnTo>
                    <a:pt x="458" y="2"/>
                  </a:lnTo>
                  <a:lnTo>
                    <a:pt x="358" y="22"/>
                  </a:lnTo>
                  <a:lnTo>
                    <a:pt x="267" y="61"/>
                  </a:lnTo>
                  <a:lnTo>
                    <a:pt x="186" y="116"/>
                  </a:lnTo>
                  <a:lnTo>
                    <a:pt x="116" y="185"/>
                  </a:lnTo>
                  <a:lnTo>
                    <a:pt x="61" y="267"/>
                  </a:lnTo>
                  <a:lnTo>
                    <a:pt x="22" y="359"/>
                  </a:lnTo>
                  <a:lnTo>
                    <a:pt x="2" y="459"/>
                  </a:lnTo>
                  <a:lnTo>
                    <a:pt x="0" y="510"/>
                  </a:lnTo>
                  <a:lnTo>
                    <a:pt x="1020" y="510"/>
                  </a:lnTo>
                  <a:close/>
                </a:path>
              </a:pathLst>
            </a:custGeom>
            <a:solidFill>
              <a:srgbClr val="E1A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9" name="Rectangle 119">
              <a:extLst>
                <a:ext uri="{FF2B5EF4-FFF2-40B4-BE49-F238E27FC236}">
                  <a16:creationId xmlns:a16="http://schemas.microsoft.com/office/drawing/2014/main" id="{D762C4B6-91A8-41DD-8C6F-395C608E7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176" y="3978276"/>
              <a:ext cx="785813" cy="101600"/>
            </a:xfrm>
            <a:prstGeom prst="rect">
              <a:avLst/>
            </a:prstGeom>
            <a:solidFill>
              <a:srgbClr val="C68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40" name="Rectangle 120">
              <a:extLst>
                <a:ext uri="{FF2B5EF4-FFF2-40B4-BE49-F238E27FC236}">
                  <a16:creationId xmlns:a16="http://schemas.microsoft.com/office/drawing/2014/main" id="{A83032BF-3B85-4CFA-A16B-3DB3F0475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3678238"/>
              <a:ext cx="617538" cy="300038"/>
            </a:xfrm>
            <a:prstGeom prst="rect">
              <a:avLst/>
            </a:pr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41" name="Freeform 121">
              <a:extLst>
                <a:ext uri="{FF2B5EF4-FFF2-40B4-BE49-F238E27FC236}">
                  <a16:creationId xmlns:a16="http://schemas.microsoft.com/office/drawing/2014/main" id="{4A342096-8E02-4924-BFF0-0D3F1169C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3733801"/>
              <a:ext cx="404813" cy="188913"/>
            </a:xfrm>
            <a:custGeom>
              <a:avLst/>
              <a:gdLst>
                <a:gd name="T0" fmla="*/ 919 w 1020"/>
                <a:gd name="T1" fmla="*/ 473 h 473"/>
                <a:gd name="T2" fmla="*/ 101 w 1020"/>
                <a:gd name="T3" fmla="*/ 473 h 473"/>
                <a:gd name="T4" fmla="*/ 100 w 1020"/>
                <a:gd name="T5" fmla="*/ 452 h 473"/>
                <a:gd name="T6" fmla="*/ 84 w 1020"/>
                <a:gd name="T7" fmla="*/ 416 h 473"/>
                <a:gd name="T8" fmla="*/ 57 w 1020"/>
                <a:gd name="T9" fmla="*/ 389 h 473"/>
                <a:gd name="T10" fmla="*/ 21 w 1020"/>
                <a:gd name="T11" fmla="*/ 373 h 473"/>
                <a:gd name="T12" fmla="*/ 0 w 1020"/>
                <a:gd name="T13" fmla="*/ 372 h 473"/>
                <a:gd name="T14" fmla="*/ 0 w 1020"/>
                <a:gd name="T15" fmla="*/ 101 h 473"/>
                <a:gd name="T16" fmla="*/ 21 w 1020"/>
                <a:gd name="T17" fmla="*/ 98 h 473"/>
                <a:gd name="T18" fmla="*/ 57 w 1020"/>
                <a:gd name="T19" fmla="*/ 84 h 473"/>
                <a:gd name="T20" fmla="*/ 84 w 1020"/>
                <a:gd name="T21" fmla="*/ 56 h 473"/>
                <a:gd name="T22" fmla="*/ 100 w 1020"/>
                <a:gd name="T23" fmla="*/ 19 h 473"/>
                <a:gd name="T24" fmla="*/ 101 w 1020"/>
                <a:gd name="T25" fmla="*/ 0 h 473"/>
                <a:gd name="T26" fmla="*/ 919 w 1020"/>
                <a:gd name="T27" fmla="*/ 0 h 473"/>
                <a:gd name="T28" fmla="*/ 920 w 1020"/>
                <a:gd name="T29" fmla="*/ 19 h 473"/>
                <a:gd name="T30" fmla="*/ 936 w 1020"/>
                <a:gd name="T31" fmla="*/ 56 h 473"/>
                <a:gd name="T32" fmla="*/ 963 w 1020"/>
                <a:gd name="T33" fmla="*/ 84 h 473"/>
                <a:gd name="T34" fmla="*/ 1000 w 1020"/>
                <a:gd name="T35" fmla="*/ 98 h 473"/>
                <a:gd name="T36" fmla="*/ 1020 w 1020"/>
                <a:gd name="T37" fmla="*/ 101 h 473"/>
                <a:gd name="T38" fmla="*/ 1020 w 1020"/>
                <a:gd name="T39" fmla="*/ 236 h 473"/>
                <a:gd name="T40" fmla="*/ 1020 w 1020"/>
                <a:gd name="T41" fmla="*/ 372 h 473"/>
                <a:gd name="T42" fmla="*/ 1000 w 1020"/>
                <a:gd name="T43" fmla="*/ 373 h 473"/>
                <a:gd name="T44" fmla="*/ 963 w 1020"/>
                <a:gd name="T45" fmla="*/ 389 h 473"/>
                <a:gd name="T46" fmla="*/ 936 w 1020"/>
                <a:gd name="T47" fmla="*/ 416 h 473"/>
                <a:gd name="T48" fmla="*/ 920 w 1020"/>
                <a:gd name="T49" fmla="*/ 452 h 473"/>
                <a:gd name="T50" fmla="*/ 919 w 1020"/>
                <a:gd name="T51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20" h="473">
                  <a:moveTo>
                    <a:pt x="919" y="473"/>
                  </a:moveTo>
                  <a:lnTo>
                    <a:pt x="101" y="473"/>
                  </a:lnTo>
                  <a:lnTo>
                    <a:pt x="100" y="452"/>
                  </a:lnTo>
                  <a:lnTo>
                    <a:pt x="84" y="416"/>
                  </a:lnTo>
                  <a:lnTo>
                    <a:pt x="57" y="389"/>
                  </a:lnTo>
                  <a:lnTo>
                    <a:pt x="21" y="373"/>
                  </a:lnTo>
                  <a:lnTo>
                    <a:pt x="0" y="372"/>
                  </a:lnTo>
                  <a:lnTo>
                    <a:pt x="0" y="101"/>
                  </a:lnTo>
                  <a:lnTo>
                    <a:pt x="21" y="98"/>
                  </a:lnTo>
                  <a:lnTo>
                    <a:pt x="57" y="84"/>
                  </a:lnTo>
                  <a:lnTo>
                    <a:pt x="84" y="56"/>
                  </a:lnTo>
                  <a:lnTo>
                    <a:pt x="100" y="19"/>
                  </a:lnTo>
                  <a:lnTo>
                    <a:pt x="101" y="0"/>
                  </a:lnTo>
                  <a:lnTo>
                    <a:pt x="919" y="0"/>
                  </a:lnTo>
                  <a:lnTo>
                    <a:pt x="920" y="19"/>
                  </a:lnTo>
                  <a:lnTo>
                    <a:pt x="936" y="56"/>
                  </a:lnTo>
                  <a:lnTo>
                    <a:pt x="963" y="84"/>
                  </a:lnTo>
                  <a:lnTo>
                    <a:pt x="1000" y="98"/>
                  </a:lnTo>
                  <a:lnTo>
                    <a:pt x="1020" y="101"/>
                  </a:lnTo>
                  <a:lnTo>
                    <a:pt x="1020" y="236"/>
                  </a:lnTo>
                  <a:lnTo>
                    <a:pt x="1020" y="372"/>
                  </a:lnTo>
                  <a:lnTo>
                    <a:pt x="1000" y="373"/>
                  </a:lnTo>
                  <a:lnTo>
                    <a:pt x="963" y="389"/>
                  </a:lnTo>
                  <a:lnTo>
                    <a:pt x="936" y="416"/>
                  </a:lnTo>
                  <a:lnTo>
                    <a:pt x="920" y="452"/>
                  </a:lnTo>
                  <a:lnTo>
                    <a:pt x="919" y="473"/>
                  </a:lnTo>
                  <a:close/>
                </a:path>
              </a:pathLst>
            </a:custGeom>
            <a:solidFill>
              <a:srgbClr val="C68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</p:grpSp>
      <p:grpSp>
        <p:nvGrpSpPr>
          <p:cNvPr id="42" name="Group 97">
            <a:extLst>
              <a:ext uri="{FF2B5EF4-FFF2-40B4-BE49-F238E27FC236}">
                <a16:creationId xmlns:a16="http://schemas.microsoft.com/office/drawing/2014/main" id="{8E981FAA-77CE-4F2A-A5DC-5CDE95F3D2CC}"/>
              </a:ext>
            </a:extLst>
          </p:cNvPr>
          <p:cNvGrpSpPr/>
          <p:nvPr/>
        </p:nvGrpSpPr>
        <p:grpSpPr>
          <a:xfrm>
            <a:off x="872034" y="4059524"/>
            <a:ext cx="8265258" cy="1940468"/>
            <a:chOff x="1143000" y="2315679"/>
            <a:chExt cx="8436202" cy="3180246"/>
          </a:xfrm>
        </p:grpSpPr>
        <p:grpSp>
          <p:nvGrpSpPr>
            <p:cNvPr id="43" name="Group 71">
              <a:extLst>
                <a:ext uri="{FF2B5EF4-FFF2-40B4-BE49-F238E27FC236}">
                  <a16:creationId xmlns:a16="http://schemas.microsoft.com/office/drawing/2014/main" id="{D2691887-98CE-4727-B080-28C283C42CDC}"/>
                </a:ext>
              </a:extLst>
            </p:cNvPr>
            <p:cNvGrpSpPr/>
            <p:nvPr/>
          </p:nvGrpSpPr>
          <p:grpSpPr>
            <a:xfrm>
              <a:off x="1143000" y="2315679"/>
              <a:ext cx="8436202" cy="3180246"/>
              <a:chOff x="2493141" y="2782404"/>
              <a:chExt cx="7667086" cy="2423160"/>
            </a:xfrm>
          </p:grpSpPr>
          <p:sp>
            <p:nvSpPr>
              <p:cNvPr id="59" name="Freeform 68">
                <a:extLst>
                  <a:ext uri="{FF2B5EF4-FFF2-40B4-BE49-F238E27FC236}">
                    <a16:creationId xmlns:a16="http://schemas.microsoft.com/office/drawing/2014/main" id="{B0240DC6-2737-4621-B3DB-4C10415C85EA}"/>
                  </a:ext>
                </a:extLst>
              </p:cNvPr>
              <p:cNvSpPr/>
              <p:nvPr/>
            </p:nvSpPr>
            <p:spPr>
              <a:xfrm>
                <a:off x="4442380" y="2928227"/>
                <a:ext cx="144084" cy="2130552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69">
                <a:extLst>
                  <a:ext uri="{FF2B5EF4-FFF2-40B4-BE49-F238E27FC236}">
                    <a16:creationId xmlns:a16="http://schemas.microsoft.com/office/drawing/2014/main" id="{1E98B0D9-7004-46B9-8451-8C057B00D302}"/>
                  </a:ext>
                </a:extLst>
              </p:cNvPr>
              <p:cNvSpPr/>
              <p:nvPr/>
            </p:nvSpPr>
            <p:spPr>
              <a:xfrm>
                <a:off x="6462712" y="3079525"/>
                <a:ext cx="92717" cy="1828800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70">
                <a:extLst>
                  <a:ext uri="{FF2B5EF4-FFF2-40B4-BE49-F238E27FC236}">
                    <a16:creationId xmlns:a16="http://schemas.microsoft.com/office/drawing/2014/main" id="{63E1E77E-E823-4B95-A066-445C36FFA4AC}"/>
                  </a:ext>
                </a:extLst>
              </p:cNvPr>
              <p:cNvSpPr/>
              <p:nvPr/>
            </p:nvSpPr>
            <p:spPr>
              <a:xfrm>
                <a:off x="8478016" y="3231670"/>
                <a:ext cx="61804" cy="1527048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Pentagon 62">
                <a:extLst>
                  <a:ext uri="{FF2B5EF4-FFF2-40B4-BE49-F238E27FC236}">
                    <a16:creationId xmlns:a16="http://schemas.microsoft.com/office/drawing/2014/main" id="{1AB96CFD-4E64-4D75-86F3-E119B0426024}"/>
                  </a:ext>
                </a:extLst>
              </p:cNvPr>
              <p:cNvSpPr/>
              <p:nvPr/>
            </p:nvSpPr>
            <p:spPr>
              <a:xfrm>
                <a:off x="3576439" y="3820872"/>
                <a:ext cx="968027" cy="345595"/>
              </a:xfrm>
              <a:prstGeom prst="homePlat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3" name="Pentagon 63">
                <a:extLst>
                  <a:ext uri="{FF2B5EF4-FFF2-40B4-BE49-F238E27FC236}">
                    <a16:creationId xmlns:a16="http://schemas.microsoft.com/office/drawing/2014/main" id="{76A818F1-1E2F-4E3E-8E30-5D9FD45711F3}"/>
                  </a:ext>
                </a:extLst>
              </p:cNvPr>
              <p:cNvSpPr/>
              <p:nvPr/>
            </p:nvSpPr>
            <p:spPr>
              <a:xfrm>
                <a:off x="5579534" y="3820872"/>
                <a:ext cx="968027" cy="345595"/>
              </a:xfrm>
              <a:prstGeom prst="homePlat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4" name="Pentagon 64">
                <a:extLst>
                  <a:ext uri="{FF2B5EF4-FFF2-40B4-BE49-F238E27FC236}">
                    <a16:creationId xmlns:a16="http://schemas.microsoft.com/office/drawing/2014/main" id="{56BEB846-3F93-46A4-A1B2-9E80AD2A8550}"/>
                  </a:ext>
                </a:extLst>
              </p:cNvPr>
              <p:cNvSpPr/>
              <p:nvPr/>
            </p:nvSpPr>
            <p:spPr>
              <a:xfrm>
                <a:off x="7558373" y="3820871"/>
                <a:ext cx="968027" cy="345595"/>
              </a:xfrm>
              <a:prstGeom prst="homePlat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5" name="Pentagon 65">
                <a:extLst>
                  <a:ext uri="{FF2B5EF4-FFF2-40B4-BE49-F238E27FC236}">
                    <a16:creationId xmlns:a16="http://schemas.microsoft.com/office/drawing/2014/main" id="{10D32905-0921-4A12-ABDB-0CC6F77DA964}"/>
                  </a:ext>
                </a:extLst>
              </p:cNvPr>
              <p:cNvSpPr/>
              <p:nvPr/>
            </p:nvSpPr>
            <p:spPr>
              <a:xfrm>
                <a:off x="9503838" y="3820871"/>
                <a:ext cx="656389" cy="345595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6" name="Freeform 67">
                <a:extLst>
                  <a:ext uri="{FF2B5EF4-FFF2-40B4-BE49-F238E27FC236}">
                    <a16:creationId xmlns:a16="http://schemas.microsoft.com/office/drawing/2014/main" id="{2C3E7187-2A73-459C-B24B-D6535BAA435A}"/>
                  </a:ext>
                </a:extLst>
              </p:cNvPr>
              <p:cNvSpPr/>
              <p:nvPr/>
            </p:nvSpPr>
            <p:spPr>
              <a:xfrm>
                <a:off x="2493141" y="2782404"/>
                <a:ext cx="144084" cy="2423160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93E44472-F58E-45E5-AFC8-82472B7B096C}"/>
                  </a:ext>
                </a:extLst>
              </p:cNvPr>
              <p:cNvSpPr/>
              <p:nvPr/>
            </p:nvSpPr>
            <p:spPr>
              <a:xfrm rot="5400000">
                <a:off x="2116991" y="3278063"/>
                <a:ext cx="2422532" cy="1431220"/>
              </a:xfrm>
              <a:custGeom>
                <a:avLst/>
                <a:gdLst>
                  <a:gd name="connsiteX0" fmla="*/ 0 w 2422532"/>
                  <a:gd name="connsiteY0" fmla="*/ 1031331 h 1031331"/>
                  <a:gd name="connsiteX1" fmla="*/ 72672 w 2422532"/>
                  <a:gd name="connsiteY1" fmla="*/ 63695 h 1031331"/>
                  <a:gd name="connsiteX2" fmla="*/ 96342 w 2422532"/>
                  <a:gd name="connsiteY2" fmla="*/ 60256 h 1031331"/>
                  <a:gd name="connsiteX3" fmla="*/ 1211268 w 2422532"/>
                  <a:gd name="connsiteY3" fmla="*/ 0 h 1031331"/>
                  <a:gd name="connsiteX4" fmla="*/ 2326194 w 2422532"/>
                  <a:gd name="connsiteY4" fmla="*/ 60256 h 1031331"/>
                  <a:gd name="connsiteX5" fmla="*/ 2349860 w 2422532"/>
                  <a:gd name="connsiteY5" fmla="*/ 63694 h 1031331"/>
                  <a:gd name="connsiteX6" fmla="*/ 2422532 w 2422532"/>
                  <a:gd name="connsiteY6" fmla="*/ 1031331 h 1031331"/>
                  <a:gd name="connsiteX7" fmla="*/ 2261543 w 2422532"/>
                  <a:gd name="connsiteY7" fmla="*/ 1011218 h 1031331"/>
                  <a:gd name="connsiteX8" fmla="*/ 1211266 w 2422532"/>
                  <a:gd name="connsiteY8" fmla="*/ 958033 h 1031331"/>
                  <a:gd name="connsiteX9" fmla="*/ 160989 w 2422532"/>
                  <a:gd name="connsiteY9" fmla="*/ 1011218 h 1031331"/>
                  <a:gd name="connsiteX10" fmla="*/ 0 w 2422532"/>
                  <a:gd name="connsiteY10" fmla="*/ 1031331 h 103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22532" h="1031331">
                    <a:moveTo>
                      <a:pt x="0" y="1031331"/>
                    </a:moveTo>
                    <a:lnTo>
                      <a:pt x="72672" y="63695"/>
                    </a:lnTo>
                    <a:lnTo>
                      <a:pt x="96342" y="60256"/>
                    </a:lnTo>
                    <a:cubicBezTo>
                      <a:pt x="439025" y="21456"/>
                      <a:pt x="815787" y="0"/>
                      <a:pt x="1211268" y="0"/>
                    </a:cubicBezTo>
                    <a:cubicBezTo>
                      <a:pt x="1606749" y="0"/>
                      <a:pt x="1983510" y="21456"/>
                      <a:pt x="2326194" y="60256"/>
                    </a:cubicBezTo>
                    <a:lnTo>
                      <a:pt x="2349860" y="63694"/>
                    </a:lnTo>
                    <a:lnTo>
                      <a:pt x="2422532" y="1031331"/>
                    </a:lnTo>
                    <a:lnTo>
                      <a:pt x="2261543" y="1011218"/>
                    </a:lnTo>
                    <a:cubicBezTo>
                      <a:pt x="1936340" y="976890"/>
                      <a:pt x="1582030" y="958033"/>
                      <a:pt x="1211266" y="958033"/>
                    </a:cubicBezTo>
                    <a:cubicBezTo>
                      <a:pt x="840502" y="958033"/>
                      <a:pt x="486192" y="976890"/>
                      <a:pt x="160989" y="1011218"/>
                    </a:cubicBezTo>
                    <a:lnTo>
                      <a:pt x="0" y="1031331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F0D2DA07-073A-4D40-AF3A-2851D484762B}"/>
                  </a:ext>
                </a:extLst>
              </p:cNvPr>
              <p:cNvSpPr/>
              <p:nvPr/>
            </p:nvSpPr>
            <p:spPr>
              <a:xfrm rot="5400000">
                <a:off x="4044516" y="3456221"/>
                <a:ext cx="2130217" cy="1074898"/>
              </a:xfrm>
              <a:custGeom>
                <a:avLst/>
                <a:gdLst>
                  <a:gd name="connsiteX0" fmla="*/ 0 w 2130217"/>
                  <a:gd name="connsiteY0" fmla="*/ 1074898 h 1074898"/>
                  <a:gd name="connsiteX1" fmla="*/ 77137 w 2130217"/>
                  <a:gd name="connsiteY1" fmla="*/ 47817 h 1074898"/>
                  <a:gd name="connsiteX2" fmla="*/ 213347 w 2130217"/>
                  <a:gd name="connsiteY2" fmla="*/ 34472 h 1074898"/>
                  <a:gd name="connsiteX3" fmla="*/ 1065111 w 2130217"/>
                  <a:gd name="connsiteY3" fmla="*/ 0 h 1074898"/>
                  <a:gd name="connsiteX4" fmla="*/ 1916875 w 2130217"/>
                  <a:gd name="connsiteY4" fmla="*/ 34472 h 1074898"/>
                  <a:gd name="connsiteX5" fmla="*/ 2053081 w 2130217"/>
                  <a:gd name="connsiteY5" fmla="*/ 47817 h 1074898"/>
                  <a:gd name="connsiteX6" fmla="*/ 2130217 w 2130217"/>
                  <a:gd name="connsiteY6" fmla="*/ 1074898 h 1074898"/>
                  <a:gd name="connsiteX7" fmla="*/ 2115386 w 2130217"/>
                  <a:gd name="connsiteY7" fmla="*/ 1073045 h 1074898"/>
                  <a:gd name="connsiteX8" fmla="*/ 1065109 w 2130217"/>
                  <a:gd name="connsiteY8" fmla="*/ 1019860 h 1074898"/>
                  <a:gd name="connsiteX9" fmla="*/ 14832 w 2130217"/>
                  <a:gd name="connsiteY9" fmla="*/ 1073045 h 1074898"/>
                  <a:gd name="connsiteX10" fmla="*/ 0 w 2130217"/>
                  <a:gd name="connsiteY10" fmla="*/ 1074898 h 107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0217" h="1074898">
                    <a:moveTo>
                      <a:pt x="0" y="1074898"/>
                    </a:moveTo>
                    <a:lnTo>
                      <a:pt x="77137" y="47817"/>
                    </a:lnTo>
                    <a:lnTo>
                      <a:pt x="213347" y="34472"/>
                    </a:lnTo>
                    <a:cubicBezTo>
                      <a:pt x="482419" y="12069"/>
                      <a:pt x="768500" y="0"/>
                      <a:pt x="1065111" y="0"/>
                    </a:cubicBezTo>
                    <a:cubicBezTo>
                      <a:pt x="1361722" y="0"/>
                      <a:pt x="1647802" y="12069"/>
                      <a:pt x="1916875" y="34472"/>
                    </a:cubicBezTo>
                    <a:lnTo>
                      <a:pt x="2053081" y="47817"/>
                    </a:lnTo>
                    <a:lnTo>
                      <a:pt x="2130217" y="1074898"/>
                    </a:lnTo>
                    <a:lnTo>
                      <a:pt x="2115386" y="1073045"/>
                    </a:lnTo>
                    <a:cubicBezTo>
                      <a:pt x="1790183" y="1038717"/>
                      <a:pt x="1435873" y="1019860"/>
                      <a:pt x="1065109" y="1019860"/>
                    </a:cubicBezTo>
                    <a:cubicBezTo>
                      <a:pt x="694345" y="1019860"/>
                      <a:pt x="340035" y="1038717"/>
                      <a:pt x="14832" y="1073045"/>
                    </a:cubicBezTo>
                    <a:lnTo>
                      <a:pt x="0" y="107489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0">
                <a:extLst>
                  <a:ext uri="{FF2B5EF4-FFF2-40B4-BE49-F238E27FC236}">
                    <a16:creationId xmlns:a16="http://schemas.microsoft.com/office/drawing/2014/main" id="{B121D910-1345-43EA-B78E-95DC149D8530}"/>
                  </a:ext>
                </a:extLst>
              </p:cNvPr>
              <p:cNvSpPr/>
              <p:nvPr/>
            </p:nvSpPr>
            <p:spPr>
              <a:xfrm rot="5400000">
                <a:off x="6185937" y="3468349"/>
                <a:ext cx="1829310" cy="1050642"/>
              </a:xfrm>
              <a:custGeom>
                <a:avLst/>
                <a:gdLst>
                  <a:gd name="connsiteX0" fmla="*/ 0 w 1829310"/>
                  <a:gd name="connsiteY0" fmla="*/ 1050642 h 1050642"/>
                  <a:gd name="connsiteX1" fmla="*/ 76386 w 1829310"/>
                  <a:gd name="connsiteY1" fmla="*/ 33543 h 1050642"/>
                  <a:gd name="connsiteX2" fmla="*/ 337395 w 1829310"/>
                  <a:gd name="connsiteY2" fmla="*/ 15578 h 1050642"/>
                  <a:gd name="connsiteX3" fmla="*/ 914657 w 1829310"/>
                  <a:gd name="connsiteY3" fmla="*/ 0 h 1050642"/>
                  <a:gd name="connsiteX4" fmla="*/ 1491919 w 1829310"/>
                  <a:gd name="connsiteY4" fmla="*/ 15578 h 1050642"/>
                  <a:gd name="connsiteX5" fmla="*/ 1752923 w 1829310"/>
                  <a:gd name="connsiteY5" fmla="*/ 33543 h 1050642"/>
                  <a:gd name="connsiteX6" fmla="*/ 1829310 w 1829310"/>
                  <a:gd name="connsiteY6" fmla="*/ 1050642 h 1050642"/>
                  <a:gd name="connsiteX7" fmla="*/ 1630495 w 1829310"/>
                  <a:gd name="connsiteY7" fmla="*/ 1033376 h 1050642"/>
                  <a:gd name="connsiteX8" fmla="*/ 914655 w 1829310"/>
                  <a:gd name="connsiteY8" fmla="*/ 1009236 h 1050642"/>
                  <a:gd name="connsiteX9" fmla="*/ 198815 w 1829310"/>
                  <a:gd name="connsiteY9" fmla="*/ 1033376 h 1050642"/>
                  <a:gd name="connsiteX10" fmla="*/ 0 w 1829310"/>
                  <a:gd name="connsiteY10" fmla="*/ 1050642 h 105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29310" h="1050642">
                    <a:moveTo>
                      <a:pt x="0" y="1050642"/>
                    </a:moveTo>
                    <a:lnTo>
                      <a:pt x="76386" y="33543"/>
                    </a:lnTo>
                    <a:lnTo>
                      <a:pt x="337395" y="15578"/>
                    </a:lnTo>
                    <a:cubicBezTo>
                      <a:pt x="523855" y="5364"/>
                      <a:pt x="716916" y="0"/>
                      <a:pt x="914657" y="0"/>
                    </a:cubicBezTo>
                    <a:cubicBezTo>
                      <a:pt x="1112397" y="0"/>
                      <a:pt x="1305458" y="5364"/>
                      <a:pt x="1491919" y="15578"/>
                    </a:cubicBezTo>
                    <a:lnTo>
                      <a:pt x="1752923" y="33543"/>
                    </a:lnTo>
                    <a:lnTo>
                      <a:pt x="1829310" y="1050642"/>
                    </a:lnTo>
                    <a:lnTo>
                      <a:pt x="1630495" y="1033376"/>
                    </a:lnTo>
                    <a:cubicBezTo>
                      <a:pt x="1401694" y="1017617"/>
                      <a:pt x="1161831" y="1009236"/>
                      <a:pt x="914655" y="1009236"/>
                    </a:cubicBezTo>
                    <a:cubicBezTo>
                      <a:pt x="667479" y="1009236"/>
                      <a:pt x="427616" y="1017617"/>
                      <a:pt x="198815" y="1033376"/>
                    </a:cubicBezTo>
                    <a:lnTo>
                      <a:pt x="0" y="1050642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3561C933-9F14-4F0B-9166-8C0A7DCB1967}"/>
                  </a:ext>
                </a:extLst>
              </p:cNvPr>
              <p:cNvSpPr/>
              <p:nvPr/>
            </p:nvSpPr>
            <p:spPr>
              <a:xfrm rot="5400000">
                <a:off x="8313198" y="3469534"/>
                <a:ext cx="1530095" cy="1048272"/>
              </a:xfrm>
              <a:custGeom>
                <a:avLst/>
                <a:gdLst>
                  <a:gd name="connsiteX0" fmla="*/ 0 w 1530095"/>
                  <a:gd name="connsiteY0" fmla="*/ 1048272 h 1048272"/>
                  <a:gd name="connsiteX1" fmla="*/ 76985 w 1530095"/>
                  <a:gd name="connsiteY1" fmla="*/ 23205 h 1048272"/>
                  <a:gd name="connsiteX2" fmla="*/ 187788 w 1530095"/>
                  <a:gd name="connsiteY2" fmla="*/ 15578 h 1048272"/>
                  <a:gd name="connsiteX3" fmla="*/ 765050 w 1530095"/>
                  <a:gd name="connsiteY3" fmla="*/ 0 h 1048272"/>
                  <a:gd name="connsiteX4" fmla="*/ 1342312 w 1530095"/>
                  <a:gd name="connsiteY4" fmla="*/ 15578 h 1048272"/>
                  <a:gd name="connsiteX5" fmla="*/ 1453110 w 1530095"/>
                  <a:gd name="connsiteY5" fmla="*/ 23204 h 1048272"/>
                  <a:gd name="connsiteX6" fmla="*/ 1530095 w 1530095"/>
                  <a:gd name="connsiteY6" fmla="*/ 1048272 h 1048272"/>
                  <a:gd name="connsiteX7" fmla="*/ 1480888 w 1530095"/>
                  <a:gd name="connsiteY7" fmla="*/ 1043998 h 1048272"/>
                  <a:gd name="connsiteX8" fmla="*/ 765048 w 1530095"/>
                  <a:gd name="connsiteY8" fmla="*/ 1019858 h 1048272"/>
                  <a:gd name="connsiteX9" fmla="*/ 49208 w 1530095"/>
                  <a:gd name="connsiteY9" fmla="*/ 1043998 h 1048272"/>
                  <a:gd name="connsiteX10" fmla="*/ 0 w 1530095"/>
                  <a:gd name="connsiteY10" fmla="*/ 1048272 h 1048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30095" h="1048272">
                    <a:moveTo>
                      <a:pt x="0" y="1048272"/>
                    </a:moveTo>
                    <a:lnTo>
                      <a:pt x="76985" y="23205"/>
                    </a:lnTo>
                    <a:lnTo>
                      <a:pt x="187788" y="15578"/>
                    </a:lnTo>
                    <a:cubicBezTo>
                      <a:pt x="374248" y="5364"/>
                      <a:pt x="567309" y="0"/>
                      <a:pt x="765050" y="0"/>
                    </a:cubicBezTo>
                    <a:cubicBezTo>
                      <a:pt x="962790" y="0"/>
                      <a:pt x="1155851" y="5364"/>
                      <a:pt x="1342312" y="15578"/>
                    </a:cubicBezTo>
                    <a:lnTo>
                      <a:pt x="1453110" y="23204"/>
                    </a:lnTo>
                    <a:lnTo>
                      <a:pt x="1530095" y="1048272"/>
                    </a:lnTo>
                    <a:lnTo>
                      <a:pt x="1480888" y="1043998"/>
                    </a:lnTo>
                    <a:cubicBezTo>
                      <a:pt x="1252087" y="1028239"/>
                      <a:pt x="1012224" y="1019858"/>
                      <a:pt x="765048" y="1019858"/>
                    </a:cubicBezTo>
                    <a:cubicBezTo>
                      <a:pt x="517872" y="1019858"/>
                      <a:pt x="278009" y="1028239"/>
                      <a:pt x="49208" y="1043998"/>
                    </a:cubicBezTo>
                    <a:lnTo>
                      <a:pt x="0" y="1048272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4" name="TextBox 82">
              <a:extLst>
                <a:ext uri="{FF2B5EF4-FFF2-40B4-BE49-F238E27FC236}">
                  <a16:creationId xmlns:a16="http://schemas.microsoft.com/office/drawing/2014/main" id="{31B0BFE2-421C-46B3-83A7-AD5B8A72F6A9}"/>
                </a:ext>
              </a:extLst>
            </p:cNvPr>
            <p:cNvSpPr txBox="1"/>
            <p:nvPr/>
          </p:nvSpPr>
          <p:spPr>
            <a:xfrm>
              <a:off x="1367321" y="3220377"/>
              <a:ext cx="1400171" cy="13619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CO" sz="1600" dirty="0">
                  <a:solidFill>
                    <a:schemeClr val="bg1"/>
                  </a:solidFill>
                </a:rPr>
                <a:t>Claridad en documentos corporativos</a:t>
              </a:r>
            </a:p>
          </p:txBody>
        </p:sp>
        <p:sp>
          <p:nvSpPr>
            <p:cNvPr id="45" name="TextBox 83">
              <a:extLst>
                <a:ext uri="{FF2B5EF4-FFF2-40B4-BE49-F238E27FC236}">
                  <a16:creationId xmlns:a16="http://schemas.microsoft.com/office/drawing/2014/main" id="{683E2618-7B62-4887-92D0-DE6E9D28CE26}"/>
                </a:ext>
              </a:extLst>
            </p:cNvPr>
            <p:cNvSpPr txBox="1"/>
            <p:nvPr/>
          </p:nvSpPr>
          <p:spPr>
            <a:xfrm>
              <a:off x="3447610" y="2918759"/>
              <a:ext cx="1058878" cy="21689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 dirty="0">
                  <a:solidFill>
                    <a:schemeClr val="tx1"/>
                  </a:solidFill>
                </a:rPr>
                <a:t>Órganos de toma de decisión claros</a:t>
              </a:r>
            </a:p>
          </p:txBody>
        </p:sp>
        <p:sp>
          <p:nvSpPr>
            <p:cNvPr id="46" name="TextBox 84">
              <a:extLst>
                <a:ext uri="{FF2B5EF4-FFF2-40B4-BE49-F238E27FC236}">
                  <a16:creationId xmlns:a16="http://schemas.microsoft.com/office/drawing/2014/main" id="{8C23E0A2-037D-4634-BC72-4BEA56E15133}"/>
                </a:ext>
              </a:extLst>
            </p:cNvPr>
            <p:cNvSpPr txBox="1"/>
            <p:nvPr/>
          </p:nvSpPr>
          <p:spPr>
            <a:xfrm>
              <a:off x="5588208" y="2989565"/>
              <a:ext cx="1277961" cy="1765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Roles y responsa-</a:t>
              </a:r>
              <a:r>
                <a:rPr lang="es-CO" dirty="0" err="1"/>
                <a:t>bilidades</a:t>
              </a:r>
              <a:r>
                <a:rPr lang="es-CO" dirty="0"/>
                <a:t> definidos</a:t>
              </a:r>
            </a:p>
          </p:txBody>
        </p:sp>
        <p:sp>
          <p:nvSpPr>
            <p:cNvPr id="47" name="TextBox 85">
              <a:extLst>
                <a:ext uri="{FF2B5EF4-FFF2-40B4-BE49-F238E27FC236}">
                  <a16:creationId xmlns:a16="http://schemas.microsoft.com/office/drawing/2014/main" id="{6538A16C-BDC4-434F-9828-22749E2E25AE}"/>
                </a:ext>
              </a:extLst>
            </p:cNvPr>
            <p:cNvSpPr txBox="1"/>
            <p:nvPr/>
          </p:nvSpPr>
          <p:spPr>
            <a:xfrm>
              <a:off x="7777952" y="3018609"/>
              <a:ext cx="1220586" cy="1765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 dirty="0"/>
                <a:t>Estructura de relaciona-miento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8B8D577E-EED1-4624-81AB-B63E373949DF}"/>
              </a:ext>
            </a:extLst>
          </p:cNvPr>
          <p:cNvSpPr txBox="1"/>
          <p:nvPr/>
        </p:nvSpPr>
        <p:spPr>
          <a:xfrm>
            <a:off x="7902815" y="5882724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¡No nos volvamos </a:t>
            </a:r>
            <a:r>
              <a:rPr lang="es-ES" b="1" dirty="0" err="1">
                <a:solidFill>
                  <a:schemeClr val="tx2"/>
                </a:solidFill>
              </a:rPr>
              <a:t>MADependientes</a:t>
            </a:r>
            <a:r>
              <a:rPr lang="es-ES" b="1" dirty="0">
                <a:solidFill>
                  <a:schemeClr val="tx2"/>
                </a:solidFill>
              </a:rPr>
              <a:t>!</a:t>
            </a:r>
            <a:endParaRPr lang="es-CO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12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41">
            <a:extLst>
              <a:ext uri="{FF2B5EF4-FFF2-40B4-BE49-F238E27FC236}">
                <a16:creationId xmlns:a16="http://schemas.microsoft.com/office/drawing/2014/main" id="{9333B746-8064-8449-9B04-F0504AC05014}"/>
              </a:ext>
            </a:extLst>
          </p:cNvPr>
          <p:cNvSpPr txBox="1"/>
          <p:nvPr/>
        </p:nvSpPr>
        <p:spPr>
          <a:xfrm>
            <a:off x="3744131" y="3567821"/>
            <a:ext cx="743570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dirty="0" err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atrices</a:t>
            </a:r>
            <a:r>
              <a:rPr lang="es-CO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MAD </a:t>
            </a:r>
            <a:r>
              <a:rPr lang="es-CO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actualizadas </a:t>
            </a:r>
            <a:r>
              <a:rPr lang="es-CO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los 12 macroprocesos.</a:t>
            </a:r>
          </a:p>
        </p:txBody>
      </p:sp>
      <p:sp>
        <p:nvSpPr>
          <p:cNvPr id="3" name="CuadroTexto 142">
            <a:extLst>
              <a:ext uri="{FF2B5EF4-FFF2-40B4-BE49-F238E27FC236}">
                <a16:creationId xmlns:a16="http://schemas.microsoft.com/office/drawing/2014/main" id="{FD10FE48-69AD-E749-A7B5-03B0174E8100}"/>
              </a:ext>
            </a:extLst>
          </p:cNvPr>
          <p:cNvSpPr txBox="1"/>
          <p:nvPr/>
        </p:nvSpPr>
        <p:spPr>
          <a:xfrm>
            <a:off x="3712397" y="2056577"/>
            <a:ext cx="746743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de </a:t>
            </a:r>
            <a:r>
              <a:rPr lang="es-ES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clave </a:t>
            </a:r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tomadores </a:t>
            </a:r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esas decisiones.</a:t>
            </a:r>
            <a:endParaRPr lang="es-CO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144">
            <a:extLst>
              <a:ext uri="{FF2B5EF4-FFF2-40B4-BE49-F238E27FC236}">
                <a16:creationId xmlns:a16="http://schemas.microsoft.com/office/drawing/2014/main" id="{00567431-B678-D640-9C52-AD0586099CB4}"/>
              </a:ext>
            </a:extLst>
          </p:cNvPr>
          <p:cNvSpPr txBox="1"/>
          <p:nvPr/>
        </p:nvSpPr>
        <p:spPr>
          <a:xfrm>
            <a:off x="3744131" y="2664980"/>
            <a:ext cx="743570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O" dirty="0" err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elegación</a:t>
            </a:r>
            <a:r>
              <a:rPr lang="es-CO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CO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críticas </a:t>
            </a:r>
            <a:r>
              <a:rPr lang="es-CO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es-CO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palanca de agilidad, claridad y consistencia. </a:t>
            </a:r>
          </a:p>
        </p:txBody>
      </p:sp>
      <p:sp>
        <p:nvSpPr>
          <p:cNvPr id="10" name="CuadroTexto 44">
            <a:extLst>
              <a:ext uri="{FF2B5EF4-FFF2-40B4-BE49-F238E27FC236}">
                <a16:creationId xmlns:a16="http://schemas.microsoft.com/office/drawing/2014/main" id="{3E1CC9AC-897D-E04E-99AF-760D523DB0A8}"/>
              </a:ext>
            </a:extLst>
          </p:cNvPr>
          <p:cNvSpPr txBox="1"/>
          <p:nvPr/>
        </p:nvSpPr>
        <p:spPr>
          <a:xfrm>
            <a:off x="10752514" y="868602"/>
            <a:ext cx="86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 dirty="0"/>
              <a:t>100%</a:t>
            </a:r>
            <a:endParaRPr lang="es-CO" sz="2000" dirty="0"/>
          </a:p>
        </p:txBody>
      </p:sp>
      <p:sp>
        <p:nvSpPr>
          <p:cNvPr id="16" name="CuadroTexto 47">
            <a:extLst>
              <a:ext uri="{FF2B5EF4-FFF2-40B4-BE49-F238E27FC236}">
                <a16:creationId xmlns:a16="http://schemas.microsoft.com/office/drawing/2014/main" id="{08C4BC45-A881-BB43-8991-7F434CCD56A7}"/>
              </a:ext>
            </a:extLst>
          </p:cNvPr>
          <p:cNvSpPr txBox="1"/>
          <p:nvPr/>
        </p:nvSpPr>
        <p:spPr>
          <a:xfrm>
            <a:off x="3688322" y="597054"/>
            <a:ext cx="682827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BB45E83-35DA-46EF-B4DB-5D71AD3B2EA6}"/>
              </a:ext>
            </a:extLst>
          </p:cNvPr>
          <p:cNvSpPr/>
          <p:nvPr/>
        </p:nvSpPr>
        <p:spPr>
          <a:xfrm rot="16200000">
            <a:off x="6369399" y="3505693"/>
            <a:ext cx="1284398" cy="3199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E3C441-DFAD-4F93-AD8E-85A0A709F810}"/>
              </a:ext>
            </a:extLst>
          </p:cNvPr>
          <p:cNvSpPr txBox="1"/>
          <p:nvPr/>
        </p:nvSpPr>
        <p:spPr>
          <a:xfrm>
            <a:off x="7182477" y="4682163"/>
            <a:ext cx="14510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 dirty="0">
                <a:solidFill>
                  <a:srgbClr val="99CC00"/>
                </a:solidFill>
              </a:rPr>
              <a:t>155</a:t>
            </a:r>
            <a:endParaRPr lang="es-CO" sz="5000" dirty="0">
              <a:solidFill>
                <a:srgbClr val="10476B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D68CFE-9473-4259-985E-E73C54C0AB2C}"/>
              </a:ext>
            </a:extLst>
          </p:cNvPr>
          <p:cNvSpPr txBox="1"/>
          <p:nvPr/>
        </p:nvSpPr>
        <p:spPr>
          <a:xfrm>
            <a:off x="5434212" y="4721033"/>
            <a:ext cx="17853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formalizadas en nuevo MAD</a:t>
            </a:r>
            <a:endParaRPr lang="es-CO" sz="1500" dirty="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9BC9A7E-BBF8-45D2-8451-88207B9E08D1}"/>
              </a:ext>
            </a:extLst>
          </p:cNvPr>
          <p:cNvCxnSpPr>
            <a:cxnSpLocks/>
          </p:cNvCxnSpPr>
          <p:nvPr/>
        </p:nvCxnSpPr>
        <p:spPr>
          <a:xfrm flipV="1">
            <a:off x="7219561" y="4477192"/>
            <a:ext cx="22292" cy="12703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6846F95-AEC6-4C88-9C37-7C4AEC05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1" y="563804"/>
            <a:ext cx="2562373" cy="2562373"/>
          </a:xfrm>
          <a:prstGeom prst="rect">
            <a:avLst/>
          </a:prstGeom>
        </p:spPr>
      </p:pic>
      <p:sp>
        <p:nvSpPr>
          <p:cNvPr id="9" name="Oval 109">
            <a:extLst>
              <a:ext uri="{FF2B5EF4-FFF2-40B4-BE49-F238E27FC236}">
                <a16:creationId xmlns:a16="http://schemas.microsoft.com/office/drawing/2014/main" id="{5F717C8E-9030-4E5A-A099-28AAD3340896}"/>
              </a:ext>
            </a:extLst>
          </p:cNvPr>
          <p:cNvSpPr/>
          <p:nvPr/>
        </p:nvSpPr>
        <p:spPr>
          <a:xfrm>
            <a:off x="2209029" y="20369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8932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0">
            <a:extLst>
              <a:ext uri="{FF2B5EF4-FFF2-40B4-BE49-F238E27FC236}">
                <a16:creationId xmlns:a16="http://schemas.microsoft.com/office/drawing/2014/main" id="{2DE60583-6BFD-40A5-9BC8-3846FA253FAC}"/>
              </a:ext>
            </a:extLst>
          </p:cNvPr>
          <p:cNvSpPr>
            <a:spLocks/>
          </p:cNvSpPr>
          <p:nvPr/>
        </p:nvSpPr>
        <p:spPr>
          <a:xfrm>
            <a:off x="8774715" y="2535221"/>
            <a:ext cx="1299786" cy="821315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rgbClr val="50A2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Aprobar necesidades de personal en misión temporal </a:t>
            </a: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4143A7E-16DA-4D8B-A3ED-198F1D17A9A0}"/>
              </a:ext>
            </a:extLst>
          </p:cNvPr>
          <p:cNvSpPr>
            <a:spLocks/>
          </p:cNvSpPr>
          <p:nvPr/>
        </p:nvSpPr>
        <p:spPr>
          <a:xfrm>
            <a:off x="8787495" y="1557293"/>
            <a:ext cx="1299786" cy="686072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rgbClr val="2D576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Suscripción de contratos laborales</a:t>
            </a:r>
          </a:p>
        </p:txBody>
      </p:sp>
      <p:sp>
        <p:nvSpPr>
          <p:cNvPr id="3" name="CuadroTexto 47">
            <a:extLst>
              <a:ext uri="{FF2B5EF4-FFF2-40B4-BE49-F238E27FC236}">
                <a16:creationId xmlns:a16="http://schemas.microsoft.com/office/drawing/2014/main" id="{63137346-E058-471A-95F2-76E09D44C4D6}"/>
              </a:ext>
            </a:extLst>
          </p:cNvPr>
          <p:cNvSpPr txBox="1"/>
          <p:nvPr/>
        </p:nvSpPr>
        <p:spPr>
          <a:xfrm>
            <a:off x="-39442" y="-17544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 – Talento Humano (1/2)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F6198D4-CB63-412D-9846-1F5ADF501776}"/>
              </a:ext>
            </a:extLst>
          </p:cNvPr>
          <p:cNvSpPr/>
          <p:nvPr/>
        </p:nvSpPr>
        <p:spPr>
          <a:xfrm>
            <a:off x="221962" y="603139"/>
            <a:ext cx="2116504" cy="491354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1200" dirty="0">
                <a:solidFill>
                  <a:srgbClr val="234F67"/>
                </a:solidFill>
                <a:latin typeface="Arial" panose="020B0604020202020204"/>
              </a:rPr>
              <a:t>Aprobar Acciones salariales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CC8E3E4-CC5E-4CBE-B2AE-FB92A14E1987}"/>
              </a:ext>
            </a:extLst>
          </p:cNvPr>
          <p:cNvSpPr/>
          <p:nvPr/>
        </p:nvSpPr>
        <p:spPr>
          <a:xfrm>
            <a:off x="16220" y="393047"/>
            <a:ext cx="291600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1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id="{8D5F47DA-0BD0-41E7-B5A3-FD681A0E4333}"/>
              </a:ext>
            </a:extLst>
          </p:cNvPr>
          <p:cNvSpPr>
            <a:spLocks/>
          </p:cNvSpPr>
          <p:nvPr/>
        </p:nvSpPr>
        <p:spPr>
          <a:xfrm>
            <a:off x="221962" y="3004236"/>
            <a:ext cx="2116504" cy="54719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Aprobación y ajuste a estructura salarial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3" name="Rectangle 30">
            <a:extLst>
              <a:ext uri="{FF2B5EF4-FFF2-40B4-BE49-F238E27FC236}">
                <a16:creationId xmlns:a16="http://schemas.microsoft.com/office/drawing/2014/main" id="{90EDD164-B61D-47E3-86FF-FEAC94576C9F}"/>
              </a:ext>
            </a:extLst>
          </p:cNvPr>
          <p:cNvSpPr>
            <a:spLocks/>
          </p:cNvSpPr>
          <p:nvPr/>
        </p:nvSpPr>
        <p:spPr>
          <a:xfrm>
            <a:off x="221962" y="1225812"/>
            <a:ext cx="2116504" cy="1530515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Aprobar la Compensación variable y sus modificaciones, así como autorizar al Presidente para realizar el pago del Bono Variable por Resultados a los empleados de la Sociedad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5BDCF8F9-B573-46D6-A531-55284886C721}"/>
              </a:ext>
            </a:extLst>
          </p:cNvPr>
          <p:cNvSpPr>
            <a:spLocks/>
          </p:cNvSpPr>
          <p:nvPr/>
        </p:nvSpPr>
        <p:spPr>
          <a:xfrm>
            <a:off x="221962" y="3753713"/>
            <a:ext cx="2116504" cy="919332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Aprobar oferta salarial  de enganche que supere el mínimo de la banda salarial aprobada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1AEFD6C3-EC72-4A0F-814D-458FAAD712A4}"/>
              </a:ext>
            </a:extLst>
          </p:cNvPr>
          <p:cNvSpPr>
            <a:spLocks/>
          </p:cNvSpPr>
          <p:nvPr/>
        </p:nvSpPr>
        <p:spPr>
          <a:xfrm>
            <a:off x="221962" y="4935491"/>
            <a:ext cx="2116504" cy="50514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Incrementos salariales individuales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65DFD2B-599A-4BEA-B41D-3FDDD6E92FB5}"/>
              </a:ext>
            </a:extLst>
          </p:cNvPr>
          <p:cNvSpPr/>
          <p:nvPr/>
        </p:nvSpPr>
        <p:spPr>
          <a:xfrm>
            <a:off x="1042614" y="2727696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A1F49A3-EA98-493C-AC43-012512B1E07C}"/>
              </a:ext>
            </a:extLst>
          </p:cNvPr>
          <p:cNvSpPr/>
          <p:nvPr/>
        </p:nvSpPr>
        <p:spPr>
          <a:xfrm>
            <a:off x="1042614" y="3465159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8CB26CA-9EBD-4425-8B72-00D3E31889BE}"/>
              </a:ext>
            </a:extLst>
          </p:cNvPr>
          <p:cNvSpPr/>
          <p:nvPr/>
        </p:nvSpPr>
        <p:spPr>
          <a:xfrm>
            <a:off x="1042614" y="4613085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4F8F2965-7A5E-4CF0-8403-B7C488707078}"/>
              </a:ext>
            </a:extLst>
          </p:cNvPr>
          <p:cNvSpPr/>
          <p:nvPr/>
        </p:nvSpPr>
        <p:spPr>
          <a:xfrm>
            <a:off x="1042614" y="5384286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22C4ECE-879A-4A95-8720-59CC249C0206}"/>
              </a:ext>
            </a:extLst>
          </p:cNvPr>
          <p:cNvSpPr/>
          <p:nvPr/>
        </p:nvSpPr>
        <p:spPr>
          <a:xfrm>
            <a:off x="2503655" y="522479"/>
            <a:ext cx="2513153" cy="594331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1200" dirty="0">
                <a:solidFill>
                  <a:srgbClr val="234F67"/>
                </a:solidFill>
                <a:latin typeface="Arial" panose="020B0604020202020204"/>
              </a:rPr>
              <a:t>Aprobar la modificación de la estructura organizacional y dimensionamiento de la planta</a:t>
            </a:r>
            <a:endParaRPr lang="es-CO" sz="1200" dirty="0">
              <a:solidFill>
                <a:srgbClr val="234F67"/>
              </a:solidFill>
              <a:latin typeface="Arial" panose="020B0604020202020204"/>
            </a:endParaRP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FFBD90AB-7579-4CAB-B4E1-D8B19E776DA0}"/>
              </a:ext>
            </a:extLst>
          </p:cNvPr>
          <p:cNvSpPr>
            <a:spLocks/>
          </p:cNvSpPr>
          <p:nvPr/>
        </p:nvSpPr>
        <p:spPr>
          <a:xfrm>
            <a:off x="2503655" y="1258138"/>
            <a:ext cx="2513153" cy="54719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Aprobación de Cambios de Estructura del primer nivel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0592B4CE-4A19-425E-879D-58A717DC5FB2}"/>
              </a:ext>
            </a:extLst>
          </p:cNvPr>
          <p:cNvSpPr>
            <a:spLocks/>
          </p:cNvSpPr>
          <p:nvPr/>
        </p:nvSpPr>
        <p:spPr>
          <a:xfrm>
            <a:off x="2503655" y="1995752"/>
            <a:ext cx="2513153" cy="62589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Aprobación de Cambios de Estructura del segundo nivel y subsiguientes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5D883449-B9E7-4199-92D2-416F364E2603}"/>
              </a:ext>
            </a:extLst>
          </p:cNvPr>
          <p:cNvSpPr>
            <a:spLocks/>
          </p:cNvSpPr>
          <p:nvPr/>
        </p:nvSpPr>
        <p:spPr>
          <a:xfrm>
            <a:off x="2503655" y="2787296"/>
            <a:ext cx="2513153" cy="919332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Aprobación del dimensionamiento (incremento y/o disminución en el número de posiciones en la estructura organizacional)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id="{6FF3CC46-0F27-4822-874D-4B9CCCFB96BA}"/>
              </a:ext>
            </a:extLst>
          </p:cNvPr>
          <p:cNvSpPr>
            <a:spLocks/>
          </p:cNvSpPr>
          <p:nvPr/>
        </p:nvSpPr>
        <p:spPr>
          <a:xfrm>
            <a:off x="2503655" y="3925942"/>
            <a:ext cx="2513153" cy="50514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Aprobación de las valoraciones de cargos de reporte al Presidente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89011602-1C23-46C7-B04C-67AA9F624925}"/>
              </a:ext>
            </a:extLst>
          </p:cNvPr>
          <p:cNvSpPr/>
          <p:nvPr/>
        </p:nvSpPr>
        <p:spPr>
          <a:xfrm>
            <a:off x="3472617" y="1704995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F31213A1-23DE-4F43-BF4A-91710BBB4859}"/>
              </a:ext>
            </a:extLst>
          </p:cNvPr>
          <p:cNvSpPr/>
          <p:nvPr/>
        </p:nvSpPr>
        <p:spPr>
          <a:xfrm>
            <a:off x="3472617" y="3600428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6F9749E8-2B7A-4A79-BEBF-1F6EA36F80E1}"/>
              </a:ext>
            </a:extLst>
          </p:cNvPr>
          <p:cNvSpPr/>
          <p:nvPr/>
        </p:nvSpPr>
        <p:spPr>
          <a:xfrm>
            <a:off x="3472617" y="4382400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B231FA14-9236-443F-865E-BF4A163017D3}"/>
              </a:ext>
            </a:extLst>
          </p:cNvPr>
          <p:cNvSpPr/>
          <p:nvPr/>
        </p:nvSpPr>
        <p:spPr>
          <a:xfrm>
            <a:off x="3472617" y="2549037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75" name="Rectangle 30">
            <a:extLst>
              <a:ext uri="{FF2B5EF4-FFF2-40B4-BE49-F238E27FC236}">
                <a16:creationId xmlns:a16="http://schemas.microsoft.com/office/drawing/2014/main" id="{A4435CEF-DB47-4C54-89F8-999F3FB07D52}"/>
              </a:ext>
            </a:extLst>
          </p:cNvPr>
          <p:cNvSpPr>
            <a:spLocks/>
          </p:cNvSpPr>
          <p:nvPr/>
        </p:nvSpPr>
        <p:spPr>
          <a:xfrm>
            <a:off x="2503655" y="4658668"/>
            <a:ext cx="2513153" cy="71281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Aprobación de las valoraciones de cargos de segundo nivel y subsiguientes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77" name="Rectangle 30">
            <a:extLst>
              <a:ext uri="{FF2B5EF4-FFF2-40B4-BE49-F238E27FC236}">
                <a16:creationId xmlns:a16="http://schemas.microsoft.com/office/drawing/2014/main" id="{2687BD4F-3924-47FC-995F-874F57B1A4B7}"/>
              </a:ext>
            </a:extLst>
          </p:cNvPr>
          <p:cNvSpPr>
            <a:spLocks/>
          </p:cNvSpPr>
          <p:nvPr/>
        </p:nvSpPr>
        <p:spPr>
          <a:xfrm>
            <a:off x="2471252" y="5535192"/>
            <a:ext cx="2513153" cy="50514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Aprobación mapa de cargos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F6F8AD76-AF5A-4ED6-A8D5-71FB3C8E6769}"/>
              </a:ext>
            </a:extLst>
          </p:cNvPr>
          <p:cNvSpPr/>
          <p:nvPr/>
        </p:nvSpPr>
        <p:spPr>
          <a:xfrm>
            <a:off x="3472617" y="5270816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D8213343-41B4-42A2-A6CA-BBBDC24C13CC}"/>
              </a:ext>
            </a:extLst>
          </p:cNvPr>
          <p:cNvSpPr/>
          <p:nvPr/>
        </p:nvSpPr>
        <p:spPr>
          <a:xfrm>
            <a:off x="3472617" y="5908864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314A1CAF-BFA7-4230-ADDF-4BA926A6E5D8}"/>
              </a:ext>
            </a:extLst>
          </p:cNvPr>
          <p:cNvSpPr/>
          <p:nvPr/>
        </p:nvSpPr>
        <p:spPr>
          <a:xfrm>
            <a:off x="2342883" y="367753"/>
            <a:ext cx="291600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2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6D6D8E83-D492-46EC-AB1D-29FCF41D29F4}"/>
              </a:ext>
            </a:extLst>
          </p:cNvPr>
          <p:cNvSpPr/>
          <p:nvPr/>
        </p:nvSpPr>
        <p:spPr>
          <a:xfrm>
            <a:off x="5308050" y="558545"/>
            <a:ext cx="1948222" cy="594331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1200" dirty="0">
                <a:solidFill>
                  <a:srgbClr val="234F67"/>
                </a:solidFill>
                <a:latin typeface="Arial" panose="020B0604020202020204"/>
              </a:rPr>
              <a:t>Aprobar la selección para cargos </a:t>
            </a:r>
            <a:endParaRPr lang="es-CO" sz="1200" dirty="0">
              <a:solidFill>
                <a:srgbClr val="234F67"/>
              </a:solidFill>
              <a:latin typeface="Arial" panose="020B0604020202020204"/>
            </a:endParaRPr>
          </a:p>
        </p:txBody>
      </p:sp>
      <p:sp>
        <p:nvSpPr>
          <p:cNvPr id="97" name="Rectangle 30">
            <a:extLst>
              <a:ext uri="{FF2B5EF4-FFF2-40B4-BE49-F238E27FC236}">
                <a16:creationId xmlns:a16="http://schemas.microsoft.com/office/drawing/2014/main" id="{B43CA30D-56AF-4843-85AB-F1ECAEB86565}"/>
              </a:ext>
            </a:extLst>
          </p:cNvPr>
          <p:cNvSpPr>
            <a:spLocks/>
          </p:cNvSpPr>
          <p:nvPr/>
        </p:nvSpPr>
        <p:spPr>
          <a:xfrm>
            <a:off x="5308050" y="1294204"/>
            <a:ext cx="1948222" cy="54719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Elegir y remover al Presidente de Cenit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99" name="Rectangle 30">
            <a:extLst>
              <a:ext uri="{FF2B5EF4-FFF2-40B4-BE49-F238E27FC236}">
                <a16:creationId xmlns:a16="http://schemas.microsoft.com/office/drawing/2014/main" id="{D9AC6A41-2445-4E52-BB50-0D2FD1BAF036}"/>
              </a:ext>
            </a:extLst>
          </p:cNvPr>
          <p:cNvSpPr>
            <a:spLocks/>
          </p:cNvSpPr>
          <p:nvPr/>
        </p:nvSpPr>
        <p:spPr>
          <a:xfrm>
            <a:off x="5308050" y="2001838"/>
            <a:ext cx="1948222" cy="65536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Candidato final para los cargos con reporte al Presidente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01" name="Rectangle 30">
            <a:extLst>
              <a:ext uri="{FF2B5EF4-FFF2-40B4-BE49-F238E27FC236}">
                <a16:creationId xmlns:a16="http://schemas.microsoft.com/office/drawing/2014/main" id="{1C5A92C3-FF56-4DE2-A30E-74B8FE8C8AA5}"/>
              </a:ext>
            </a:extLst>
          </p:cNvPr>
          <p:cNvSpPr>
            <a:spLocks/>
          </p:cNvSpPr>
          <p:nvPr/>
        </p:nvSpPr>
        <p:spPr>
          <a:xfrm>
            <a:off x="5308050" y="2823362"/>
            <a:ext cx="1948222" cy="60563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Candidato final para los demás cargos de liderazgo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7B4EBC54-16D1-4B42-A509-FAB02E13EB34}"/>
              </a:ext>
            </a:extLst>
          </p:cNvPr>
          <p:cNvSpPr/>
          <p:nvPr/>
        </p:nvSpPr>
        <p:spPr>
          <a:xfrm>
            <a:off x="5147278" y="403819"/>
            <a:ext cx="291600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3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F92BD7A0-49CD-44AF-B63C-D3CF070169EB}"/>
              </a:ext>
            </a:extLst>
          </p:cNvPr>
          <p:cNvSpPr/>
          <p:nvPr/>
        </p:nvSpPr>
        <p:spPr>
          <a:xfrm>
            <a:off x="6051544" y="1753311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1D849C00-45DA-47A2-B646-15ABF2D48DF0}"/>
              </a:ext>
            </a:extLst>
          </p:cNvPr>
          <p:cNvSpPr/>
          <p:nvPr/>
        </p:nvSpPr>
        <p:spPr>
          <a:xfrm>
            <a:off x="6015750" y="2567274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92672EED-DF78-4796-8064-F70930A1A694}"/>
              </a:ext>
            </a:extLst>
          </p:cNvPr>
          <p:cNvSpPr/>
          <p:nvPr/>
        </p:nvSpPr>
        <p:spPr>
          <a:xfrm>
            <a:off x="6051544" y="3382760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15" name="Elipse 114">
            <a:extLst>
              <a:ext uri="{FF2B5EF4-FFF2-40B4-BE49-F238E27FC236}">
                <a16:creationId xmlns:a16="http://schemas.microsoft.com/office/drawing/2014/main" id="{EB3F4B05-404C-4C6A-BE8B-4B20BD099A08}"/>
              </a:ext>
            </a:extLst>
          </p:cNvPr>
          <p:cNvSpPr/>
          <p:nvPr/>
        </p:nvSpPr>
        <p:spPr>
          <a:xfrm>
            <a:off x="8610670" y="1429620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6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CF7503CE-24A6-47B5-89AD-8D63CFB2CB59}"/>
              </a:ext>
            </a:extLst>
          </p:cNvPr>
          <p:cNvSpPr/>
          <p:nvPr/>
        </p:nvSpPr>
        <p:spPr>
          <a:xfrm>
            <a:off x="7449367" y="558648"/>
            <a:ext cx="1065054" cy="594331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CO" sz="1200" dirty="0">
                <a:solidFill>
                  <a:srgbClr val="234F67"/>
                </a:solidFill>
                <a:latin typeface="Arial" panose="020B0604020202020204"/>
              </a:rPr>
              <a:t>Aprobar permisos o licencias</a:t>
            </a:r>
          </a:p>
        </p:txBody>
      </p:sp>
      <p:sp>
        <p:nvSpPr>
          <p:cNvPr id="141" name="Rectangle 30">
            <a:extLst>
              <a:ext uri="{FF2B5EF4-FFF2-40B4-BE49-F238E27FC236}">
                <a16:creationId xmlns:a16="http://schemas.microsoft.com/office/drawing/2014/main" id="{6EC10763-35A2-4064-B7AD-AA6083351DC6}"/>
              </a:ext>
            </a:extLst>
          </p:cNvPr>
          <p:cNvSpPr>
            <a:spLocks/>
          </p:cNvSpPr>
          <p:nvPr/>
        </p:nvSpPr>
        <p:spPr>
          <a:xfrm>
            <a:off x="7449367" y="1926911"/>
            <a:ext cx="1065054" cy="54719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Entre 15 - 30 días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B5FF93E1-3A85-42B3-B7FF-EDC248BE6A8F}"/>
              </a:ext>
            </a:extLst>
          </p:cNvPr>
          <p:cNvSpPr/>
          <p:nvPr/>
        </p:nvSpPr>
        <p:spPr>
          <a:xfrm>
            <a:off x="9201684" y="2169902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143" name="Rectangle 30">
            <a:extLst>
              <a:ext uri="{FF2B5EF4-FFF2-40B4-BE49-F238E27FC236}">
                <a16:creationId xmlns:a16="http://schemas.microsoft.com/office/drawing/2014/main" id="{BCA7B2C8-E002-41C6-8527-3D9A2C9EE25E}"/>
              </a:ext>
            </a:extLst>
          </p:cNvPr>
          <p:cNvSpPr>
            <a:spLocks/>
          </p:cNvSpPr>
          <p:nvPr/>
        </p:nvSpPr>
        <p:spPr>
          <a:xfrm>
            <a:off x="7449367" y="2549507"/>
            <a:ext cx="1065054" cy="54719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Entre 4 - 15 días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45" name="Rectangle 30">
            <a:extLst>
              <a:ext uri="{FF2B5EF4-FFF2-40B4-BE49-F238E27FC236}">
                <a16:creationId xmlns:a16="http://schemas.microsoft.com/office/drawing/2014/main" id="{163A77F1-CAE0-4EB9-B40B-52ADDE75BB23}"/>
              </a:ext>
            </a:extLst>
          </p:cNvPr>
          <p:cNvSpPr>
            <a:spLocks/>
          </p:cNvSpPr>
          <p:nvPr/>
        </p:nvSpPr>
        <p:spPr>
          <a:xfrm>
            <a:off x="7463744" y="3240409"/>
            <a:ext cx="1065054" cy="43310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Entre 1 - 3 días 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8CD9E9CA-8E90-4227-8E45-59B8461E8F6A}"/>
              </a:ext>
            </a:extLst>
          </p:cNvPr>
          <p:cNvSpPr/>
          <p:nvPr/>
        </p:nvSpPr>
        <p:spPr>
          <a:xfrm>
            <a:off x="7758150" y="3005430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5DDC7E83-804E-4952-BEB4-8FCEDBDE82CC}"/>
              </a:ext>
            </a:extLst>
          </p:cNvPr>
          <p:cNvSpPr/>
          <p:nvPr/>
        </p:nvSpPr>
        <p:spPr>
          <a:xfrm>
            <a:off x="7758150" y="2397080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</a:t>
            </a:r>
          </a:p>
        </p:txBody>
      </p:sp>
      <p:sp>
        <p:nvSpPr>
          <p:cNvPr id="137" name="Rectángulo 136">
            <a:extLst>
              <a:ext uri="{FF2B5EF4-FFF2-40B4-BE49-F238E27FC236}">
                <a16:creationId xmlns:a16="http://schemas.microsoft.com/office/drawing/2014/main" id="{CD39C8E4-C2CB-4C0E-B336-C6CBA6505E38}"/>
              </a:ext>
            </a:extLst>
          </p:cNvPr>
          <p:cNvSpPr/>
          <p:nvPr/>
        </p:nvSpPr>
        <p:spPr>
          <a:xfrm>
            <a:off x="7758150" y="3600219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chemeClr val="tx2"/>
                </a:solidFill>
              </a:rPr>
              <a:t>J</a:t>
            </a:r>
          </a:p>
        </p:txBody>
      </p:sp>
      <p:sp>
        <p:nvSpPr>
          <p:cNvPr id="153" name="Elipse 152">
            <a:extLst>
              <a:ext uri="{FF2B5EF4-FFF2-40B4-BE49-F238E27FC236}">
                <a16:creationId xmlns:a16="http://schemas.microsoft.com/office/drawing/2014/main" id="{EC86D4DD-5F09-48C6-8639-AF7B324F521F}"/>
              </a:ext>
            </a:extLst>
          </p:cNvPr>
          <p:cNvSpPr/>
          <p:nvPr/>
        </p:nvSpPr>
        <p:spPr>
          <a:xfrm>
            <a:off x="7303567" y="403819"/>
            <a:ext cx="291600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4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2" name="Rectangle 30">
            <a:extLst>
              <a:ext uri="{FF2B5EF4-FFF2-40B4-BE49-F238E27FC236}">
                <a16:creationId xmlns:a16="http://schemas.microsoft.com/office/drawing/2014/main" id="{43735062-11C2-45D2-839A-8E4B8C9753C9}"/>
              </a:ext>
            </a:extLst>
          </p:cNvPr>
          <p:cNvSpPr>
            <a:spLocks/>
          </p:cNvSpPr>
          <p:nvPr/>
        </p:nvSpPr>
        <p:spPr>
          <a:xfrm>
            <a:off x="8758622" y="549749"/>
            <a:ext cx="1299786" cy="686072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rgbClr val="234F67"/>
                </a:solidFill>
                <a:latin typeface="Arial" panose="020B0604020202020204"/>
              </a:rPr>
              <a:t>Aprobar esquema de compensación</a:t>
            </a:r>
            <a:endParaRPr lang="es-CO" sz="1200" dirty="0">
              <a:solidFill>
                <a:srgbClr val="234F67"/>
              </a:solidFill>
              <a:latin typeface="Arial" panose="020B0604020202020204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7848A7C-4D26-40CB-8A18-18C328CF1B60}"/>
              </a:ext>
            </a:extLst>
          </p:cNvPr>
          <p:cNvSpPr/>
          <p:nvPr/>
        </p:nvSpPr>
        <p:spPr>
          <a:xfrm>
            <a:off x="8643155" y="436177"/>
            <a:ext cx="291600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5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97E778F-1D55-43A3-9B77-949DB660C227}"/>
              </a:ext>
            </a:extLst>
          </p:cNvPr>
          <p:cNvSpPr/>
          <p:nvPr/>
        </p:nvSpPr>
        <p:spPr>
          <a:xfrm>
            <a:off x="9170915" y="1167512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C420E95-912B-4992-B9C6-A9BAD021CFA7}"/>
              </a:ext>
            </a:extLst>
          </p:cNvPr>
          <p:cNvSpPr>
            <a:spLocks/>
          </p:cNvSpPr>
          <p:nvPr/>
        </p:nvSpPr>
        <p:spPr>
          <a:xfrm>
            <a:off x="10217938" y="521268"/>
            <a:ext cx="1845233" cy="58357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100" dirty="0">
                <a:solidFill>
                  <a:schemeClr val="tx2"/>
                </a:solidFill>
              </a:rPr>
              <a:t>Aprobar las prioridades estratégicas de Talento Humano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E1411EA-EADA-439B-94A5-E825A29B58FC}"/>
              </a:ext>
            </a:extLst>
          </p:cNvPr>
          <p:cNvSpPr/>
          <p:nvPr/>
        </p:nvSpPr>
        <p:spPr>
          <a:xfrm>
            <a:off x="10093353" y="375337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8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F41E2DD-1E7A-4044-8563-6A2D2E6851BA}"/>
              </a:ext>
            </a:extLst>
          </p:cNvPr>
          <p:cNvSpPr>
            <a:spLocks/>
          </p:cNvSpPr>
          <p:nvPr/>
        </p:nvSpPr>
        <p:spPr>
          <a:xfrm>
            <a:off x="10235002" y="1380061"/>
            <a:ext cx="1800956" cy="3812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100" dirty="0">
                <a:solidFill>
                  <a:schemeClr val="tx2"/>
                </a:solidFill>
              </a:rPr>
              <a:t>Aprobar Portafolio de Beneficios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B7EA8D3-7636-43A3-B05F-18C97BCA5F36}"/>
              </a:ext>
            </a:extLst>
          </p:cNvPr>
          <p:cNvSpPr/>
          <p:nvPr/>
        </p:nvSpPr>
        <p:spPr>
          <a:xfrm>
            <a:off x="10157462" y="1177465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9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2B6E57C-9587-493B-AD8B-F1EA2F2BA585}"/>
              </a:ext>
            </a:extLst>
          </p:cNvPr>
          <p:cNvSpPr/>
          <p:nvPr/>
        </p:nvSpPr>
        <p:spPr>
          <a:xfrm>
            <a:off x="10270543" y="2138528"/>
            <a:ext cx="1792627" cy="43088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tx2"/>
                </a:solidFill>
              </a:rPr>
              <a:t>Aprobar el Modelo de Cultura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867D8B8-EC59-4283-8CC3-97FAC567A031}"/>
              </a:ext>
            </a:extLst>
          </p:cNvPr>
          <p:cNvSpPr/>
          <p:nvPr/>
        </p:nvSpPr>
        <p:spPr>
          <a:xfrm>
            <a:off x="10307521" y="2841331"/>
            <a:ext cx="1792627" cy="51520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 dirty="0">
                <a:solidFill>
                  <a:schemeClr val="tx2"/>
                </a:solidFill>
              </a:rPr>
              <a:t>Aprobar el Modelo de Liderazgo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9C88B50-404F-404D-9A30-DB0DB0FE1617}"/>
              </a:ext>
            </a:extLst>
          </p:cNvPr>
          <p:cNvSpPr/>
          <p:nvPr/>
        </p:nvSpPr>
        <p:spPr>
          <a:xfrm>
            <a:off x="10139981" y="1992293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63840A7-AFD3-46BA-A05C-B6E2B245F0DF}"/>
              </a:ext>
            </a:extLst>
          </p:cNvPr>
          <p:cNvSpPr txBox="1"/>
          <p:nvPr/>
        </p:nvSpPr>
        <p:spPr>
          <a:xfrm>
            <a:off x="10154792" y="2026919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10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E89A5AC-9772-4FAC-AE4C-F60643775139}"/>
              </a:ext>
            </a:extLst>
          </p:cNvPr>
          <p:cNvSpPr/>
          <p:nvPr/>
        </p:nvSpPr>
        <p:spPr>
          <a:xfrm>
            <a:off x="10177849" y="2646033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F2BAA28-7F4F-40A9-8BF4-EE4ABB42F932}"/>
              </a:ext>
            </a:extLst>
          </p:cNvPr>
          <p:cNvSpPr txBox="1"/>
          <p:nvPr/>
        </p:nvSpPr>
        <p:spPr>
          <a:xfrm>
            <a:off x="10178065" y="2668853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11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3365A1BB-7DDB-4D89-9541-7931CA744C5A}"/>
              </a:ext>
            </a:extLst>
          </p:cNvPr>
          <p:cNvSpPr/>
          <p:nvPr/>
        </p:nvSpPr>
        <p:spPr>
          <a:xfrm>
            <a:off x="11587970" y="2449016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F09980E-A0FB-4A29-8213-4BBE5645E0CE}"/>
              </a:ext>
            </a:extLst>
          </p:cNvPr>
          <p:cNvSpPr/>
          <p:nvPr/>
        </p:nvSpPr>
        <p:spPr>
          <a:xfrm>
            <a:off x="11560758" y="996378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2DEB002-A8EE-4F55-BA5D-5637D5903C48}"/>
              </a:ext>
            </a:extLst>
          </p:cNvPr>
          <p:cNvSpPr/>
          <p:nvPr/>
        </p:nvSpPr>
        <p:spPr>
          <a:xfrm>
            <a:off x="11531432" y="1654622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020153D-2D90-4047-83ED-4899D48CFD1B}"/>
              </a:ext>
            </a:extLst>
          </p:cNvPr>
          <p:cNvSpPr/>
          <p:nvPr/>
        </p:nvSpPr>
        <p:spPr>
          <a:xfrm>
            <a:off x="11624948" y="3216600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732EF8CE-43BC-4753-AF8C-4999F3C754E0}"/>
              </a:ext>
            </a:extLst>
          </p:cNvPr>
          <p:cNvSpPr/>
          <p:nvPr/>
        </p:nvSpPr>
        <p:spPr>
          <a:xfrm>
            <a:off x="9214406" y="3289065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dirty="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8996F211-6FF1-4E8B-9B1F-A76A95506F5E}"/>
              </a:ext>
            </a:extLst>
          </p:cNvPr>
          <p:cNvSpPr/>
          <p:nvPr/>
        </p:nvSpPr>
        <p:spPr>
          <a:xfrm>
            <a:off x="8597890" y="2407549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7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ADF5308-5A26-4C35-9830-CD617D674F4A}"/>
              </a:ext>
            </a:extLst>
          </p:cNvPr>
          <p:cNvSpPr txBox="1"/>
          <p:nvPr/>
        </p:nvSpPr>
        <p:spPr>
          <a:xfrm>
            <a:off x="6206758" y="3777122"/>
            <a:ext cx="5418190" cy="249890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B99B4A98-F26E-46A3-9548-97635F0EF67B}"/>
              </a:ext>
            </a:extLst>
          </p:cNvPr>
          <p:cNvSpPr/>
          <p:nvPr/>
        </p:nvSpPr>
        <p:spPr>
          <a:xfrm>
            <a:off x="6360086" y="3827199"/>
            <a:ext cx="5175739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s-ES" sz="1200" b="1" dirty="0">
                <a:solidFill>
                  <a:srgbClr val="254147"/>
                </a:solidFill>
                <a:sym typeface="Wingdings" panose="05000000000000000000" pitchFamily="2" charset="2"/>
              </a:rPr>
              <a:t>Total Macroproceso: 6</a:t>
            </a:r>
            <a:r>
              <a:rPr lang="es-ES" sz="1200" dirty="0">
                <a:solidFill>
                  <a:srgbClr val="254147"/>
                </a:solidFill>
                <a:sym typeface="Wingdings" panose="05000000000000000000" pitchFamily="2" charset="2"/>
              </a:rPr>
              <a:t> procesos Nivel 1, </a:t>
            </a:r>
            <a:r>
              <a:rPr lang="es-ES" sz="1200" b="1" dirty="0">
                <a:solidFill>
                  <a:srgbClr val="254147"/>
                </a:solidFill>
                <a:sym typeface="Wingdings" panose="05000000000000000000" pitchFamily="2" charset="2"/>
              </a:rPr>
              <a:t>25</a:t>
            </a:r>
            <a:r>
              <a:rPr lang="es-ES" sz="1200" dirty="0">
                <a:solidFill>
                  <a:srgbClr val="254147"/>
                </a:solidFill>
                <a:sym typeface="Wingdings" panose="05000000000000000000" pitchFamily="2" charset="2"/>
              </a:rPr>
              <a:t> decisiones críticas en su matriz del MAD con </a:t>
            </a:r>
            <a:r>
              <a:rPr lang="es-ES" sz="1200" b="1" dirty="0">
                <a:solidFill>
                  <a:schemeClr val="tx2"/>
                </a:solidFill>
                <a:sym typeface="Wingdings" panose="05000000000000000000" pitchFamily="2" charset="2"/>
              </a:rPr>
              <a:t>44 </a:t>
            </a:r>
            <a:r>
              <a:rPr lang="es-ES" sz="1200" dirty="0">
                <a:solidFill>
                  <a:srgbClr val="254147"/>
                </a:solidFill>
                <a:sym typeface="Wingdings" panose="05000000000000000000" pitchFamily="2" charset="2"/>
              </a:rPr>
              <a:t>categorías de tomadores de decisiones: </a:t>
            </a:r>
            <a:endParaRPr lang="es-CO" sz="1200" dirty="0">
              <a:solidFill>
                <a:srgbClr val="254147"/>
              </a:solidFill>
            </a:endParaRP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78165043-E660-41F6-85B6-3F3991749E97}"/>
              </a:ext>
            </a:extLst>
          </p:cNvPr>
          <p:cNvSpPr/>
          <p:nvPr/>
        </p:nvSpPr>
        <p:spPr>
          <a:xfrm>
            <a:off x="6950709" y="4912300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9616E6BB-6E15-4052-B934-879464DB4FDC}"/>
              </a:ext>
            </a:extLst>
          </p:cNvPr>
          <p:cNvSpPr txBox="1"/>
          <p:nvPr/>
        </p:nvSpPr>
        <p:spPr>
          <a:xfrm>
            <a:off x="7250022" y="4852364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Presidente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 21%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7398A02E-3A0F-4FA5-A871-20CDDF9C999A}"/>
              </a:ext>
            </a:extLst>
          </p:cNvPr>
          <p:cNvSpPr/>
          <p:nvPr/>
        </p:nvSpPr>
        <p:spPr>
          <a:xfrm>
            <a:off x="6950709" y="4515690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403E5B5-AAB9-40B7-BCD3-5B8D6113C4F7}"/>
              </a:ext>
            </a:extLst>
          </p:cNvPr>
          <p:cNvSpPr txBox="1"/>
          <p:nvPr/>
        </p:nvSpPr>
        <p:spPr>
          <a:xfrm>
            <a:off x="7250022" y="4455754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Junta Directiva 16%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E1F5C45-9791-4B76-8C3E-36631AD621C1}"/>
              </a:ext>
            </a:extLst>
          </p:cNvPr>
          <p:cNvSpPr txBox="1"/>
          <p:nvPr/>
        </p:nvSpPr>
        <p:spPr>
          <a:xfrm>
            <a:off x="8887063" y="4446589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Vicepresidente TH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40%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CF32A5F4-E112-47B7-BD5F-F4777F80395A}"/>
              </a:ext>
            </a:extLst>
          </p:cNvPr>
          <p:cNvSpPr/>
          <p:nvPr/>
        </p:nvSpPr>
        <p:spPr>
          <a:xfrm>
            <a:off x="8559223" y="4537835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6402181-DC6C-4A98-977C-F9D594268020}"/>
              </a:ext>
            </a:extLst>
          </p:cNvPr>
          <p:cNvSpPr txBox="1"/>
          <p:nvPr/>
        </p:nvSpPr>
        <p:spPr>
          <a:xfrm>
            <a:off x="8947956" y="4873673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Vicepresidentes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10%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2DDAF98C-5F50-48A7-9755-14823803D8A6}"/>
              </a:ext>
            </a:extLst>
          </p:cNvPr>
          <p:cNvSpPr/>
          <p:nvPr/>
        </p:nvSpPr>
        <p:spPr>
          <a:xfrm>
            <a:off x="8559223" y="493960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DE3C3144-021C-49E6-87CD-1BD16B402011}"/>
              </a:ext>
            </a:extLst>
          </p:cNvPr>
          <p:cNvSpPr/>
          <p:nvPr/>
        </p:nvSpPr>
        <p:spPr>
          <a:xfrm>
            <a:off x="8559223" y="5356931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C173B874-08A0-4BB6-9A27-D4C64538688E}"/>
              </a:ext>
            </a:extLst>
          </p:cNvPr>
          <p:cNvSpPr txBox="1"/>
          <p:nvPr/>
        </p:nvSpPr>
        <p:spPr>
          <a:xfrm>
            <a:off x="8947956" y="5302604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Comité Rec. Ter.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2%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AD901218-0255-4B7D-B9B0-3070289D7E17}"/>
              </a:ext>
            </a:extLst>
          </p:cNvPr>
          <p:cNvSpPr txBox="1"/>
          <p:nvPr/>
        </p:nvSpPr>
        <p:spPr>
          <a:xfrm>
            <a:off x="10613034" y="4478979"/>
            <a:ext cx="77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Gerentes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9%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B8C0D6E0-3277-44F0-B8CC-99AED5B95245}"/>
              </a:ext>
            </a:extLst>
          </p:cNvPr>
          <p:cNvSpPr/>
          <p:nvPr/>
        </p:nvSpPr>
        <p:spPr>
          <a:xfrm>
            <a:off x="10262980" y="4560801"/>
            <a:ext cx="329638" cy="11456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C54D8E3D-E902-492A-9500-F114CB94E7AD}"/>
              </a:ext>
            </a:extLst>
          </p:cNvPr>
          <p:cNvSpPr txBox="1"/>
          <p:nvPr/>
        </p:nvSpPr>
        <p:spPr>
          <a:xfrm>
            <a:off x="10679548" y="4873673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Jefes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2%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7C72BE32-6C99-41AB-90AE-44D0972B9BD5}"/>
              </a:ext>
            </a:extLst>
          </p:cNvPr>
          <p:cNvSpPr/>
          <p:nvPr/>
        </p:nvSpPr>
        <p:spPr>
          <a:xfrm>
            <a:off x="10262980" y="4936808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4C3D90ED-84AA-4C39-97EC-FEFA80A482AA}"/>
              </a:ext>
            </a:extLst>
          </p:cNvPr>
          <p:cNvSpPr txBox="1"/>
          <p:nvPr/>
        </p:nvSpPr>
        <p:spPr>
          <a:xfrm>
            <a:off x="6428423" y="5871592"/>
            <a:ext cx="1520344" cy="2616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tx2"/>
                </a:solidFill>
              </a:rPr>
              <a:t>Palanca de Agilidad 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D7FBABB2-9036-4D25-9C8A-F6F90A016C0C}"/>
              </a:ext>
            </a:extLst>
          </p:cNvPr>
          <p:cNvSpPr txBox="1"/>
          <p:nvPr/>
        </p:nvSpPr>
        <p:spPr>
          <a:xfrm>
            <a:off x="8119923" y="5871592"/>
            <a:ext cx="1541838" cy="26161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tx2"/>
                </a:solidFill>
              </a:rPr>
              <a:t>Palanca de Claridad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73A7243C-340A-4106-A25F-57C3B24579E1}"/>
              </a:ext>
            </a:extLst>
          </p:cNvPr>
          <p:cNvSpPr txBox="1"/>
          <p:nvPr/>
        </p:nvSpPr>
        <p:spPr>
          <a:xfrm>
            <a:off x="9830446" y="5871592"/>
            <a:ext cx="1793088" cy="26161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tx2"/>
                </a:solidFill>
              </a:rPr>
              <a:t>Palanca de Consistencia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98" name="Rectangle 30">
            <a:extLst>
              <a:ext uri="{FF2B5EF4-FFF2-40B4-BE49-F238E27FC236}">
                <a16:creationId xmlns:a16="http://schemas.microsoft.com/office/drawing/2014/main" id="{7EC9E34C-5AAD-40B5-8FA9-67142AF50A06}"/>
              </a:ext>
            </a:extLst>
          </p:cNvPr>
          <p:cNvSpPr>
            <a:spLocks/>
          </p:cNvSpPr>
          <p:nvPr/>
        </p:nvSpPr>
        <p:spPr>
          <a:xfrm>
            <a:off x="7463744" y="1294306"/>
            <a:ext cx="1065054" cy="54719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dirty="0">
                <a:solidFill>
                  <a:schemeClr val="tx2"/>
                </a:solidFill>
              </a:rPr>
              <a:t>Mayor a 30 días </a:t>
            </a:r>
            <a:endParaRPr lang="es-CO" sz="1200" dirty="0">
              <a:solidFill>
                <a:schemeClr val="tx2"/>
              </a:solidFill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CA39BF42-6740-4926-87B1-055B1B28C9FF}"/>
              </a:ext>
            </a:extLst>
          </p:cNvPr>
          <p:cNvSpPr/>
          <p:nvPr/>
        </p:nvSpPr>
        <p:spPr>
          <a:xfrm>
            <a:off x="7513734" y="1750098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</a:t>
            </a: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E40FCBB8-9899-4A93-B9A3-3D94808D40B1}"/>
              </a:ext>
            </a:extLst>
          </p:cNvPr>
          <p:cNvSpPr/>
          <p:nvPr/>
        </p:nvSpPr>
        <p:spPr>
          <a:xfrm>
            <a:off x="8027260" y="1748627"/>
            <a:ext cx="473411" cy="212613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800" dirty="0">
                <a:solidFill>
                  <a:schemeClr val="tx2"/>
                </a:solidFill>
                <a:cs typeface="Arial"/>
              </a:rPr>
              <a:t>VTH</a:t>
            </a:r>
            <a:endParaRPr lang="es-CO" sz="80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986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F7D9B5C-799C-4F14-B623-A08588E6FF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dirty="0" smtClean="0"/>
              <a:pPr/>
              <a:t>23</a:t>
            </a:fld>
            <a:endParaRPr lang="es-CO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7789E6CD-12A8-49BE-BB62-0F2E7B9DA7BD}"/>
              </a:ext>
            </a:extLst>
          </p:cNvPr>
          <p:cNvSpPr/>
          <p:nvPr/>
        </p:nvSpPr>
        <p:spPr>
          <a:xfrm>
            <a:off x="3196926" y="804662"/>
            <a:ext cx="1368000" cy="648000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1200" dirty="0">
                <a:solidFill>
                  <a:srgbClr val="234F67"/>
                </a:solidFill>
                <a:latin typeface="Arial" panose="020B0604020202020204"/>
              </a:rPr>
              <a:t>Aprobar metodología de evaluación de desempeño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3711A2D9-52BE-4CB1-B730-5A820326C85E}"/>
              </a:ext>
            </a:extLst>
          </p:cNvPr>
          <p:cNvSpPr/>
          <p:nvPr/>
        </p:nvSpPr>
        <p:spPr>
          <a:xfrm>
            <a:off x="1499557" y="4356010"/>
            <a:ext cx="1036657" cy="1277273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1100">
              <a:solidFill>
                <a:schemeClr val="tx2"/>
              </a:solidFill>
            </a:endParaRPr>
          </a:p>
          <a:p>
            <a:pPr algn="ctr"/>
            <a:r>
              <a:rPr lang="es-ES" sz="1100" dirty="0">
                <a:solidFill>
                  <a:schemeClr val="tx2"/>
                </a:solidFill>
              </a:rPr>
              <a:t>Aprobar la celebración de acuerdos colectivos de naturaleza laboral 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DA34B12E-EB9B-46FF-91FB-EC5344118F0F}"/>
              </a:ext>
            </a:extLst>
          </p:cNvPr>
          <p:cNvSpPr/>
          <p:nvPr/>
        </p:nvSpPr>
        <p:spPr>
          <a:xfrm>
            <a:off x="4797553" y="778869"/>
            <a:ext cx="1339500" cy="648000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ES" sz="1200" dirty="0">
                <a:solidFill>
                  <a:srgbClr val="234F67"/>
                </a:solidFill>
                <a:latin typeface="Arial" panose="020B0604020202020204"/>
              </a:rPr>
              <a:t>Aprobar Acciones de formación</a:t>
            </a: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988D6AAB-14F4-4400-86C0-1F28FB0B97BE}"/>
              </a:ext>
            </a:extLst>
          </p:cNvPr>
          <p:cNvSpPr/>
          <p:nvPr/>
        </p:nvSpPr>
        <p:spPr>
          <a:xfrm>
            <a:off x="93558" y="7516784"/>
            <a:ext cx="1208182" cy="572956"/>
          </a:xfrm>
          <a:prstGeom prst="rect">
            <a:avLst/>
          </a:prstGeom>
          <a:solidFill>
            <a:schemeClr val="bg2">
              <a:lumMod val="95000"/>
            </a:schemeClr>
          </a:solidFill>
          <a:ln w="3175">
            <a:solidFill>
              <a:srgbClr val="ECEDE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000" dirty="0">
                <a:solidFill>
                  <a:schemeClr val="tx2"/>
                </a:solidFill>
              </a:rPr>
              <a:t>Aprobar Acciones de formación</a:t>
            </a: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EAB5FB81-51BD-4B45-B02E-4D00C22C82CB}"/>
              </a:ext>
            </a:extLst>
          </p:cNvPr>
          <p:cNvSpPr/>
          <p:nvPr/>
        </p:nvSpPr>
        <p:spPr>
          <a:xfrm>
            <a:off x="1662468" y="778869"/>
            <a:ext cx="1165900" cy="648000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CO" sz="1200" dirty="0">
                <a:solidFill>
                  <a:srgbClr val="234F67"/>
                </a:solidFill>
                <a:latin typeface="Arial" panose="020B0604020202020204"/>
              </a:rPr>
              <a:t>Terminar contratos de trabajo </a:t>
            </a: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35E26E95-A46B-4DFF-AAB8-2D6D1A35193D}"/>
              </a:ext>
            </a:extLst>
          </p:cNvPr>
          <p:cNvSpPr/>
          <p:nvPr/>
        </p:nvSpPr>
        <p:spPr>
          <a:xfrm>
            <a:off x="5081036" y="4308273"/>
            <a:ext cx="1202078" cy="1107996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1100">
              <a:solidFill>
                <a:schemeClr val="tx2"/>
              </a:solidFill>
            </a:endParaRPr>
          </a:p>
          <a:p>
            <a:pPr algn="ctr"/>
            <a:r>
              <a:rPr lang="es-ES" sz="1100" dirty="0">
                <a:solidFill>
                  <a:schemeClr val="tx2"/>
                </a:solidFill>
              </a:rPr>
              <a:t>Aprobar acciones de comunicaciones para audiencias externas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55664DF5-A233-44A7-9101-538787CD3FB0}"/>
              </a:ext>
            </a:extLst>
          </p:cNvPr>
          <p:cNvSpPr/>
          <p:nvPr/>
        </p:nvSpPr>
        <p:spPr>
          <a:xfrm>
            <a:off x="118322" y="4350990"/>
            <a:ext cx="1280573" cy="1107996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1100">
              <a:solidFill>
                <a:schemeClr val="tx2"/>
              </a:solidFill>
            </a:endParaRPr>
          </a:p>
          <a:p>
            <a:pPr algn="ctr"/>
            <a:r>
              <a:rPr lang="es-ES" sz="1100" dirty="0">
                <a:solidFill>
                  <a:schemeClr val="tx2"/>
                </a:solidFill>
              </a:rPr>
              <a:t>Aprobar los programas para la Gestión de diversidad e inclusión </a:t>
            </a: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FE811B0C-88CE-4A45-95A3-61C236577A97}"/>
              </a:ext>
            </a:extLst>
          </p:cNvPr>
          <p:cNvSpPr/>
          <p:nvPr/>
        </p:nvSpPr>
        <p:spPr>
          <a:xfrm>
            <a:off x="2636876" y="4350834"/>
            <a:ext cx="1174436" cy="161582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1100">
              <a:solidFill>
                <a:schemeClr val="tx2"/>
              </a:solidFill>
            </a:endParaRPr>
          </a:p>
          <a:p>
            <a:pPr algn="ctr"/>
            <a:r>
              <a:rPr lang="es-ES" sz="1100" dirty="0">
                <a:solidFill>
                  <a:schemeClr val="tx2"/>
                </a:solidFill>
              </a:rPr>
              <a:t>Aprobar la emisión de las debidas recomendaciones frente a posibles casos de Acoso laboral</a:t>
            </a: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33D17D00-C5E0-4296-BB51-8B9CF48F67F8}"/>
              </a:ext>
            </a:extLst>
          </p:cNvPr>
          <p:cNvSpPr>
            <a:spLocks/>
          </p:cNvSpPr>
          <p:nvPr/>
        </p:nvSpPr>
        <p:spPr>
          <a:xfrm>
            <a:off x="143893" y="759250"/>
            <a:ext cx="1241576" cy="600164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CO" sz="1200" dirty="0">
                <a:solidFill>
                  <a:srgbClr val="234F67"/>
                </a:solidFill>
                <a:latin typeface="Arial" panose="020B0604020202020204"/>
              </a:rPr>
              <a:t>Aprobar lo sucesores</a:t>
            </a:r>
          </a:p>
        </p:txBody>
      </p: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87BE4D39-585A-439A-9AD3-A09D201B12FA}"/>
              </a:ext>
            </a:extLst>
          </p:cNvPr>
          <p:cNvSpPr>
            <a:spLocks/>
          </p:cNvSpPr>
          <p:nvPr/>
        </p:nvSpPr>
        <p:spPr>
          <a:xfrm>
            <a:off x="3916056" y="4326857"/>
            <a:ext cx="1084165" cy="938719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1100">
              <a:solidFill>
                <a:schemeClr val="tx2"/>
              </a:solidFill>
            </a:endParaRPr>
          </a:p>
          <a:p>
            <a:pPr algn="ctr"/>
            <a:r>
              <a:rPr lang="es-ES" sz="1100" dirty="0">
                <a:solidFill>
                  <a:schemeClr val="tx2"/>
                </a:solidFill>
              </a:rPr>
              <a:t>Aprobar movilidad entre empresas </a:t>
            </a:r>
          </a:p>
        </p:txBody>
      </p:sp>
      <p:sp>
        <p:nvSpPr>
          <p:cNvPr id="131" name="Elipse 130">
            <a:extLst>
              <a:ext uri="{FF2B5EF4-FFF2-40B4-BE49-F238E27FC236}">
                <a16:creationId xmlns:a16="http://schemas.microsoft.com/office/drawing/2014/main" id="{8889283B-005D-488D-86F9-CDCDA28E5F7B}"/>
              </a:ext>
            </a:extLst>
          </p:cNvPr>
          <p:cNvSpPr/>
          <p:nvPr/>
        </p:nvSpPr>
        <p:spPr>
          <a:xfrm>
            <a:off x="2570450" y="4115330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4" name="Elipse 133">
            <a:extLst>
              <a:ext uri="{FF2B5EF4-FFF2-40B4-BE49-F238E27FC236}">
                <a16:creationId xmlns:a16="http://schemas.microsoft.com/office/drawing/2014/main" id="{2015B74C-B102-4125-897E-A341F263D14B}"/>
              </a:ext>
            </a:extLst>
          </p:cNvPr>
          <p:cNvSpPr/>
          <p:nvPr/>
        </p:nvSpPr>
        <p:spPr>
          <a:xfrm>
            <a:off x="1453909" y="4159264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5" name="Elipse 134">
            <a:extLst>
              <a:ext uri="{FF2B5EF4-FFF2-40B4-BE49-F238E27FC236}">
                <a16:creationId xmlns:a16="http://schemas.microsoft.com/office/drawing/2014/main" id="{965631E9-4740-4B58-A1AB-6ED9AA0B8ABC}"/>
              </a:ext>
            </a:extLst>
          </p:cNvPr>
          <p:cNvSpPr/>
          <p:nvPr/>
        </p:nvSpPr>
        <p:spPr>
          <a:xfrm>
            <a:off x="109064" y="4127529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6" name="Elipse 135">
            <a:extLst>
              <a:ext uri="{FF2B5EF4-FFF2-40B4-BE49-F238E27FC236}">
                <a16:creationId xmlns:a16="http://schemas.microsoft.com/office/drawing/2014/main" id="{DC2DE3F9-ECAC-40AD-A20A-B32B38C58757}"/>
              </a:ext>
            </a:extLst>
          </p:cNvPr>
          <p:cNvSpPr/>
          <p:nvPr/>
        </p:nvSpPr>
        <p:spPr>
          <a:xfrm>
            <a:off x="4553640" y="633226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7" name="Elipse 136">
            <a:extLst>
              <a:ext uri="{FF2B5EF4-FFF2-40B4-BE49-F238E27FC236}">
                <a16:creationId xmlns:a16="http://schemas.microsoft.com/office/drawing/2014/main" id="{BDEF36B3-92BD-43BC-AD5C-2DF950D99692}"/>
              </a:ext>
            </a:extLst>
          </p:cNvPr>
          <p:cNvSpPr/>
          <p:nvPr/>
        </p:nvSpPr>
        <p:spPr>
          <a:xfrm>
            <a:off x="3172220" y="633928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8" name="Elipse 137">
            <a:extLst>
              <a:ext uri="{FF2B5EF4-FFF2-40B4-BE49-F238E27FC236}">
                <a16:creationId xmlns:a16="http://schemas.microsoft.com/office/drawing/2014/main" id="{0A50029C-6FF1-4E5B-8FE3-9A0E8C0D7425}"/>
              </a:ext>
            </a:extLst>
          </p:cNvPr>
          <p:cNvSpPr/>
          <p:nvPr/>
        </p:nvSpPr>
        <p:spPr>
          <a:xfrm>
            <a:off x="1520228" y="655818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2192EC14-9AFE-49A4-ACE7-7007DE218105}"/>
              </a:ext>
            </a:extLst>
          </p:cNvPr>
          <p:cNvSpPr/>
          <p:nvPr/>
        </p:nvSpPr>
        <p:spPr>
          <a:xfrm>
            <a:off x="83194" y="648476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43" name="Elipse 142">
            <a:extLst>
              <a:ext uri="{FF2B5EF4-FFF2-40B4-BE49-F238E27FC236}">
                <a16:creationId xmlns:a16="http://schemas.microsoft.com/office/drawing/2014/main" id="{3B6CC448-71E4-48AD-AC27-24C2C48F7494}"/>
              </a:ext>
            </a:extLst>
          </p:cNvPr>
          <p:cNvSpPr/>
          <p:nvPr/>
        </p:nvSpPr>
        <p:spPr>
          <a:xfrm>
            <a:off x="4972813" y="4106825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id="{459CE26A-2C70-483D-8505-6145B8B804E7}"/>
              </a:ext>
            </a:extLst>
          </p:cNvPr>
          <p:cNvSpPr/>
          <p:nvPr/>
        </p:nvSpPr>
        <p:spPr>
          <a:xfrm>
            <a:off x="3864030" y="4132439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73499BFD-F641-4498-BC47-3D42BE7BF515}"/>
              </a:ext>
            </a:extLst>
          </p:cNvPr>
          <p:cNvSpPr txBox="1"/>
          <p:nvPr/>
        </p:nvSpPr>
        <p:spPr>
          <a:xfrm>
            <a:off x="118322" y="4127529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21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46" name="CuadroTexto 145">
            <a:extLst>
              <a:ext uri="{FF2B5EF4-FFF2-40B4-BE49-F238E27FC236}">
                <a16:creationId xmlns:a16="http://schemas.microsoft.com/office/drawing/2014/main" id="{044A596C-01C5-4049-AD23-91F31E1CC4A1}"/>
              </a:ext>
            </a:extLst>
          </p:cNvPr>
          <p:cNvSpPr txBox="1"/>
          <p:nvPr/>
        </p:nvSpPr>
        <p:spPr>
          <a:xfrm>
            <a:off x="1469882" y="4182084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22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E4AEA615-7563-4C1B-A271-099D66D37367}"/>
              </a:ext>
            </a:extLst>
          </p:cNvPr>
          <p:cNvSpPr txBox="1"/>
          <p:nvPr/>
        </p:nvSpPr>
        <p:spPr>
          <a:xfrm>
            <a:off x="2591513" y="4138150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23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C466D27F-D52B-4D18-AB1A-B4A5A9F42324}"/>
              </a:ext>
            </a:extLst>
          </p:cNvPr>
          <p:cNvSpPr txBox="1"/>
          <p:nvPr/>
        </p:nvSpPr>
        <p:spPr>
          <a:xfrm>
            <a:off x="3890228" y="4182084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24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26DDE36A-BBEB-4220-A185-CCDB2EE3D917}"/>
              </a:ext>
            </a:extLst>
          </p:cNvPr>
          <p:cNvSpPr txBox="1"/>
          <p:nvPr/>
        </p:nvSpPr>
        <p:spPr>
          <a:xfrm>
            <a:off x="5001165" y="4138150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25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1C6B11C4-1308-4BF3-BB98-C70CE2518459}"/>
              </a:ext>
            </a:extLst>
          </p:cNvPr>
          <p:cNvSpPr txBox="1"/>
          <p:nvPr/>
        </p:nvSpPr>
        <p:spPr>
          <a:xfrm>
            <a:off x="4577390" y="656046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15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E1D12F42-18F9-40F6-8EFF-433E9B9F0592}"/>
              </a:ext>
            </a:extLst>
          </p:cNvPr>
          <p:cNvSpPr txBox="1"/>
          <p:nvPr/>
        </p:nvSpPr>
        <p:spPr>
          <a:xfrm>
            <a:off x="3196419" y="656748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14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6249E4F1-2D8E-4097-9179-EBC1401827BA}"/>
              </a:ext>
            </a:extLst>
          </p:cNvPr>
          <p:cNvSpPr txBox="1"/>
          <p:nvPr/>
        </p:nvSpPr>
        <p:spPr>
          <a:xfrm>
            <a:off x="1498056" y="622872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13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EBCEC452-242A-41DC-B20E-8FCEB57C4FE5}"/>
              </a:ext>
            </a:extLst>
          </p:cNvPr>
          <p:cNvSpPr txBox="1"/>
          <p:nvPr/>
        </p:nvSpPr>
        <p:spPr>
          <a:xfrm>
            <a:off x="91878" y="611336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12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62" name="Rectangle 30">
            <a:extLst>
              <a:ext uri="{FF2B5EF4-FFF2-40B4-BE49-F238E27FC236}">
                <a16:creationId xmlns:a16="http://schemas.microsoft.com/office/drawing/2014/main" id="{86B3BC84-3FA8-44F3-9E3E-59D0739B9318}"/>
              </a:ext>
            </a:extLst>
          </p:cNvPr>
          <p:cNvSpPr>
            <a:spLocks/>
          </p:cNvSpPr>
          <p:nvPr/>
        </p:nvSpPr>
        <p:spPr>
          <a:xfrm>
            <a:off x="3182966" y="1727678"/>
            <a:ext cx="1260490" cy="72127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Aprobación de la evaluación de desempeño del Presidente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63" name="Rectangle 30">
            <a:extLst>
              <a:ext uri="{FF2B5EF4-FFF2-40B4-BE49-F238E27FC236}">
                <a16:creationId xmlns:a16="http://schemas.microsoft.com/office/drawing/2014/main" id="{51677489-FC2B-4FD1-AEFD-56F1823C4DD5}"/>
              </a:ext>
            </a:extLst>
          </p:cNvPr>
          <p:cNvSpPr>
            <a:spLocks/>
          </p:cNvSpPr>
          <p:nvPr/>
        </p:nvSpPr>
        <p:spPr>
          <a:xfrm>
            <a:off x="3182966" y="2556934"/>
            <a:ext cx="1260490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solidFill>
                <a:schemeClr val="tx2"/>
              </a:solidFill>
            </a:endParaRPr>
          </a:p>
          <a:p>
            <a:pPr algn="ctr"/>
            <a:r>
              <a:rPr lang="es-ES" sz="1100" dirty="0">
                <a:solidFill>
                  <a:schemeClr val="tx2"/>
                </a:solidFill>
              </a:rPr>
              <a:t>Aprobación de los resultados anuales de desempeño de la organización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64" name="Rectangle 30">
            <a:extLst>
              <a:ext uri="{FF2B5EF4-FFF2-40B4-BE49-F238E27FC236}">
                <a16:creationId xmlns:a16="http://schemas.microsoft.com/office/drawing/2014/main" id="{0E1F4205-8CA9-4A1C-9852-5354A2D5BA6D}"/>
              </a:ext>
            </a:extLst>
          </p:cNvPr>
          <p:cNvSpPr>
            <a:spLocks/>
          </p:cNvSpPr>
          <p:nvPr/>
        </p:nvSpPr>
        <p:spPr>
          <a:xfrm>
            <a:off x="4773997" y="1757858"/>
            <a:ext cx="1339500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Asignación de Becas de Pregrado, Postgrado a Nivel Nacional y/o en el Exterior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65" name="Rectangle 30">
            <a:extLst>
              <a:ext uri="{FF2B5EF4-FFF2-40B4-BE49-F238E27FC236}">
                <a16:creationId xmlns:a16="http://schemas.microsoft.com/office/drawing/2014/main" id="{C2A97AAE-273C-42A5-B6F0-B43634490DE4}"/>
              </a:ext>
            </a:extLst>
          </p:cNvPr>
          <p:cNvSpPr>
            <a:spLocks/>
          </p:cNvSpPr>
          <p:nvPr/>
        </p:nvSpPr>
        <p:spPr>
          <a:xfrm>
            <a:off x="4783593" y="3151228"/>
            <a:ext cx="1339500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3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Aprobación de Acciones de formación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66" name="Rectangle 30">
            <a:extLst>
              <a:ext uri="{FF2B5EF4-FFF2-40B4-BE49-F238E27FC236}">
                <a16:creationId xmlns:a16="http://schemas.microsoft.com/office/drawing/2014/main" id="{4F30DB82-6F5F-4773-8ADC-002150EA4DCB}"/>
              </a:ext>
            </a:extLst>
          </p:cNvPr>
          <p:cNvSpPr>
            <a:spLocks/>
          </p:cNvSpPr>
          <p:nvPr/>
        </p:nvSpPr>
        <p:spPr>
          <a:xfrm>
            <a:off x="1639972" y="1680000"/>
            <a:ext cx="1174436" cy="615795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cargos de reporte al Presiente 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70" name="Rectangle 30">
            <a:extLst>
              <a:ext uri="{FF2B5EF4-FFF2-40B4-BE49-F238E27FC236}">
                <a16:creationId xmlns:a16="http://schemas.microsoft.com/office/drawing/2014/main" id="{6F8256D5-7314-478B-BF21-066A63342058}"/>
              </a:ext>
            </a:extLst>
          </p:cNvPr>
          <p:cNvSpPr>
            <a:spLocks/>
          </p:cNvSpPr>
          <p:nvPr/>
        </p:nvSpPr>
        <p:spPr>
          <a:xfrm>
            <a:off x="1625636" y="2509563"/>
            <a:ext cx="1174436" cy="520084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todos los cargos 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71" name="Rectangle 30">
            <a:extLst>
              <a:ext uri="{FF2B5EF4-FFF2-40B4-BE49-F238E27FC236}">
                <a16:creationId xmlns:a16="http://schemas.microsoft.com/office/drawing/2014/main" id="{3E498C09-BA6B-48BD-8F13-09DCB59426E9}"/>
              </a:ext>
            </a:extLst>
          </p:cNvPr>
          <p:cNvSpPr>
            <a:spLocks/>
          </p:cNvSpPr>
          <p:nvPr/>
        </p:nvSpPr>
        <p:spPr>
          <a:xfrm>
            <a:off x="1642911" y="3182042"/>
            <a:ext cx="1174436" cy="50833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contratos de aprendizaje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75" name="Rectangle 30">
            <a:extLst>
              <a:ext uri="{FF2B5EF4-FFF2-40B4-BE49-F238E27FC236}">
                <a16:creationId xmlns:a16="http://schemas.microsoft.com/office/drawing/2014/main" id="{E9820DB7-E155-4785-B36A-779BDD021F16}"/>
              </a:ext>
            </a:extLst>
          </p:cNvPr>
          <p:cNvSpPr>
            <a:spLocks/>
          </p:cNvSpPr>
          <p:nvPr/>
        </p:nvSpPr>
        <p:spPr>
          <a:xfrm>
            <a:off x="155409" y="1661413"/>
            <a:ext cx="1260489" cy="908581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Aprobar lo sucesores de los cargos de reporte a Presidencia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76" name="Rectangle 30">
            <a:extLst>
              <a:ext uri="{FF2B5EF4-FFF2-40B4-BE49-F238E27FC236}">
                <a16:creationId xmlns:a16="http://schemas.microsoft.com/office/drawing/2014/main" id="{F7430276-8BE1-4D7D-9089-ED915CFF78A4}"/>
              </a:ext>
            </a:extLst>
          </p:cNvPr>
          <p:cNvSpPr>
            <a:spLocks/>
          </p:cNvSpPr>
          <p:nvPr/>
        </p:nvSpPr>
        <p:spPr>
          <a:xfrm>
            <a:off x="155408" y="2720531"/>
            <a:ext cx="1260489" cy="96329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Aprobar los sucesores de los demás cargos de liderazgos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65386130-7BA3-422A-B5C5-16298505DDBF}"/>
              </a:ext>
            </a:extLst>
          </p:cNvPr>
          <p:cNvSpPr/>
          <p:nvPr/>
        </p:nvSpPr>
        <p:spPr>
          <a:xfrm>
            <a:off x="7423257" y="740523"/>
            <a:ext cx="1260490" cy="648000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CO" sz="1200" dirty="0">
                <a:solidFill>
                  <a:srgbClr val="234F67"/>
                </a:solidFill>
                <a:latin typeface="Arial" panose="020B0604020202020204"/>
              </a:rPr>
              <a:t>Aprobar comisiones de viaje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B03BCF6B-DEDC-401D-BC0D-1E9BCD707CD8}"/>
              </a:ext>
            </a:extLst>
          </p:cNvPr>
          <p:cNvSpPr/>
          <p:nvPr/>
        </p:nvSpPr>
        <p:spPr>
          <a:xfrm>
            <a:off x="11153510" y="668417"/>
            <a:ext cx="1011330" cy="76944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1100">
              <a:solidFill>
                <a:schemeClr val="tx2"/>
              </a:solidFill>
            </a:endParaRPr>
          </a:p>
          <a:p>
            <a:pPr algn="ctr"/>
            <a:r>
              <a:rPr lang="es-CO" sz="1100" dirty="0">
                <a:solidFill>
                  <a:schemeClr val="tx2"/>
                </a:solidFill>
              </a:rPr>
              <a:t>Aprobar encargos directivos</a:t>
            </a: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C82439E8-7F56-42D0-8AA6-AF836C3B5192}"/>
              </a:ext>
            </a:extLst>
          </p:cNvPr>
          <p:cNvSpPr/>
          <p:nvPr/>
        </p:nvSpPr>
        <p:spPr>
          <a:xfrm>
            <a:off x="10006530" y="740523"/>
            <a:ext cx="1012583" cy="648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100" dirty="0">
                <a:solidFill>
                  <a:schemeClr val="tx2"/>
                </a:solidFill>
              </a:rPr>
              <a:t>Aprobar movimientos horizontales</a:t>
            </a: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94A2CEE5-73FD-4EF6-AF7A-AE0CEC1BEC69}"/>
              </a:ext>
            </a:extLst>
          </p:cNvPr>
          <p:cNvSpPr/>
          <p:nvPr/>
        </p:nvSpPr>
        <p:spPr>
          <a:xfrm>
            <a:off x="8809405" y="740522"/>
            <a:ext cx="1012583" cy="600164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1100">
              <a:solidFill>
                <a:schemeClr val="tx2"/>
              </a:solidFill>
            </a:endParaRPr>
          </a:p>
          <a:p>
            <a:pPr algn="ctr"/>
            <a:r>
              <a:rPr lang="es-CO" sz="1100" dirty="0">
                <a:solidFill>
                  <a:schemeClr val="tx2"/>
                </a:solidFill>
              </a:rPr>
              <a:t>Aprobar Promociones</a:t>
            </a:r>
            <a:endParaRPr lang="es-ES" sz="1100" dirty="0">
              <a:solidFill>
                <a:schemeClr val="tx2"/>
              </a:solidFill>
            </a:endParaRPr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81A3376C-4189-4D1A-BD63-AA027216F7C5}"/>
              </a:ext>
            </a:extLst>
          </p:cNvPr>
          <p:cNvSpPr/>
          <p:nvPr/>
        </p:nvSpPr>
        <p:spPr>
          <a:xfrm>
            <a:off x="11094346" y="557643"/>
            <a:ext cx="412406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D3E89A44-BEBD-4DF4-96CB-2DE96FC9B704}"/>
              </a:ext>
            </a:extLst>
          </p:cNvPr>
          <p:cNvSpPr/>
          <p:nvPr/>
        </p:nvSpPr>
        <p:spPr>
          <a:xfrm>
            <a:off x="9937422" y="629749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98E1961C-4258-45D2-B731-6FEE987FF03B}"/>
              </a:ext>
            </a:extLst>
          </p:cNvPr>
          <p:cNvSpPr/>
          <p:nvPr/>
        </p:nvSpPr>
        <p:spPr>
          <a:xfrm>
            <a:off x="8721334" y="629749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3447B149-62E7-4F91-B357-EEF8F25B3D30}"/>
              </a:ext>
            </a:extLst>
          </p:cNvPr>
          <p:cNvSpPr/>
          <p:nvPr/>
        </p:nvSpPr>
        <p:spPr>
          <a:xfrm>
            <a:off x="7426525" y="629749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3DD1B703-CBC4-4032-B4CC-F26A8E1B3141}"/>
              </a:ext>
            </a:extLst>
          </p:cNvPr>
          <p:cNvSpPr txBox="1"/>
          <p:nvPr/>
        </p:nvSpPr>
        <p:spPr>
          <a:xfrm>
            <a:off x="9957244" y="652569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19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C4519715-3ED2-473C-A37A-D053DFEEEB4C}"/>
              </a:ext>
            </a:extLst>
          </p:cNvPr>
          <p:cNvSpPr txBox="1"/>
          <p:nvPr/>
        </p:nvSpPr>
        <p:spPr>
          <a:xfrm>
            <a:off x="11110319" y="580463"/>
            <a:ext cx="412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20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AD681933-702A-43CF-A064-804C78715B48}"/>
              </a:ext>
            </a:extLst>
          </p:cNvPr>
          <p:cNvSpPr txBox="1"/>
          <p:nvPr/>
        </p:nvSpPr>
        <p:spPr>
          <a:xfrm>
            <a:off x="8745084" y="652569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18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B137BED-2166-4F59-9E9A-13FBEA77A192}"/>
              </a:ext>
            </a:extLst>
          </p:cNvPr>
          <p:cNvSpPr txBox="1"/>
          <p:nvPr/>
        </p:nvSpPr>
        <p:spPr>
          <a:xfrm>
            <a:off x="7450724" y="652569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17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95" name="Rectangle 30">
            <a:extLst>
              <a:ext uri="{FF2B5EF4-FFF2-40B4-BE49-F238E27FC236}">
                <a16:creationId xmlns:a16="http://schemas.microsoft.com/office/drawing/2014/main" id="{4E4338E8-9272-4ADB-9AB6-B5891B7A87EF}"/>
              </a:ext>
            </a:extLst>
          </p:cNvPr>
          <p:cNvSpPr>
            <a:spLocks/>
          </p:cNvSpPr>
          <p:nvPr/>
        </p:nvSpPr>
        <p:spPr>
          <a:xfrm>
            <a:off x="7470635" y="1684136"/>
            <a:ext cx="1260489" cy="58091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100" dirty="0">
                <a:solidFill>
                  <a:schemeClr val="tx2"/>
                </a:solidFill>
              </a:rPr>
              <a:t>Aprobación comisiones de viaje en el país 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96" name="Rectangle 30">
            <a:extLst>
              <a:ext uri="{FF2B5EF4-FFF2-40B4-BE49-F238E27FC236}">
                <a16:creationId xmlns:a16="http://schemas.microsoft.com/office/drawing/2014/main" id="{7300C06E-0474-4E1E-BDDF-A63C980856F7}"/>
              </a:ext>
            </a:extLst>
          </p:cNvPr>
          <p:cNvSpPr>
            <a:spLocks/>
          </p:cNvSpPr>
          <p:nvPr/>
        </p:nvSpPr>
        <p:spPr>
          <a:xfrm>
            <a:off x="7462092" y="2439495"/>
            <a:ext cx="1260489" cy="903916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1100">
              <a:solidFill>
                <a:schemeClr val="tx2"/>
              </a:solidFill>
            </a:endParaRPr>
          </a:p>
          <a:p>
            <a:pPr algn="ctr"/>
            <a:r>
              <a:rPr lang="es-ES" sz="1100" dirty="0">
                <a:solidFill>
                  <a:schemeClr val="tx2"/>
                </a:solidFill>
              </a:rPr>
              <a:t>Aprobación comisiones de viaje en el exterior 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104" name="Rectángulo 103">
            <a:extLst>
              <a:ext uri="{FF2B5EF4-FFF2-40B4-BE49-F238E27FC236}">
                <a16:creationId xmlns:a16="http://schemas.microsoft.com/office/drawing/2014/main" id="{C3400F72-3867-45F1-88BE-58E569B2E7C2}"/>
              </a:ext>
            </a:extLst>
          </p:cNvPr>
          <p:cNvSpPr>
            <a:spLocks/>
          </p:cNvSpPr>
          <p:nvPr/>
        </p:nvSpPr>
        <p:spPr>
          <a:xfrm>
            <a:off x="6284581" y="771053"/>
            <a:ext cx="975135" cy="61624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1100" dirty="0">
                <a:solidFill>
                  <a:schemeClr val="tx2"/>
                </a:solidFill>
              </a:rPr>
              <a:t>Aprobar Guía de viajes </a:t>
            </a:r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91FA3AEB-14E6-4F91-87E5-B04AF3A4062C}"/>
              </a:ext>
            </a:extLst>
          </p:cNvPr>
          <p:cNvSpPr/>
          <p:nvPr/>
        </p:nvSpPr>
        <p:spPr>
          <a:xfrm>
            <a:off x="6148128" y="635244"/>
            <a:ext cx="346678" cy="29186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1264672C-2222-456B-B245-CF43DCF96BD8}"/>
              </a:ext>
            </a:extLst>
          </p:cNvPr>
          <p:cNvSpPr txBox="1"/>
          <p:nvPr/>
        </p:nvSpPr>
        <p:spPr>
          <a:xfrm>
            <a:off x="6169070" y="658063"/>
            <a:ext cx="3466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chemeClr val="bg1"/>
                </a:solidFill>
              </a:rPr>
              <a:t>16</a:t>
            </a:r>
            <a:endParaRPr lang="es-CO" sz="1000" b="1" dirty="0">
              <a:solidFill>
                <a:schemeClr val="bg1"/>
              </a:solidFill>
            </a:endParaRPr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25E04EC8-7C3C-4341-80A4-FFC93FAF501F}"/>
              </a:ext>
            </a:extLst>
          </p:cNvPr>
          <p:cNvSpPr/>
          <p:nvPr/>
        </p:nvSpPr>
        <p:spPr>
          <a:xfrm>
            <a:off x="3578736" y="2399311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4C802F63-4193-4D6B-AE48-0B8E22BDA942}"/>
              </a:ext>
            </a:extLst>
          </p:cNvPr>
          <p:cNvSpPr/>
          <p:nvPr/>
        </p:nvSpPr>
        <p:spPr>
          <a:xfrm>
            <a:off x="1737764" y="5624510"/>
            <a:ext cx="475200" cy="212400"/>
          </a:xfrm>
          <a:prstGeom prst="rect">
            <a:avLst/>
          </a:prstGeom>
          <a:solidFill>
            <a:schemeClr val="bg1"/>
          </a:solidFill>
          <a:ln w="12700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50" dirty="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D4BD1269-A3B7-4A64-8069-05631EEB0009}"/>
              </a:ext>
            </a:extLst>
          </p:cNvPr>
          <p:cNvSpPr/>
          <p:nvPr/>
        </p:nvSpPr>
        <p:spPr>
          <a:xfrm>
            <a:off x="11443089" y="1393770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E54A52E2-5DFF-469A-BC81-5C61FE5F498F}"/>
              </a:ext>
            </a:extLst>
          </p:cNvPr>
          <p:cNvSpPr/>
          <p:nvPr/>
        </p:nvSpPr>
        <p:spPr>
          <a:xfrm>
            <a:off x="528691" y="2514558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122" name="Rectángulo 121">
            <a:extLst>
              <a:ext uri="{FF2B5EF4-FFF2-40B4-BE49-F238E27FC236}">
                <a16:creationId xmlns:a16="http://schemas.microsoft.com/office/drawing/2014/main" id="{A39E0C61-1A00-44A1-A517-87EB913EE3CA}"/>
              </a:ext>
            </a:extLst>
          </p:cNvPr>
          <p:cNvSpPr/>
          <p:nvPr/>
        </p:nvSpPr>
        <p:spPr>
          <a:xfrm>
            <a:off x="2007806" y="2280510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3442115D-EC92-485A-8CD2-11FDFFAB652E}"/>
              </a:ext>
            </a:extLst>
          </p:cNvPr>
          <p:cNvSpPr/>
          <p:nvPr/>
        </p:nvSpPr>
        <p:spPr>
          <a:xfrm>
            <a:off x="5438734" y="5426628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124" name="Rectángulo 123">
            <a:extLst>
              <a:ext uri="{FF2B5EF4-FFF2-40B4-BE49-F238E27FC236}">
                <a16:creationId xmlns:a16="http://schemas.microsoft.com/office/drawing/2014/main" id="{0192B1BE-7E12-4FA2-8A13-BF1535F63413}"/>
              </a:ext>
            </a:extLst>
          </p:cNvPr>
          <p:cNvSpPr/>
          <p:nvPr/>
        </p:nvSpPr>
        <p:spPr>
          <a:xfrm>
            <a:off x="7880952" y="2226591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50" dirty="0">
                <a:solidFill>
                  <a:schemeClr val="tx2"/>
                </a:solidFill>
                <a:cs typeface="Arial"/>
              </a:rPr>
              <a:t>J</a:t>
            </a:r>
          </a:p>
        </p:txBody>
      </p:sp>
      <p:sp>
        <p:nvSpPr>
          <p:cNvPr id="132" name="Rectángulo 131">
            <a:extLst>
              <a:ext uri="{FF2B5EF4-FFF2-40B4-BE49-F238E27FC236}">
                <a16:creationId xmlns:a16="http://schemas.microsoft.com/office/drawing/2014/main" id="{2B4D8A13-DB92-41A8-AFD2-5B2874EF1BF3}"/>
              </a:ext>
            </a:extLst>
          </p:cNvPr>
          <p:cNvSpPr/>
          <p:nvPr/>
        </p:nvSpPr>
        <p:spPr>
          <a:xfrm>
            <a:off x="9097200" y="1357933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33" name="Rectángulo 132">
            <a:extLst>
              <a:ext uri="{FF2B5EF4-FFF2-40B4-BE49-F238E27FC236}">
                <a16:creationId xmlns:a16="http://schemas.microsoft.com/office/drawing/2014/main" id="{3D0435A1-4663-4846-971D-86057AF520BB}"/>
              </a:ext>
            </a:extLst>
          </p:cNvPr>
          <p:cNvSpPr/>
          <p:nvPr/>
        </p:nvSpPr>
        <p:spPr>
          <a:xfrm>
            <a:off x="4239854" y="5257812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DD70D3A2-5195-4278-89DE-C7B5909EBB84}"/>
              </a:ext>
            </a:extLst>
          </p:cNvPr>
          <p:cNvSpPr/>
          <p:nvPr/>
        </p:nvSpPr>
        <p:spPr>
          <a:xfrm>
            <a:off x="464571" y="5452808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A8D9BAF4-4638-4531-A212-B02CC3C2B3F8}"/>
              </a:ext>
            </a:extLst>
          </p:cNvPr>
          <p:cNvSpPr/>
          <p:nvPr/>
        </p:nvSpPr>
        <p:spPr>
          <a:xfrm>
            <a:off x="5245820" y="3718007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F6CFB0F8-5E6E-40EC-ACA9-CE69E63E9E53}"/>
              </a:ext>
            </a:extLst>
          </p:cNvPr>
          <p:cNvSpPr/>
          <p:nvPr/>
        </p:nvSpPr>
        <p:spPr>
          <a:xfrm>
            <a:off x="2940200" y="5948320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54" name="Rectángulo 153">
            <a:extLst>
              <a:ext uri="{FF2B5EF4-FFF2-40B4-BE49-F238E27FC236}">
                <a16:creationId xmlns:a16="http://schemas.microsoft.com/office/drawing/2014/main" id="{2D118A3A-F9B1-4373-81CB-37E150897A64}"/>
              </a:ext>
            </a:extLst>
          </p:cNvPr>
          <p:cNvSpPr/>
          <p:nvPr/>
        </p:nvSpPr>
        <p:spPr>
          <a:xfrm>
            <a:off x="10279635" y="1372750"/>
            <a:ext cx="475200" cy="21240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E55B9259-4EF1-4902-86B4-55035FFA0223}"/>
              </a:ext>
            </a:extLst>
          </p:cNvPr>
          <p:cNvSpPr/>
          <p:nvPr/>
        </p:nvSpPr>
        <p:spPr>
          <a:xfrm>
            <a:off x="1989895" y="3643076"/>
            <a:ext cx="475200" cy="21240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156" name="Rectángulo 155">
            <a:extLst>
              <a:ext uri="{FF2B5EF4-FFF2-40B4-BE49-F238E27FC236}">
                <a16:creationId xmlns:a16="http://schemas.microsoft.com/office/drawing/2014/main" id="{EBAD52F6-3A50-47C4-A8A6-F9957211FE0C}"/>
              </a:ext>
            </a:extLst>
          </p:cNvPr>
          <p:cNvSpPr/>
          <p:nvPr/>
        </p:nvSpPr>
        <p:spPr>
          <a:xfrm>
            <a:off x="6504799" y="1385297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99817ECC-A9CE-487D-A447-63834E8CDB42}"/>
              </a:ext>
            </a:extLst>
          </p:cNvPr>
          <p:cNvSpPr/>
          <p:nvPr/>
        </p:nvSpPr>
        <p:spPr>
          <a:xfrm>
            <a:off x="8123763" y="3332072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58" name="Rectángulo 157">
            <a:extLst>
              <a:ext uri="{FF2B5EF4-FFF2-40B4-BE49-F238E27FC236}">
                <a16:creationId xmlns:a16="http://schemas.microsoft.com/office/drawing/2014/main" id="{1419E290-EB81-48FD-9FE7-BB69C3A55F9B}"/>
              </a:ext>
            </a:extLst>
          </p:cNvPr>
          <p:cNvSpPr/>
          <p:nvPr/>
        </p:nvSpPr>
        <p:spPr>
          <a:xfrm>
            <a:off x="7619075" y="3323993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159" name="Rectángulo 158">
            <a:extLst>
              <a:ext uri="{FF2B5EF4-FFF2-40B4-BE49-F238E27FC236}">
                <a16:creationId xmlns:a16="http://schemas.microsoft.com/office/drawing/2014/main" id="{AC5431C5-08AE-45CB-89CC-44576AD161AE}"/>
              </a:ext>
            </a:extLst>
          </p:cNvPr>
          <p:cNvSpPr/>
          <p:nvPr/>
        </p:nvSpPr>
        <p:spPr>
          <a:xfrm>
            <a:off x="777101" y="3615032"/>
            <a:ext cx="475200" cy="19802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</a:t>
            </a:r>
          </a:p>
        </p:txBody>
      </p: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B4FEEF27-B06C-4BEC-AB6B-022835691884}"/>
              </a:ext>
            </a:extLst>
          </p:cNvPr>
          <p:cNvSpPr/>
          <p:nvPr/>
        </p:nvSpPr>
        <p:spPr>
          <a:xfrm>
            <a:off x="3809760" y="3638977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VTH</a:t>
            </a:r>
          </a:p>
        </p:txBody>
      </p:sp>
      <p:sp>
        <p:nvSpPr>
          <p:cNvPr id="161" name="Rectángulo 160">
            <a:extLst>
              <a:ext uri="{FF2B5EF4-FFF2-40B4-BE49-F238E27FC236}">
                <a16:creationId xmlns:a16="http://schemas.microsoft.com/office/drawing/2014/main" id="{E1FB320D-93BB-4E5E-8B1F-01F3EE9BE992}"/>
              </a:ext>
            </a:extLst>
          </p:cNvPr>
          <p:cNvSpPr/>
          <p:nvPr/>
        </p:nvSpPr>
        <p:spPr>
          <a:xfrm>
            <a:off x="3320157" y="3633743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162" name="Rectángulo 161">
            <a:extLst>
              <a:ext uri="{FF2B5EF4-FFF2-40B4-BE49-F238E27FC236}">
                <a16:creationId xmlns:a16="http://schemas.microsoft.com/office/drawing/2014/main" id="{6911BCA5-CA63-42AB-899E-09B501CBAAF8}"/>
              </a:ext>
            </a:extLst>
          </p:cNvPr>
          <p:cNvSpPr/>
          <p:nvPr/>
        </p:nvSpPr>
        <p:spPr>
          <a:xfrm>
            <a:off x="5488742" y="2826645"/>
            <a:ext cx="475200" cy="21240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</a:t>
            </a:r>
          </a:p>
        </p:txBody>
      </p:sp>
      <p:sp>
        <p:nvSpPr>
          <p:cNvPr id="163" name="Rectángulo 162">
            <a:extLst>
              <a:ext uri="{FF2B5EF4-FFF2-40B4-BE49-F238E27FC236}">
                <a16:creationId xmlns:a16="http://schemas.microsoft.com/office/drawing/2014/main" id="{AA59E27B-C332-4588-A79C-03B73DF9E177}"/>
              </a:ext>
            </a:extLst>
          </p:cNvPr>
          <p:cNvSpPr/>
          <p:nvPr/>
        </p:nvSpPr>
        <p:spPr>
          <a:xfrm>
            <a:off x="4986643" y="2823941"/>
            <a:ext cx="475200" cy="2124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 dirty="0">
                <a:solidFill>
                  <a:schemeClr val="tx2"/>
                </a:solidFill>
                <a:cs typeface="Arial"/>
              </a:rPr>
              <a:t>P</a:t>
            </a:r>
            <a:endParaRPr lang="es-ES" dirty="0"/>
          </a:p>
        </p:txBody>
      </p:sp>
      <p:sp>
        <p:nvSpPr>
          <p:cNvPr id="164" name="Rectángulo 163">
            <a:extLst>
              <a:ext uri="{FF2B5EF4-FFF2-40B4-BE49-F238E27FC236}">
                <a16:creationId xmlns:a16="http://schemas.microsoft.com/office/drawing/2014/main" id="{7EA67C76-C50B-4A11-852B-672BF8D888A6}"/>
              </a:ext>
            </a:extLst>
          </p:cNvPr>
          <p:cNvSpPr/>
          <p:nvPr/>
        </p:nvSpPr>
        <p:spPr>
          <a:xfrm>
            <a:off x="2012058" y="2971546"/>
            <a:ext cx="475200" cy="2124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800" dirty="0">
                <a:solidFill>
                  <a:schemeClr val="tx2"/>
                </a:solidFill>
              </a:rPr>
              <a:t>V</a:t>
            </a:r>
          </a:p>
        </p:txBody>
      </p:sp>
      <p:sp>
        <p:nvSpPr>
          <p:cNvPr id="212" name="CuadroTexto 211">
            <a:extLst>
              <a:ext uri="{FF2B5EF4-FFF2-40B4-BE49-F238E27FC236}">
                <a16:creationId xmlns:a16="http://schemas.microsoft.com/office/drawing/2014/main" id="{EE2D7611-C813-4612-8077-80CDA560D000}"/>
              </a:ext>
            </a:extLst>
          </p:cNvPr>
          <p:cNvSpPr txBox="1"/>
          <p:nvPr/>
        </p:nvSpPr>
        <p:spPr>
          <a:xfrm>
            <a:off x="6641986" y="3990742"/>
            <a:ext cx="5520717" cy="224140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213" name="Rectángulo 212">
            <a:extLst>
              <a:ext uri="{FF2B5EF4-FFF2-40B4-BE49-F238E27FC236}">
                <a16:creationId xmlns:a16="http://schemas.microsoft.com/office/drawing/2014/main" id="{CA66B9D5-BBCC-4B05-8D95-45191426A332}"/>
              </a:ext>
            </a:extLst>
          </p:cNvPr>
          <p:cNvSpPr/>
          <p:nvPr/>
        </p:nvSpPr>
        <p:spPr>
          <a:xfrm>
            <a:off x="6738792" y="4023950"/>
            <a:ext cx="5175739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s-ES" sz="1200" b="1" dirty="0">
                <a:solidFill>
                  <a:srgbClr val="254147"/>
                </a:solidFill>
                <a:sym typeface="Wingdings" panose="05000000000000000000" pitchFamily="2" charset="2"/>
              </a:rPr>
              <a:t>Total Macroproceso: 6</a:t>
            </a:r>
            <a:r>
              <a:rPr lang="es-ES" sz="1200" dirty="0">
                <a:solidFill>
                  <a:srgbClr val="254147"/>
                </a:solidFill>
                <a:sym typeface="Wingdings" panose="05000000000000000000" pitchFamily="2" charset="2"/>
              </a:rPr>
              <a:t> procesos Nivel 1, </a:t>
            </a:r>
            <a:r>
              <a:rPr lang="es-ES" sz="1200" b="1" dirty="0">
                <a:solidFill>
                  <a:srgbClr val="254147"/>
                </a:solidFill>
                <a:sym typeface="Wingdings" panose="05000000000000000000" pitchFamily="2" charset="2"/>
              </a:rPr>
              <a:t>25</a:t>
            </a:r>
            <a:r>
              <a:rPr lang="es-ES" sz="1200" dirty="0">
                <a:solidFill>
                  <a:srgbClr val="254147"/>
                </a:solidFill>
                <a:sym typeface="Wingdings" panose="05000000000000000000" pitchFamily="2" charset="2"/>
              </a:rPr>
              <a:t> decisiones críticas en su matriz del MAD con </a:t>
            </a:r>
            <a:r>
              <a:rPr lang="es-ES" sz="1200" b="1" dirty="0">
                <a:solidFill>
                  <a:schemeClr val="tx2"/>
                </a:solidFill>
                <a:sym typeface="Wingdings" panose="05000000000000000000" pitchFamily="2" charset="2"/>
              </a:rPr>
              <a:t>44 </a:t>
            </a:r>
            <a:r>
              <a:rPr lang="es-ES" sz="1200" dirty="0">
                <a:solidFill>
                  <a:srgbClr val="254147"/>
                </a:solidFill>
                <a:sym typeface="Wingdings" panose="05000000000000000000" pitchFamily="2" charset="2"/>
              </a:rPr>
              <a:t>categorías de tomadores de decisiones: </a:t>
            </a:r>
            <a:endParaRPr lang="es-CO" sz="1200" dirty="0">
              <a:solidFill>
                <a:srgbClr val="254147"/>
              </a:solidFill>
            </a:endParaRPr>
          </a:p>
        </p:txBody>
      </p:sp>
      <p:sp>
        <p:nvSpPr>
          <p:cNvPr id="214" name="Rectángulo 213">
            <a:extLst>
              <a:ext uri="{FF2B5EF4-FFF2-40B4-BE49-F238E27FC236}">
                <a16:creationId xmlns:a16="http://schemas.microsoft.com/office/drawing/2014/main" id="{547EDF1A-1A87-43A9-8B7A-46A7D57B5845}"/>
              </a:ext>
            </a:extLst>
          </p:cNvPr>
          <p:cNvSpPr/>
          <p:nvPr/>
        </p:nvSpPr>
        <p:spPr>
          <a:xfrm>
            <a:off x="7153015" y="505069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215" name="CuadroTexto 214">
            <a:extLst>
              <a:ext uri="{FF2B5EF4-FFF2-40B4-BE49-F238E27FC236}">
                <a16:creationId xmlns:a16="http://schemas.microsoft.com/office/drawing/2014/main" id="{26849765-7002-45D4-97E0-428EB8DF0D09}"/>
              </a:ext>
            </a:extLst>
          </p:cNvPr>
          <p:cNvSpPr txBox="1"/>
          <p:nvPr/>
        </p:nvSpPr>
        <p:spPr>
          <a:xfrm>
            <a:off x="7452328" y="4990758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Presidente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 21%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16" name="Rectángulo 215">
            <a:extLst>
              <a:ext uri="{FF2B5EF4-FFF2-40B4-BE49-F238E27FC236}">
                <a16:creationId xmlns:a16="http://schemas.microsoft.com/office/drawing/2014/main" id="{612B05B7-837D-42F4-BAA5-81EEFF6B153C}"/>
              </a:ext>
            </a:extLst>
          </p:cNvPr>
          <p:cNvSpPr/>
          <p:nvPr/>
        </p:nvSpPr>
        <p:spPr>
          <a:xfrm>
            <a:off x="7153015" y="465408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217" name="CuadroTexto 216">
            <a:extLst>
              <a:ext uri="{FF2B5EF4-FFF2-40B4-BE49-F238E27FC236}">
                <a16:creationId xmlns:a16="http://schemas.microsoft.com/office/drawing/2014/main" id="{0E7B22B2-8E4F-4FB9-B0AB-24F35D9C9284}"/>
              </a:ext>
            </a:extLst>
          </p:cNvPr>
          <p:cNvSpPr txBox="1"/>
          <p:nvPr/>
        </p:nvSpPr>
        <p:spPr>
          <a:xfrm>
            <a:off x="7452328" y="4594148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Junta Directiva 16%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18" name="CuadroTexto 217">
            <a:extLst>
              <a:ext uri="{FF2B5EF4-FFF2-40B4-BE49-F238E27FC236}">
                <a16:creationId xmlns:a16="http://schemas.microsoft.com/office/drawing/2014/main" id="{7BCAA4F1-6692-4DFB-AB2C-9B65CBB0BA02}"/>
              </a:ext>
            </a:extLst>
          </p:cNvPr>
          <p:cNvSpPr txBox="1"/>
          <p:nvPr/>
        </p:nvSpPr>
        <p:spPr>
          <a:xfrm>
            <a:off x="9089369" y="4584983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Vicepresidente TH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40%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19" name="Rectángulo 218">
            <a:extLst>
              <a:ext uri="{FF2B5EF4-FFF2-40B4-BE49-F238E27FC236}">
                <a16:creationId xmlns:a16="http://schemas.microsoft.com/office/drawing/2014/main" id="{912CDA63-D8C4-4724-B524-554DB175D260}"/>
              </a:ext>
            </a:extLst>
          </p:cNvPr>
          <p:cNvSpPr/>
          <p:nvPr/>
        </p:nvSpPr>
        <p:spPr>
          <a:xfrm>
            <a:off x="8761529" y="4676229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220" name="CuadroTexto 219">
            <a:extLst>
              <a:ext uri="{FF2B5EF4-FFF2-40B4-BE49-F238E27FC236}">
                <a16:creationId xmlns:a16="http://schemas.microsoft.com/office/drawing/2014/main" id="{EF8EBCF9-3990-4E86-84D8-419EFE32D0B8}"/>
              </a:ext>
            </a:extLst>
          </p:cNvPr>
          <p:cNvSpPr txBox="1"/>
          <p:nvPr/>
        </p:nvSpPr>
        <p:spPr>
          <a:xfrm>
            <a:off x="9150262" y="5012067"/>
            <a:ext cx="135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Vicepresidentes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10%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21" name="Rectángulo 220">
            <a:extLst>
              <a:ext uri="{FF2B5EF4-FFF2-40B4-BE49-F238E27FC236}">
                <a16:creationId xmlns:a16="http://schemas.microsoft.com/office/drawing/2014/main" id="{316F0B14-06E6-4774-802E-8D63BA74A3DB}"/>
              </a:ext>
            </a:extLst>
          </p:cNvPr>
          <p:cNvSpPr/>
          <p:nvPr/>
        </p:nvSpPr>
        <p:spPr>
          <a:xfrm>
            <a:off x="8761529" y="5077998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222" name="Rectángulo 221">
            <a:extLst>
              <a:ext uri="{FF2B5EF4-FFF2-40B4-BE49-F238E27FC236}">
                <a16:creationId xmlns:a16="http://schemas.microsoft.com/office/drawing/2014/main" id="{00B54047-F19E-4BD8-BCF2-DB1E1CFC7E18}"/>
              </a:ext>
            </a:extLst>
          </p:cNvPr>
          <p:cNvSpPr/>
          <p:nvPr/>
        </p:nvSpPr>
        <p:spPr>
          <a:xfrm>
            <a:off x="8761529" y="5495325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223" name="CuadroTexto 222">
            <a:extLst>
              <a:ext uri="{FF2B5EF4-FFF2-40B4-BE49-F238E27FC236}">
                <a16:creationId xmlns:a16="http://schemas.microsoft.com/office/drawing/2014/main" id="{7D571531-9AF9-4E12-8652-2595EE68B5C9}"/>
              </a:ext>
            </a:extLst>
          </p:cNvPr>
          <p:cNvSpPr txBox="1"/>
          <p:nvPr/>
        </p:nvSpPr>
        <p:spPr>
          <a:xfrm>
            <a:off x="9150262" y="5440998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Comité Rec. Ter.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2%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24" name="CuadroTexto 223">
            <a:extLst>
              <a:ext uri="{FF2B5EF4-FFF2-40B4-BE49-F238E27FC236}">
                <a16:creationId xmlns:a16="http://schemas.microsoft.com/office/drawing/2014/main" id="{2A18CA60-A987-4C86-854F-211030F4F652}"/>
              </a:ext>
            </a:extLst>
          </p:cNvPr>
          <p:cNvSpPr txBox="1"/>
          <p:nvPr/>
        </p:nvSpPr>
        <p:spPr>
          <a:xfrm>
            <a:off x="10872842" y="4616335"/>
            <a:ext cx="77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Gerentes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9%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25" name="Rectángulo 224">
            <a:extLst>
              <a:ext uri="{FF2B5EF4-FFF2-40B4-BE49-F238E27FC236}">
                <a16:creationId xmlns:a16="http://schemas.microsoft.com/office/drawing/2014/main" id="{4CE74844-580B-453B-9307-482A6E4EB536}"/>
              </a:ext>
            </a:extLst>
          </p:cNvPr>
          <p:cNvSpPr/>
          <p:nvPr/>
        </p:nvSpPr>
        <p:spPr>
          <a:xfrm>
            <a:off x="10465286" y="4699195"/>
            <a:ext cx="329638" cy="11456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226" name="CuadroTexto 225">
            <a:extLst>
              <a:ext uri="{FF2B5EF4-FFF2-40B4-BE49-F238E27FC236}">
                <a16:creationId xmlns:a16="http://schemas.microsoft.com/office/drawing/2014/main" id="{77140922-8076-4076-898D-EE5FF98BA7A7}"/>
              </a:ext>
            </a:extLst>
          </p:cNvPr>
          <p:cNvSpPr txBox="1"/>
          <p:nvPr/>
        </p:nvSpPr>
        <p:spPr>
          <a:xfrm>
            <a:off x="10881854" y="5012067"/>
            <a:ext cx="1200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Jefes</a:t>
            </a:r>
          </a:p>
          <a:p>
            <a:r>
              <a:rPr lang="es-ES" sz="1000" dirty="0">
                <a:solidFill>
                  <a:schemeClr val="accent1">
                    <a:lumMod val="25000"/>
                  </a:schemeClr>
                </a:solidFill>
              </a:rPr>
              <a:t>2%</a:t>
            </a:r>
            <a:endParaRPr lang="es-CO" sz="10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227" name="Rectángulo 226">
            <a:extLst>
              <a:ext uri="{FF2B5EF4-FFF2-40B4-BE49-F238E27FC236}">
                <a16:creationId xmlns:a16="http://schemas.microsoft.com/office/drawing/2014/main" id="{9B2DD729-475C-4FC2-ADA2-80CED8866979}"/>
              </a:ext>
            </a:extLst>
          </p:cNvPr>
          <p:cNvSpPr/>
          <p:nvPr/>
        </p:nvSpPr>
        <p:spPr>
          <a:xfrm>
            <a:off x="10465286" y="5075202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228" name="CuadroTexto 227">
            <a:extLst>
              <a:ext uri="{FF2B5EF4-FFF2-40B4-BE49-F238E27FC236}">
                <a16:creationId xmlns:a16="http://schemas.microsoft.com/office/drawing/2014/main" id="{47CA3843-4A1A-421D-ADA1-CC79DC873C03}"/>
              </a:ext>
            </a:extLst>
          </p:cNvPr>
          <p:cNvSpPr txBox="1"/>
          <p:nvPr/>
        </p:nvSpPr>
        <p:spPr>
          <a:xfrm>
            <a:off x="6839232" y="5904520"/>
            <a:ext cx="1520344" cy="2616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tx2"/>
                </a:solidFill>
              </a:rPr>
              <a:t>Palanca de Agilidad 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229" name="CuadroTexto 228">
            <a:extLst>
              <a:ext uri="{FF2B5EF4-FFF2-40B4-BE49-F238E27FC236}">
                <a16:creationId xmlns:a16="http://schemas.microsoft.com/office/drawing/2014/main" id="{F0361A92-7966-4D3E-B786-22FB64CAD639}"/>
              </a:ext>
            </a:extLst>
          </p:cNvPr>
          <p:cNvSpPr txBox="1"/>
          <p:nvPr/>
        </p:nvSpPr>
        <p:spPr>
          <a:xfrm>
            <a:off x="8530732" y="5904520"/>
            <a:ext cx="1541838" cy="26161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tx2"/>
                </a:solidFill>
              </a:rPr>
              <a:t>Palanca de Claridad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230" name="CuadroTexto 229">
            <a:extLst>
              <a:ext uri="{FF2B5EF4-FFF2-40B4-BE49-F238E27FC236}">
                <a16:creationId xmlns:a16="http://schemas.microsoft.com/office/drawing/2014/main" id="{186DCAC2-DCCF-4D63-8E3E-2BA5B48E4A46}"/>
              </a:ext>
            </a:extLst>
          </p:cNvPr>
          <p:cNvSpPr txBox="1"/>
          <p:nvPr/>
        </p:nvSpPr>
        <p:spPr>
          <a:xfrm>
            <a:off x="10241255" y="5904520"/>
            <a:ext cx="1793088" cy="26161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tx2"/>
                </a:solidFill>
              </a:rPr>
              <a:t>Palanca de Consistencia</a:t>
            </a:r>
            <a:endParaRPr lang="es-CO" sz="1100" dirty="0">
              <a:solidFill>
                <a:schemeClr val="tx2"/>
              </a:solidFill>
            </a:endParaRPr>
          </a:p>
        </p:txBody>
      </p:sp>
      <p:sp>
        <p:nvSpPr>
          <p:cNvPr id="3" name="CuadroTexto 47">
            <a:extLst>
              <a:ext uri="{FF2B5EF4-FFF2-40B4-BE49-F238E27FC236}">
                <a16:creationId xmlns:a16="http://schemas.microsoft.com/office/drawing/2014/main" id="{CA06D841-74C5-451F-88CE-DD8B3E572838}"/>
              </a:ext>
            </a:extLst>
          </p:cNvPr>
          <p:cNvSpPr txBox="1"/>
          <p:nvPr/>
        </p:nvSpPr>
        <p:spPr>
          <a:xfrm>
            <a:off x="-39442" y="42416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 – Talento Humano (2/2)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13E37B0-D5F3-4F9E-810B-1C42728E6255}"/>
              </a:ext>
            </a:extLst>
          </p:cNvPr>
          <p:cNvSpPr/>
          <p:nvPr/>
        </p:nvSpPr>
        <p:spPr>
          <a:xfrm>
            <a:off x="306618" y="3603307"/>
            <a:ext cx="473411" cy="212613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s-CO" sz="800" dirty="0">
                <a:solidFill>
                  <a:schemeClr val="tx2"/>
                </a:solidFill>
                <a:cs typeface="Arial"/>
              </a:rPr>
              <a:t>VTH</a:t>
            </a:r>
            <a:endParaRPr lang="es-CO" sz="80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210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0740088A-8ABF-414B-8746-763C3F660F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7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0740088A-8ABF-414B-8746-763C3F660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>
            <a:extLst>
              <a:ext uri="{FF2B5EF4-FFF2-40B4-BE49-F238E27FC236}">
                <a16:creationId xmlns:a16="http://schemas.microsoft.com/office/drawing/2014/main" id="{42B40C10-F876-4F1B-842D-C3F6355B6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93B487-116E-4767-AA0D-CAE2A460F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4876" y="6428983"/>
            <a:ext cx="84712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25750-4209-4357-A72F-45445C8044EF}" type="slidenum">
              <a:rPr kumimoji="0" lang="es-CO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54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2554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99300021-C267-43BD-A0F5-B3ECE622345E}"/>
              </a:ext>
            </a:extLst>
          </p:cNvPr>
          <p:cNvSpPr>
            <a:spLocks/>
          </p:cNvSpPr>
          <p:nvPr/>
        </p:nvSpPr>
        <p:spPr>
          <a:xfrm>
            <a:off x="334933" y="971052"/>
            <a:ext cx="1350000" cy="1346383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el Modelo de Procesos organizacional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90CC82AC-D82E-4F89-AC67-093894759099}"/>
              </a:ext>
            </a:extLst>
          </p:cNvPr>
          <p:cNvSpPr>
            <a:spLocks/>
          </p:cNvSpPr>
          <p:nvPr/>
        </p:nvSpPr>
        <p:spPr>
          <a:xfrm>
            <a:off x="8986638" y="971052"/>
            <a:ext cx="1350000" cy="1311254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el Modelo de Gestión de conocimiento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1835F856-5B59-4AFF-86DE-2F0968B76CF7}"/>
              </a:ext>
            </a:extLst>
          </p:cNvPr>
          <p:cNvSpPr>
            <a:spLocks/>
          </p:cNvSpPr>
          <p:nvPr/>
        </p:nvSpPr>
        <p:spPr>
          <a:xfrm>
            <a:off x="6690893" y="971052"/>
            <a:ext cx="2079535" cy="1352075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iniciativas relacionadas con ahorros por implementación de mejores prácticas, eficiencias y esquemas de optimización en procesos</a:t>
            </a: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101F3273-AA10-47F1-9872-07AD50130DF5}"/>
              </a:ext>
            </a:extLst>
          </p:cNvPr>
          <p:cNvSpPr>
            <a:spLocks/>
          </p:cNvSpPr>
          <p:nvPr/>
        </p:nvSpPr>
        <p:spPr>
          <a:xfrm>
            <a:off x="1919367" y="971052"/>
            <a:ext cx="1350000" cy="1343852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Política Integral 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BDBCDC72-F935-45A4-AE31-C045019965AF}"/>
              </a:ext>
            </a:extLst>
          </p:cNvPr>
          <p:cNvSpPr>
            <a:spLocks/>
          </p:cNvSpPr>
          <p:nvPr/>
        </p:nvSpPr>
        <p:spPr>
          <a:xfrm>
            <a:off x="3503801" y="971052"/>
            <a:ext cx="1350000" cy="1343853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el Sistema Integrado de Gestión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Rectangle 30">
            <a:extLst>
              <a:ext uri="{FF2B5EF4-FFF2-40B4-BE49-F238E27FC236}">
                <a16:creationId xmlns:a16="http://schemas.microsoft.com/office/drawing/2014/main" id="{F2F1441C-82E3-4978-ADB4-2E81AB714A12}"/>
              </a:ext>
            </a:extLst>
          </p:cNvPr>
          <p:cNvSpPr>
            <a:spLocks/>
          </p:cNvSpPr>
          <p:nvPr/>
        </p:nvSpPr>
        <p:spPr>
          <a:xfrm>
            <a:off x="334933" y="2530260"/>
            <a:ext cx="1350000" cy="945344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el Modelo de Procesos Nivel 0 </a:t>
            </a:r>
          </a:p>
        </p:txBody>
      </p:sp>
      <p:sp>
        <p:nvSpPr>
          <p:cNvPr id="142" name="Rectangle 30">
            <a:extLst>
              <a:ext uri="{FF2B5EF4-FFF2-40B4-BE49-F238E27FC236}">
                <a16:creationId xmlns:a16="http://schemas.microsoft.com/office/drawing/2014/main" id="{9660C67C-C249-4C29-87B1-2E22B67DE74F}"/>
              </a:ext>
            </a:extLst>
          </p:cNvPr>
          <p:cNvSpPr>
            <a:spLocks/>
          </p:cNvSpPr>
          <p:nvPr/>
        </p:nvSpPr>
        <p:spPr>
          <a:xfrm>
            <a:off x="6690260" y="2553740"/>
            <a:ext cx="2080800" cy="795180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metodologías (ágiles) que apalanquen la mejora continua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FE8ED9F7-3608-4810-95FA-CCA357FF8DD5}"/>
              </a:ext>
            </a:extLst>
          </p:cNvPr>
          <p:cNvSpPr>
            <a:spLocks/>
          </p:cNvSpPr>
          <p:nvPr/>
        </p:nvSpPr>
        <p:spPr>
          <a:xfrm>
            <a:off x="10571071" y="971052"/>
            <a:ext cx="1350000" cy="1311254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el Modelo de Gestión del cambio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ectangle 30">
            <a:extLst>
              <a:ext uri="{FF2B5EF4-FFF2-40B4-BE49-F238E27FC236}">
                <a16:creationId xmlns:a16="http://schemas.microsoft.com/office/drawing/2014/main" id="{2415F8F2-3DA7-41EF-8038-82DFF151E6CF}"/>
              </a:ext>
            </a:extLst>
          </p:cNvPr>
          <p:cNvSpPr>
            <a:spLocks/>
          </p:cNvSpPr>
          <p:nvPr/>
        </p:nvSpPr>
        <p:spPr>
          <a:xfrm>
            <a:off x="334933" y="3740405"/>
            <a:ext cx="1350000" cy="1461275"/>
          </a:xfrm>
          <a:prstGeom prst="rect">
            <a:avLst/>
          </a:prstGeom>
          <a:solidFill>
            <a:schemeClr val="bg1"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y/o actualizar cambios del Macroproceso Nivel, 1 y subsiguientes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E119E4D-51ED-4CD8-8FEF-E5E9E94AD24B}"/>
              </a:ext>
            </a:extLst>
          </p:cNvPr>
          <p:cNvSpPr>
            <a:spLocks/>
          </p:cNvSpPr>
          <p:nvPr/>
        </p:nvSpPr>
        <p:spPr>
          <a:xfrm>
            <a:off x="5088235" y="971052"/>
            <a:ext cx="1350000" cy="1343853"/>
          </a:xfrm>
          <a:prstGeom prst="rect">
            <a:avLst/>
          </a:prstGeom>
          <a:solidFill>
            <a:schemeClr val="accent1"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Aprobar lineamientos generales para el diseño de procesos de negocio</a:t>
            </a:r>
          </a:p>
        </p:txBody>
      </p:sp>
      <p:sp>
        <p:nvSpPr>
          <p:cNvPr id="72" name="CuadroTexto 1">
            <a:extLst>
              <a:ext uri="{FF2B5EF4-FFF2-40B4-BE49-F238E27FC236}">
                <a16:creationId xmlns:a16="http://schemas.microsoft.com/office/drawing/2014/main" id="{41E8D21E-9982-4381-835B-4E9BF24C4946}"/>
              </a:ext>
            </a:extLst>
          </p:cNvPr>
          <p:cNvSpPr txBox="1"/>
          <p:nvPr/>
        </p:nvSpPr>
        <p:spPr>
          <a:xfrm>
            <a:off x="5255120" y="3989041"/>
            <a:ext cx="6545753" cy="20090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08A90E6D-EB7D-4592-82AD-5783DEEAF288}"/>
              </a:ext>
            </a:extLst>
          </p:cNvPr>
          <p:cNvSpPr/>
          <p:nvPr/>
        </p:nvSpPr>
        <p:spPr>
          <a:xfrm>
            <a:off x="5412715" y="4066332"/>
            <a:ext cx="6230562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541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Total Macroproceso: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541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7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541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541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decisiones críticas en su matriz del MAD con 8 categorías de tomadores de decisiones: 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2541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CuadroTexto 17">
            <a:extLst>
              <a:ext uri="{FF2B5EF4-FFF2-40B4-BE49-F238E27FC236}">
                <a16:creationId xmlns:a16="http://schemas.microsoft.com/office/drawing/2014/main" id="{F9578A02-E162-4167-98BC-7A5265BC5FF6}"/>
              </a:ext>
            </a:extLst>
          </p:cNvPr>
          <p:cNvSpPr txBox="1"/>
          <p:nvPr/>
        </p:nvSpPr>
        <p:spPr>
          <a:xfrm>
            <a:off x="5552877" y="5593654"/>
            <a:ext cx="1520344" cy="2616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Palanca de Agilidad 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CuadroTexto 18">
            <a:extLst>
              <a:ext uri="{FF2B5EF4-FFF2-40B4-BE49-F238E27FC236}">
                <a16:creationId xmlns:a16="http://schemas.microsoft.com/office/drawing/2014/main" id="{D8E9CA48-03D1-4197-9C62-0C7C1EDBC531}"/>
              </a:ext>
            </a:extLst>
          </p:cNvPr>
          <p:cNvSpPr txBox="1"/>
          <p:nvPr/>
        </p:nvSpPr>
        <p:spPr>
          <a:xfrm>
            <a:off x="7660235" y="5593654"/>
            <a:ext cx="1541838" cy="26161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Palanca de Claridad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CuadroTexto 19">
            <a:extLst>
              <a:ext uri="{FF2B5EF4-FFF2-40B4-BE49-F238E27FC236}">
                <a16:creationId xmlns:a16="http://schemas.microsoft.com/office/drawing/2014/main" id="{189D5391-3F5F-4F14-B976-20E6562B27F4}"/>
              </a:ext>
            </a:extLst>
          </p:cNvPr>
          <p:cNvSpPr txBox="1"/>
          <p:nvPr/>
        </p:nvSpPr>
        <p:spPr>
          <a:xfrm>
            <a:off x="9789087" y="5593654"/>
            <a:ext cx="1793088" cy="26161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Palanca de Consistencia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DD6FB7B-B3B4-4668-9658-313DFA2F74AB}"/>
              </a:ext>
            </a:extLst>
          </p:cNvPr>
          <p:cNvSpPr/>
          <p:nvPr/>
        </p:nvSpPr>
        <p:spPr>
          <a:xfrm>
            <a:off x="0" y="6387359"/>
            <a:ext cx="62636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*Para Procesos Nivel 1 Vicepresidente o Gerente del Área Nivel 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 procesos subsiguientes Gerente del Área</a:t>
            </a:r>
            <a:endParaRPr kumimoji="0" lang="es-CO" sz="1100" b="0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7ED12C34-F637-4DAC-808B-33F0F0C0AE63}"/>
              </a:ext>
            </a:extLst>
          </p:cNvPr>
          <p:cNvGrpSpPr/>
          <p:nvPr/>
        </p:nvGrpSpPr>
        <p:grpSpPr>
          <a:xfrm>
            <a:off x="5474096" y="4808895"/>
            <a:ext cx="1563626" cy="369332"/>
            <a:chOff x="7429372" y="5323385"/>
            <a:chExt cx="1563626" cy="369332"/>
          </a:xfrm>
          <a:noFill/>
        </p:grpSpPr>
        <p:sp>
          <p:nvSpPr>
            <p:cNvPr id="114" name="CuadroTexto 113">
              <a:extLst>
                <a:ext uri="{FF2B5EF4-FFF2-40B4-BE49-F238E27FC236}">
                  <a16:creationId xmlns:a16="http://schemas.microsoft.com/office/drawing/2014/main" id="{ADFDE276-B9A6-45C5-A37A-541445A94E29}"/>
                </a:ext>
              </a:extLst>
            </p:cNvPr>
            <p:cNvSpPr txBox="1"/>
            <p:nvPr/>
          </p:nvSpPr>
          <p:spPr>
            <a:xfrm>
              <a:off x="7792940" y="5323385"/>
              <a:ext cx="1200058" cy="369332"/>
            </a:xfrm>
            <a:prstGeom prst="rect">
              <a:avLst/>
            </a:prstGeom>
            <a:grpFill/>
            <a:ln>
              <a:noFill/>
              <a:prstDash val="solid"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Presidente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37 %</a:t>
              </a:r>
              <a:endPara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DCEBF4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DD909307-5B0C-4667-95EC-1195B948A654}"/>
                </a:ext>
              </a:extLst>
            </p:cNvPr>
            <p:cNvSpPr txBox="1"/>
            <p:nvPr/>
          </p:nvSpPr>
          <p:spPr>
            <a:xfrm>
              <a:off x="7429372" y="5399548"/>
              <a:ext cx="432000" cy="2154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</a:t>
              </a:r>
              <a:endPara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2AE1AF7C-B2E3-4C12-A184-D47DAF460027}"/>
              </a:ext>
            </a:extLst>
          </p:cNvPr>
          <p:cNvGrpSpPr/>
          <p:nvPr/>
        </p:nvGrpSpPr>
        <p:grpSpPr>
          <a:xfrm>
            <a:off x="10143998" y="4670396"/>
            <a:ext cx="1656875" cy="646331"/>
            <a:chOff x="9415622" y="5216362"/>
            <a:chExt cx="1656875" cy="646331"/>
          </a:xfrm>
        </p:grpSpPr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927FDB58-6A00-46E2-914D-050CE2EAEB47}"/>
                </a:ext>
              </a:extLst>
            </p:cNvPr>
            <p:cNvSpPr txBox="1"/>
            <p:nvPr/>
          </p:nvSpPr>
          <p:spPr>
            <a:xfrm>
              <a:off x="9841673" y="5216362"/>
              <a:ext cx="1230824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Gerente de Planeación Organizacional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25 %</a:t>
              </a:r>
            </a:p>
          </p:txBody>
        </p:sp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D1E91996-2AB3-43DA-A1A9-3BD8CE0E618D}"/>
                </a:ext>
              </a:extLst>
            </p:cNvPr>
            <p:cNvSpPr txBox="1"/>
            <p:nvPr/>
          </p:nvSpPr>
          <p:spPr>
            <a:xfrm>
              <a:off x="9415622" y="5407892"/>
              <a:ext cx="432000" cy="2154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GPO</a:t>
              </a:r>
              <a:endPara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EC8C491D-5400-4A74-9B19-D5B8EF53853A}"/>
              </a:ext>
            </a:extLst>
          </p:cNvPr>
          <p:cNvGrpSpPr/>
          <p:nvPr/>
        </p:nvGrpSpPr>
        <p:grpSpPr>
          <a:xfrm>
            <a:off x="6891633" y="4739646"/>
            <a:ext cx="1579419" cy="507831"/>
            <a:chOff x="9392140" y="4751078"/>
            <a:chExt cx="1579419" cy="507831"/>
          </a:xfrm>
        </p:grpSpPr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07227B9A-D4AE-4AAC-80DE-AFB18DA63E33}"/>
                </a:ext>
              </a:extLst>
            </p:cNvPr>
            <p:cNvSpPr txBox="1"/>
            <p:nvPr/>
          </p:nvSpPr>
          <p:spPr>
            <a:xfrm>
              <a:off x="9771501" y="4751078"/>
              <a:ext cx="1200058" cy="5078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Vicepresidente Talento Humano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25 %</a:t>
              </a:r>
              <a:endPara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DCEBF4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CuadroTexto 120">
              <a:extLst>
                <a:ext uri="{FF2B5EF4-FFF2-40B4-BE49-F238E27FC236}">
                  <a16:creationId xmlns:a16="http://schemas.microsoft.com/office/drawing/2014/main" id="{BA5B3C7E-DC2F-417D-8CA2-8DA1506218F1}"/>
                </a:ext>
              </a:extLst>
            </p:cNvPr>
            <p:cNvSpPr txBox="1"/>
            <p:nvPr/>
          </p:nvSpPr>
          <p:spPr>
            <a:xfrm>
              <a:off x="9392140" y="4884294"/>
              <a:ext cx="432000" cy="2154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VTH</a:t>
              </a:r>
              <a:endPara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2" name="Grupo 121">
            <a:extLst>
              <a:ext uri="{FF2B5EF4-FFF2-40B4-BE49-F238E27FC236}">
                <a16:creationId xmlns:a16="http://schemas.microsoft.com/office/drawing/2014/main" id="{D710D151-3BB6-4205-8524-7FDE79AB8CDC}"/>
              </a:ext>
            </a:extLst>
          </p:cNvPr>
          <p:cNvGrpSpPr/>
          <p:nvPr/>
        </p:nvGrpSpPr>
        <p:grpSpPr>
          <a:xfrm>
            <a:off x="8629761" y="4739646"/>
            <a:ext cx="1387613" cy="507831"/>
            <a:chOff x="11328566" y="4715018"/>
            <a:chExt cx="1387613" cy="507831"/>
          </a:xfrm>
        </p:grpSpPr>
        <p:sp>
          <p:nvSpPr>
            <p:cNvPr id="123" name="CuadroTexto 122">
              <a:extLst>
                <a:ext uri="{FF2B5EF4-FFF2-40B4-BE49-F238E27FC236}">
                  <a16:creationId xmlns:a16="http://schemas.microsoft.com/office/drawing/2014/main" id="{998D5E60-9AEE-446F-BB2E-325FB89E32B1}"/>
                </a:ext>
              </a:extLst>
            </p:cNvPr>
            <p:cNvSpPr txBox="1"/>
            <p:nvPr/>
          </p:nvSpPr>
          <p:spPr>
            <a:xfrm>
              <a:off x="11711185" y="4715018"/>
              <a:ext cx="100499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Vicepresidente /Gerente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DCEBF4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13 %</a:t>
              </a:r>
              <a:endPara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DCEBF4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CuadroTexto 123">
              <a:extLst>
                <a:ext uri="{FF2B5EF4-FFF2-40B4-BE49-F238E27FC236}">
                  <a16:creationId xmlns:a16="http://schemas.microsoft.com/office/drawing/2014/main" id="{D51FB751-B772-44C1-A8F7-5E12A861F7DF}"/>
                </a:ext>
              </a:extLst>
            </p:cNvPr>
            <p:cNvSpPr txBox="1"/>
            <p:nvPr/>
          </p:nvSpPr>
          <p:spPr>
            <a:xfrm>
              <a:off x="11328566" y="4853823"/>
              <a:ext cx="432000" cy="2154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V/G</a:t>
              </a:r>
              <a:endPara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A9FC1669-8563-4947-A85B-80C35CC6BD27}"/>
              </a:ext>
            </a:extLst>
          </p:cNvPr>
          <p:cNvSpPr txBox="1"/>
          <p:nvPr/>
        </p:nvSpPr>
        <p:spPr>
          <a:xfrm>
            <a:off x="790952" y="3381941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7A27F7-4EDF-43A9-AE3F-0DB545551211}"/>
              </a:ext>
            </a:extLst>
          </p:cNvPr>
          <p:cNvSpPr txBox="1"/>
          <p:nvPr/>
        </p:nvSpPr>
        <p:spPr>
          <a:xfrm>
            <a:off x="2378367" y="2216969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767C63-C148-4613-A16C-E07206BC1C36}"/>
              </a:ext>
            </a:extLst>
          </p:cNvPr>
          <p:cNvSpPr txBox="1"/>
          <p:nvPr/>
        </p:nvSpPr>
        <p:spPr>
          <a:xfrm>
            <a:off x="806829" y="5085016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V/G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90CC0BF-59B4-4E07-8AB8-70530EDAF99F}"/>
              </a:ext>
            </a:extLst>
          </p:cNvPr>
          <p:cNvSpPr txBox="1"/>
          <p:nvPr/>
        </p:nvSpPr>
        <p:spPr>
          <a:xfrm>
            <a:off x="3962801" y="2216969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FEB3CE-1C52-4F50-8679-8DF6DFF3365D}"/>
              </a:ext>
            </a:extLst>
          </p:cNvPr>
          <p:cNvSpPr txBox="1"/>
          <p:nvPr/>
        </p:nvSpPr>
        <p:spPr>
          <a:xfrm>
            <a:off x="5547235" y="2216969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GPO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7B85CDC-D40D-4B9D-AE6E-A8B97692AD59}"/>
              </a:ext>
            </a:extLst>
          </p:cNvPr>
          <p:cNvSpPr txBox="1"/>
          <p:nvPr/>
        </p:nvSpPr>
        <p:spPr>
          <a:xfrm>
            <a:off x="7514660" y="3288591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GPO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32E4AE-1E7C-4BDF-969C-8E92598DB51D}"/>
              </a:ext>
            </a:extLst>
          </p:cNvPr>
          <p:cNvSpPr txBox="1"/>
          <p:nvPr/>
        </p:nvSpPr>
        <p:spPr>
          <a:xfrm>
            <a:off x="9445638" y="2216969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VTH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59400F2-1961-43D8-BA22-1D12B86AEE04}"/>
              </a:ext>
            </a:extLst>
          </p:cNvPr>
          <p:cNvSpPr txBox="1"/>
          <p:nvPr/>
        </p:nvSpPr>
        <p:spPr>
          <a:xfrm>
            <a:off x="11030071" y="2216969"/>
            <a:ext cx="432000" cy="2154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VTH</a:t>
            </a:r>
            <a:endParaRPr kumimoji="0" lang="es-C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7A910F5-8E91-4B88-9D98-7160D4B4DD12}"/>
              </a:ext>
            </a:extLst>
          </p:cNvPr>
          <p:cNvSpPr/>
          <p:nvPr/>
        </p:nvSpPr>
        <p:spPr>
          <a:xfrm>
            <a:off x="4963520" y="859915"/>
            <a:ext cx="291600" cy="291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7F34E083-EFAC-40FC-A601-AA5F3E6F6136}"/>
              </a:ext>
            </a:extLst>
          </p:cNvPr>
          <p:cNvSpPr/>
          <p:nvPr/>
        </p:nvSpPr>
        <p:spPr>
          <a:xfrm>
            <a:off x="3347819" y="859915"/>
            <a:ext cx="291600" cy="291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0811115-E36E-4A9B-A391-8091BEE4AE1D}"/>
              </a:ext>
            </a:extLst>
          </p:cNvPr>
          <p:cNvSpPr/>
          <p:nvPr/>
        </p:nvSpPr>
        <p:spPr>
          <a:xfrm>
            <a:off x="6550192" y="859915"/>
            <a:ext cx="291600" cy="291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29AB2FD-613B-4118-A4A2-6F616E5815DF}"/>
              </a:ext>
            </a:extLst>
          </p:cNvPr>
          <p:cNvSpPr/>
          <p:nvPr/>
        </p:nvSpPr>
        <p:spPr>
          <a:xfrm>
            <a:off x="186704" y="859915"/>
            <a:ext cx="291600" cy="291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DA695E3D-F1AC-4902-8E5C-1E1EA89B8FA3}"/>
              </a:ext>
            </a:extLst>
          </p:cNvPr>
          <p:cNvSpPr/>
          <p:nvPr/>
        </p:nvSpPr>
        <p:spPr>
          <a:xfrm>
            <a:off x="1763444" y="859915"/>
            <a:ext cx="291600" cy="291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54F2341-8C11-4C73-8AB4-027EFD64C59E}"/>
              </a:ext>
            </a:extLst>
          </p:cNvPr>
          <p:cNvSpPr/>
          <p:nvPr/>
        </p:nvSpPr>
        <p:spPr>
          <a:xfrm>
            <a:off x="10427261" y="859915"/>
            <a:ext cx="291600" cy="291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50C74CA-5765-47D2-8803-F51AE2D79407}"/>
              </a:ext>
            </a:extLst>
          </p:cNvPr>
          <p:cNvSpPr/>
          <p:nvPr/>
        </p:nvSpPr>
        <p:spPr>
          <a:xfrm>
            <a:off x="8854416" y="859915"/>
            <a:ext cx="291600" cy="291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7AE06ED6-F18A-4AD1-A2CC-5709E7959E47}"/>
              </a:ext>
            </a:extLst>
          </p:cNvPr>
          <p:cNvSpPr txBox="1"/>
          <p:nvPr/>
        </p:nvSpPr>
        <p:spPr>
          <a:xfrm>
            <a:off x="1049481" y="5064456"/>
            <a:ext cx="3469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</a:t>
            </a:r>
            <a:endParaRPr kumimoji="0" lang="es-CO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uadroTexto 47">
            <a:extLst>
              <a:ext uri="{FF2B5EF4-FFF2-40B4-BE49-F238E27FC236}">
                <a16:creationId xmlns:a16="http://schemas.microsoft.com/office/drawing/2014/main" id="{F563F23E-AFC6-45E4-8BE2-2B003313F96C}"/>
              </a:ext>
            </a:extLst>
          </p:cNvPr>
          <p:cNvSpPr txBox="1"/>
          <p:nvPr/>
        </p:nvSpPr>
        <p:spPr>
          <a:xfrm>
            <a:off x="-72072" y="135434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 – Excelencia Empresarial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99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DBCC50-9677-4C0F-8F91-CE8AF2C2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683C0F51-8C09-CE43-9A68-12C0E643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3" y="3939967"/>
            <a:ext cx="10919593" cy="1855341"/>
          </a:xfrm>
          <a:prstGeom prst="rect">
            <a:avLst/>
          </a:prstGeom>
        </p:spPr>
      </p:pic>
      <p:sp>
        <p:nvSpPr>
          <p:cNvPr id="2" name="CuadroTexto 145">
            <a:extLst>
              <a:ext uri="{FF2B5EF4-FFF2-40B4-BE49-F238E27FC236}">
                <a16:creationId xmlns:a16="http://schemas.microsoft.com/office/drawing/2014/main" id="{465636FD-CDFE-0043-A2AE-795688D7897B}"/>
              </a:ext>
            </a:extLst>
          </p:cNvPr>
          <p:cNvSpPr txBox="1"/>
          <p:nvPr/>
        </p:nvSpPr>
        <p:spPr>
          <a:xfrm>
            <a:off x="4002009" y="2548702"/>
            <a:ext cx="701539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 dirty="0"/>
              <a:t>Etapas </a:t>
            </a:r>
            <a:r>
              <a:rPr lang="es-ES" sz="1800" b="0" dirty="0"/>
              <a:t>de </a:t>
            </a:r>
            <a:r>
              <a:rPr lang="es-ES" sz="1800" dirty="0"/>
              <a:t>negociación</a:t>
            </a:r>
            <a:r>
              <a:rPr lang="es-ES" sz="1800" b="0" dirty="0"/>
              <a:t> y de </a:t>
            </a:r>
            <a:r>
              <a:rPr lang="es-ES" sz="1800" dirty="0"/>
              <a:t>acuerdo</a:t>
            </a:r>
            <a:r>
              <a:rPr lang="es-ES" sz="1800" b="0" dirty="0"/>
              <a:t> con las filiales.</a:t>
            </a:r>
            <a:endParaRPr lang="es-CO" sz="1800" dirty="0"/>
          </a:p>
        </p:txBody>
      </p:sp>
      <p:sp>
        <p:nvSpPr>
          <p:cNvPr id="3" name="CuadroTexto 146">
            <a:extLst>
              <a:ext uri="{FF2B5EF4-FFF2-40B4-BE49-F238E27FC236}">
                <a16:creationId xmlns:a16="http://schemas.microsoft.com/office/drawing/2014/main" id="{77D62C3A-45C4-024F-9483-8A1D73A274A3}"/>
              </a:ext>
            </a:extLst>
          </p:cNvPr>
          <p:cNvSpPr txBox="1"/>
          <p:nvPr/>
        </p:nvSpPr>
        <p:spPr>
          <a:xfrm>
            <a:off x="4002009" y="1719004"/>
            <a:ext cx="7015399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 b="1" dirty="0"/>
              <a:t>Relación</a:t>
            </a:r>
            <a:r>
              <a:rPr lang="es-ES" sz="1800" dirty="0"/>
              <a:t> clara Matriz - </a:t>
            </a:r>
            <a:r>
              <a:rPr lang="es-ES" sz="1800" b="1" dirty="0"/>
              <a:t>Filiales</a:t>
            </a:r>
            <a:r>
              <a:rPr lang="es-ES" sz="1800" dirty="0"/>
              <a:t> (Ecopetrol – Cenit y Cenit con sus </a:t>
            </a:r>
            <a:r>
              <a:rPr lang="es-ES" sz="1800" b="1" dirty="0"/>
              <a:t>filiales</a:t>
            </a:r>
            <a:r>
              <a:rPr lang="es-ES" sz="1800" dirty="0"/>
              <a:t>).</a:t>
            </a:r>
          </a:p>
        </p:txBody>
      </p:sp>
      <p:sp>
        <p:nvSpPr>
          <p:cNvPr id="4" name="CuadroTexto 157">
            <a:extLst>
              <a:ext uri="{FF2B5EF4-FFF2-40B4-BE49-F238E27FC236}">
                <a16:creationId xmlns:a16="http://schemas.microsoft.com/office/drawing/2014/main" id="{6A31DB10-96F1-8D45-8D81-CCA502E42C15}"/>
              </a:ext>
            </a:extLst>
          </p:cNvPr>
          <p:cNvSpPr txBox="1"/>
          <p:nvPr/>
        </p:nvSpPr>
        <p:spPr>
          <a:xfrm>
            <a:off x="4002009" y="3100273"/>
            <a:ext cx="701539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 dirty="0"/>
              <a:t>Modelo de Relacionamiento </a:t>
            </a:r>
            <a:r>
              <a:rPr lang="es-ES" sz="1800" b="0" dirty="0"/>
              <a:t>para 11 de 12 macroprocesos.</a:t>
            </a:r>
            <a:endParaRPr lang="es-CO" sz="1800" dirty="0"/>
          </a:p>
        </p:txBody>
      </p:sp>
      <p:pic>
        <p:nvPicPr>
          <p:cNvPr id="5" name="Imagen 161" descr="Imagen que contiene plato, alimentos, dibujo&#10;&#10;Descripción generada automáticamente">
            <a:extLst>
              <a:ext uri="{FF2B5EF4-FFF2-40B4-BE49-F238E27FC236}">
                <a16:creationId xmlns:a16="http://schemas.microsoft.com/office/drawing/2014/main" id="{94885677-7B19-2C48-B6F1-0E1A52DC5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198" y="4496387"/>
            <a:ext cx="1154528" cy="1154528"/>
          </a:xfrm>
          <a:prstGeom prst="rect">
            <a:avLst/>
          </a:prstGeom>
        </p:spPr>
      </p:pic>
      <p:pic>
        <p:nvPicPr>
          <p:cNvPr id="6" name="Imagen 16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6A27ED5-971F-DE4E-8750-72A34AB08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22" y="4575044"/>
            <a:ext cx="1154528" cy="1154528"/>
          </a:xfrm>
          <a:prstGeom prst="rect">
            <a:avLst/>
          </a:prstGeom>
        </p:spPr>
      </p:pic>
      <p:pic>
        <p:nvPicPr>
          <p:cNvPr id="7" name="Imagen 169" descr="Imagen que contiene reloj, plato, señal&#10;&#10;Descripción generada automáticamente">
            <a:extLst>
              <a:ext uri="{FF2B5EF4-FFF2-40B4-BE49-F238E27FC236}">
                <a16:creationId xmlns:a16="http://schemas.microsoft.com/office/drawing/2014/main" id="{6DE5FCA8-E048-8D4C-8161-943E5E7B4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642" y="4466973"/>
            <a:ext cx="1154528" cy="1154528"/>
          </a:xfrm>
          <a:prstGeom prst="rect">
            <a:avLst/>
          </a:prstGeom>
        </p:spPr>
      </p:pic>
      <p:sp>
        <p:nvSpPr>
          <p:cNvPr id="8" name="CuadroTexto 170">
            <a:extLst>
              <a:ext uri="{FF2B5EF4-FFF2-40B4-BE49-F238E27FC236}">
                <a16:creationId xmlns:a16="http://schemas.microsoft.com/office/drawing/2014/main" id="{D2451A65-5C54-7E48-8D52-CB24D8CE93B9}"/>
              </a:ext>
            </a:extLst>
          </p:cNvPr>
          <p:cNvSpPr txBox="1"/>
          <p:nvPr/>
        </p:nvSpPr>
        <p:spPr>
          <a:xfrm>
            <a:off x="1517285" y="4053966"/>
            <a:ext cx="177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Negociación</a:t>
            </a:r>
            <a:endParaRPr lang="es-CO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171">
            <a:extLst>
              <a:ext uri="{FF2B5EF4-FFF2-40B4-BE49-F238E27FC236}">
                <a16:creationId xmlns:a16="http://schemas.microsoft.com/office/drawing/2014/main" id="{3EA31D6B-43E8-CB47-83EA-4134A270433D}"/>
              </a:ext>
            </a:extLst>
          </p:cNvPr>
          <p:cNvSpPr txBox="1"/>
          <p:nvPr/>
        </p:nvSpPr>
        <p:spPr>
          <a:xfrm>
            <a:off x="5387452" y="4132623"/>
            <a:ext cx="16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Aprobación</a:t>
            </a:r>
            <a:endParaRPr lang="es-CO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172">
            <a:extLst>
              <a:ext uri="{FF2B5EF4-FFF2-40B4-BE49-F238E27FC236}">
                <a16:creationId xmlns:a16="http://schemas.microsoft.com/office/drawing/2014/main" id="{2C55E4C0-E506-A544-99EF-1A4FADAE96DE}"/>
              </a:ext>
            </a:extLst>
          </p:cNvPr>
          <p:cNvSpPr txBox="1"/>
          <p:nvPr/>
        </p:nvSpPr>
        <p:spPr>
          <a:xfrm>
            <a:off x="8963355" y="4024552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Implementación</a:t>
            </a:r>
            <a:endParaRPr lang="es-CO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31">
            <a:extLst>
              <a:ext uri="{FF2B5EF4-FFF2-40B4-BE49-F238E27FC236}">
                <a16:creationId xmlns:a16="http://schemas.microsoft.com/office/drawing/2014/main" id="{CFEF7504-136F-CF4E-BC65-65D7B80E6249}"/>
              </a:ext>
            </a:extLst>
          </p:cNvPr>
          <p:cNvSpPr txBox="1"/>
          <p:nvPr/>
        </p:nvSpPr>
        <p:spPr>
          <a:xfrm>
            <a:off x="9868650" y="636959"/>
            <a:ext cx="14346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3200" u="sng" dirty="0">
                <a:solidFill>
                  <a:srgbClr val="4A8347"/>
                </a:solidFill>
              </a:rPr>
              <a:t>100%</a:t>
            </a:r>
            <a:endParaRPr lang="es-CO" sz="3200" u="sng" dirty="0">
              <a:solidFill>
                <a:srgbClr val="4A8347"/>
              </a:solidFill>
            </a:endParaRPr>
          </a:p>
        </p:txBody>
      </p:sp>
      <p:sp>
        <p:nvSpPr>
          <p:cNvPr id="18" name="CuadroTexto 47">
            <a:extLst>
              <a:ext uri="{FF2B5EF4-FFF2-40B4-BE49-F238E27FC236}">
                <a16:creationId xmlns:a16="http://schemas.microsoft.com/office/drawing/2014/main" id="{73C77D80-3296-9F46-BA35-4412CBAF9405}"/>
              </a:ext>
            </a:extLst>
          </p:cNvPr>
          <p:cNvSpPr txBox="1"/>
          <p:nvPr/>
        </p:nvSpPr>
        <p:spPr>
          <a:xfrm>
            <a:off x="3841254" y="605209"/>
            <a:ext cx="53445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E2C602-B151-4A8B-B98B-63ECC8DB5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6" y="441596"/>
            <a:ext cx="2547279" cy="2554815"/>
          </a:xfrm>
          <a:prstGeom prst="rect">
            <a:avLst/>
          </a:prstGeom>
        </p:spPr>
      </p:pic>
      <p:sp>
        <p:nvSpPr>
          <p:cNvPr id="11" name="Oval 110">
            <a:extLst>
              <a:ext uri="{FF2B5EF4-FFF2-40B4-BE49-F238E27FC236}">
                <a16:creationId xmlns:a16="http://schemas.microsoft.com/office/drawing/2014/main" id="{9EB26948-AEB9-40DC-95A3-307946587810}"/>
              </a:ext>
            </a:extLst>
          </p:cNvPr>
          <p:cNvSpPr/>
          <p:nvPr/>
        </p:nvSpPr>
        <p:spPr>
          <a:xfrm>
            <a:off x="2324299" y="9016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4A8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3330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0394A36-CC20-4A8D-8DAB-D9204DC97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25750-4209-4357-A72F-45445C8044EF}" type="slidenum">
              <a:rPr kumimoji="0" lang="es-CO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54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2554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144380-CBE4-4263-86E5-F4A7E5CEC0BB}"/>
              </a:ext>
            </a:extLst>
          </p:cNvPr>
          <p:cNvSpPr txBox="1">
            <a:spLocks/>
          </p:cNvSpPr>
          <p:nvPr/>
        </p:nvSpPr>
        <p:spPr>
          <a:xfrm>
            <a:off x="44077" y="433586"/>
            <a:ext cx="6959577" cy="434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F655C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Extendemos nuestro relacionamiento con las filiales en…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35E60B3-FFBE-4EF9-967C-09104A4E6C2E}"/>
              </a:ext>
            </a:extLst>
          </p:cNvPr>
          <p:cNvSpPr/>
          <p:nvPr/>
        </p:nvSpPr>
        <p:spPr>
          <a:xfrm>
            <a:off x="120492" y="748172"/>
            <a:ext cx="4825978" cy="3234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  Dirección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1A81C5F-F714-4D52-A962-FC37F5FDCEB1}"/>
              </a:ext>
            </a:extLst>
          </p:cNvPr>
          <p:cNvSpPr/>
          <p:nvPr/>
        </p:nvSpPr>
        <p:spPr>
          <a:xfrm>
            <a:off x="5215561" y="748536"/>
            <a:ext cx="3257550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Control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F69960-2302-4C37-B17A-2E116254781D}"/>
              </a:ext>
            </a:extLst>
          </p:cNvPr>
          <p:cNvSpPr/>
          <p:nvPr/>
        </p:nvSpPr>
        <p:spPr>
          <a:xfrm>
            <a:off x="8718373" y="750146"/>
            <a:ext cx="3144075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Servicio</a:t>
            </a:r>
            <a:endParaRPr kumimoji="0" lang="es-CO" sz="1200" b="1" i="0" u="none" strike="noStrike" kern="1200" cap="none" spc="0" normalizeH="0" baseline="0" noProof="0" dirty="0" err="1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A8301C-0526-4E85-96D1-DE6DBBE140FE}"/>
              </a:ext>
            </a:extLst>
          </p:cNvPr>
          <p:cNvSpPr txBox="1"/>
          <p:nvPr/>
        </p:nvSpPr>
        <p:spPr>
          <a:xfrm>
            <a:off x="135261" y="1183866"/>
            <a:ext cx="4790118" cy="1200329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Hoy: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Recomendación de candidatos para Presidente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y/o Gerente General de las filiales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 c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omparten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los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objetivos principales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 comunes de talento Humano.</a:t>
            </a:r>
            <a:endParaRPr kumimoji="0" lang="es-CO" sz="1200" b="1" i="0" u="sng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CustomIcon">
            <a:extLst>
              <a:ext uri="{FF2B5EF4-FFF2-40B4-BE49-F238E27FC236}">
                <a16:creationId xmlns:a16="http://schemas.microsoft.com/office/drawing/2014/main" id="{B5FA47DF-667C-4E6C-9D12-E5E5CEA490D8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9726551" y="780345"/>
            <a:ext cx="235982" cy="241422"/>
          </a:xfrm>
          <a:custGeom>
            <a:avLst/>
            <a:gdLst>
              <a:gd name="T0" fmla="*/ 1162 w 3202"/>
              <a:gd name="T1" fmla="*/ 0 h 2668"/>
              <a:gd name="T2" fmla="*/ 1091 w 3202"/>
              <a:gd name="T3" fmla="*/ 626 h 2668"/>
              <a:gd name="T4" fmla="*/ 127 w 3202"/>
              <a:gd name="T5" fmla="*/ 697 h 2668"/>
              <a:gd name="T6" fmla="*/ 71 w 3202"/>
              <a:gd name="T7" fmla="*/ 2146 h 2668"/>
              <a:gd name="T8" fmla="*/ 0 w 3202"/>
              <a:gd name="T9" fmla="*/ 2597 h 2668"/>
              <a:gd name="T10" fmla="*/ 2730 w 3202"/>
              <a:gd name="T11" fmla="*/ 2668 h 2668"/>
              <a:gd name="T12" fmla="*/ 2801 w 3202"/>
              <a:gd name="T13" fmla="*/ 2217 h 2668"/>
              <a:gd name="T14" fmla="*/ 2674 w 3202"/>
              <a:gd name="T15" fmla="*/ 2146 h 2668"/>
              <a:gd name="T16" fmla="*/ 3131 w 3202"/>
              <a:gd name="T17" fmla="*/ 1127 h 2668"/>
              <a:gd name="T18" fmla="*/ 3202 w 3202"/>
              <a:gd name="T19" fmla="*/ 71 h 2668"/>
              <a:gd name="T20" fmla="*/ 2659 w 3202"/>
              <a:gd name="T21" fmla="*/ 2526 h 2668"/>
              <a:gd name="T22" fmla="*/ 142 w 3202"/>
              <a:gd name="T23" fmla="*/ 2288 h 2668"/>
              <a:gd name="T24" fmla="*/ 950 w 3202"/>
              <a:gd name="T25" fmla="*/ 2288 h 2668"/>
              <a:gd name="T26" fmla="*/ 1021 w 3202"/>
              <a:gd name="T27" fmla="*/ 2414 h 2668"/>
              <a:gd name="T28" fmla="*/ 1851 w 3202"/>
              <a:gd name="T29" fmla="*/ 2343 h 2668"/>
              <a:gd name="T30" fmla="*/ 2603 w 3202"/>
              <a:gd name="T31" fmla="*/ 2288 h 2668"/>
              <a:gd name="T32" fmla="*/ 2659 w 3202"/>
              <a:gd name="T33" fmla="*/ 2526 h 2668"/>
              <a:gd name="T34" fmla="*/ 1780 w 3202"/>
              <a:gd name="T35" fmla="*/ 2146 h 2668"/>
              <a:gd name="T36" fmla="*/ 268 w 3202"/>
              <a:gd name="T37" fmla="*/ 2146 h 2668"/>
              <a:gd name="T38" fmla="*/ 1091 w 3202"/>
              <a:gd name="T39" fmla="*/ 768 h 2668"/>
              <a:gd name="T40" fmla="*/ 1162 w 3202"/>
              <a:gd name="T41" fmla="*/ 1127 h 2668"/>
              <a:gd name="T42" fmla="*/ 1419 w 3202"/>
              <a:gd name="T43" fmla="*/ 1466 h 2668"/>
              <a:gd name="T44" fmla="*/ 1466 w 3202"/>
              <a:gd name="T45" fmla="*/ 1533 h 2668"/>
              <a:gd name="T46" fmla="*/ 1475 w 3202"/>
              <a:gd name="T47" fmla="*/ 1535 h 2668"/>
              <a:gd name="T48" fmla="*/ 1482 w 3202"/>
              <a:gd name="T49" fmla="*/ 1537 h 2668"/>
              <a:gd name="T50" fmla="*/ 1490 w 3202"/>
              <a:gd name="T51" fmla="*/ 1537 h 2668"/>
              <a:gd name="T52" fmla="*/ 1491 w 3202"/>
              <a:gd name="T53" fmla="*/ 1537 h 2668"/>
              <a:gd name="T54" fmla="*/ 1497 w 3202"/>
              <a:gd name="T55" fmla="*/ 1537 h 2668"/>
              <a:gd name="T56" fmla="*/ 1503 w 3202"/>
              <a:gd name="T57" fmla="*/ 1536 h 2668"/>
              <a:gd name="T58" fmla="*/ 1508 w 3202"/>
              <a:gd name="T59" fmla="*/ 1535 h 2668"/>
              <a:gd name="T60" fmla="*/ 1515 w 3202"/>
              <a:gd name="T61" fmla="*/ 1533 h 2668"/>
              <a:gd name="T62" fmla="*/ 1521 w 3202"/>
              <a:gd name="T63" fmla="*/ 1530 h 2668"/>
              <a:gd name="T64" fmla="*/ 1526 w 3202"/>
              <a:gd name="T65" fmla="*/ 1527 h 2668"/>
              <a:gd name="T66" fmla="*/ 1531 w 3202"/>
              <a:gd name="T67" fmla="*/ 1524 h 2668"/>
              <a:gd name="T68" fmla="*/ 2008 w 3202"/>
              <a:gd name="T69" fmla="*/ 1127 h 2668"/>
              <a:gd name="T70" fmla="*/ 2532 w 3202"/>
              <a:gd name="T71" fmla="*/ 2146 h 2668"/>
              <a:gd name="T72" fmla="*/ 2603 w 3202"/>
              <a:gd name="T73" fmla="*/ 985 h 2668"/>
              <a:gd name="T74" fmla="*/ 1937 w 3202"/>
              <a:gd name="T75" fmla="*/ 1001 h 2668"/>
              <a:gd name="T76" fmla="*/ 1561 w 3202"/>
              <a:gd name="T77" fmla="*/ 1056 h 2668"/>
              <a:gd name="T78" fmla="*/ 1233 w 3202"/>
              <a:gd name="T79" fmla="*/ 985 h 2668"/>
              <a:gd name="T80" fmla="*/ 1233 w 3202"/>
              <a:gd name="T81" fmla="*/ 142 h 2668"/>
              <a:gd name="T82" fmla="*/ 3060 w 3202"/>
              <a:gd name="T83" fmla="*/ 985 h 2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02" h="2668">
                <a:moveTo>
                  <a:pt x="3131" y="0"/>
                </a:moveTo>
                <a:cubicBezTo>
                  <a:pt x="1162" y="0"/>
                  <a:pt x="1162" y="0"/>
                  <a:pt x="1162" y="0"/>
                </a:cubicBezTo>
                <a:cubicBezTo>
                  <a:pt x="1123" y="0"/>
                  <a:pt x="1091" y="32"/>
                  <a:pt x="1091" y="71"/>
                </a:cubicBezTo>
                <a:cubicBezTo>
                  <a:pt x="1091" y="626"/>
                  <a:pt x="1091" y="626"/>
                  <a:pt x="1091" y="626"/>
                </a:cubicBezTo>
                <a:cubicBezTo>
                  <a:pt x="198" y="626"/>
                  <a:pt x="198" y="626"/>
                  <a:pt x="198" y="626"/>
                </a:cubicBezTo>
                <a:cubicBezTo>
                  <a:pt x="158" y="626"/>
                  <a:pt x="127" y="658"/>
                  <a:pt x="127" y="697"/>
                </a:cubicBezTo>
                <a:cubicBezTo>
                  <a:pt x="127" y="2146"/>
                  <a:pt x="127" y="2146"/>
                  <a:pt x="127" y="2146"/>
                </a:cubicBezTo>
                <a:cubicBezTo>
                  <a:pt x="71" y="2146"/>
                  <a:pt x="71" y="2146"/>
                  <a:pt x="71" y="2146"/>
                </a:cubicBezTo>
                <a:cubicBezTo>
                  <a:pt x="32" y="2146"/>
                  <a:pt x="0" y="2178"/>
                  <a:pt x="0" y="2217"/>
                </a:cubicBezTo>
                <a:cubicBezTo>
                  <a:pt x="0" y="2597"/>
                  <a:pt x="0" y="2597"/>
                  <a:pt x="0" y="2597"/>
                </a:cubicBezTo>
                <a:cubicBezTo>
                  <a:pt x="0" y="2636"/>
                  <a:pt x="32" y="2668"/>
                  <a:pt x="71" y="2668"/>
                </a:cubicBezTo>
                <a:cubicBezTo>
                  <a:pt x="2730" y="2668"/>
                  <a:pt x="2730" y="2668"/>
                  <a:pt x="2730" y="2668"/>
                </a:cubicBezTo>
                <a:cubicBezTo>
                  <a:pt x="2769" y="2668"/>
                  <a:pt x="2801" y="2636"/>
                  <a:pt x="2801" y="2597"/>
                </a:cubicBezTo>
                <a:cubicBezTo>
                  <a:pt x="2801" y="2217"/>
                  <a:pt x="2801" y="2217"/>
                  <a:pt x="2801" y="2217"/>
                </a:cubicBezTo>
                <a:cubicBezTo>
                  <a:pt x="2801" y="2178"/>
                  <a:pt x="2769" y="2146"/>
                  <a:pt x="2730" y="2146"/>
                </a:cubicBezTo>
                <a:cubicBezTo>
                  <a:pt x="2674" y="2146"/>
                  <a:pt x="2674" y="2146"/>
                  <a:pt x="2674" y="2146"/>
                </a:cubicBezTo>
                <a:cubicBezTo>
                  <a:pt x="2674" y="1127"/>
                  <a:pt x="2674" y="1127"/>
                  <a:pt x="2674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70" y="1127"/>
                  <a:pt x="3202" y="1095"/>
                  <a:pt x="3202" y="1056"/>
                </a:cubicBezTo>
                <a:cubicBezTo>
                  <a:pt x="3202" y="71"/>
                  <a:pt x="3202" y="71"/>
                  <a:pt x="3202" y="71"/>
                </a:cubicBezTo>
                <a:cubicBezTo>
                  <a:pt x="3202" y="32"/>
                  <a:pt x="3170" y="0"/>
                  <a:pt x="3131" y="0"/>
                </a:cubicBezTo>
                <a:close/>
                <a:moveTo>
                  <a:pt x="2659" y="2526"/>
                </a:moveTo>
                <a:cubicBezTo>
                  <a:pt x="142" y="2526"/>
                  <a:pt x="142" y="2526"/>
                  <a:pt x="142" y="2526"/>
                </a:cubicBezTo>
                <a:cubicBezTo>
                  <a:pt x="142" y="2288"/>
                  <a:pt x="142" y="2288"/>
                  <a:pt x="142" y="2288"/>
                </a:cubicBezTo>
                <a:cubicBezTo>
                  <a:pt x="198" y="2288"/>
                  <a:pt x="198" y="2288"/>
                  <a:pt x="198" y="2288"/>
                </a:cubicBezTo>
                <a:cubicBezTo>
                  <a:pt x="950" y="2288"/>
                  <a:pt x="950" y="2288"/>
                  <a:pt x="950" y="2288"/>
                </a:cubicBezTo>
                <a:cubicBezTo>
                  <a:pt x="950" y="2343"/>
                  <a:pt x="950" y="2343"/>
                  <a:pt x="950" y="2343"/>
                </a:cubicBezTo>
                <a:cubicBezTo>
                  <a:pt x="950" y="2383"/>
                  <a:pt x="981" y="2414"/>
                  <a:pt x="1021" y="2414"/>
                </a:cubicBezTo>
                <a:cubicBezTo>
                  <a:pt x="1780" y="2414"/>
                  <a:pt x="1780" y="2414"/>
                  <a:pt x="1780" y="2414"/>
                </a:cubicBezTo>
                <a:cubicBezTo>
                  <a:pt x="1819" y="2414"/>
                  <a:pt x="1851" y="2383"/>
                  <a:pt x="1851" y="2343"/>
                </a:cubicBezTo>
                <a:cubicBezTo>
                  <a:pt x="1851" y="2288"/>
                  <a:pt x="1851" y="2288"/>
                  <a:pt x="1851" y="2288"/>
                </a:cubicBezTo>
                <a:cubicBezTo>
                  <a:pt x="2603" y="2288"/>
                  <a:pt x="2603" y="2288"/>
                  <a:pt x="2603" y="2288"/>
                </a:cubicBezTo>
                <a:cubicBezTo>
                  <a:pt x="2659" y="2288"/>
                  <a:pt x="2659" y="2288"/>
                  <a:pt x="2659" y="2288"/>
                </a:cubicBezTo>
                <a:lnTo>
                  <a:pt x="2659" y="2526"/>
                </a:lnTo>
                <a:close/>
                <a:moveTo>
                  <a:pt x="2532" y="2146"/>
                </a:moveTo>
                <a:cubicBezTo>
                  <a:pt x="1780" y="2146"/>
                  <a:pt x="1780" y="2146"/>
                  <a:pt x="1780" y="2146"/>
                </a:cubicBezTo>
                <a:cubicBezTo>
                  <a:pt x="1021" y="2146"/>
                  <a:pt x="1021" y="2146"/>
                  <a:pt x="1021" y="2146"/>
                </a:cubicBezTo>
                <a:cubicBezTo>
                  <a:pt x="268" y="2146"/>
                  <a:pt x="268" y="2146"/>
                  <a:pt x="268" y="2146"/>
                </a:cubicBezTo>
                <a:cubicBezTo>
                  <a:pt x="268" y="768"/>
                  <a:pt x="268" y="768"/>
                  <a:pt x="268" y="768"/>
                </a:cubicBezTo>
                <a:cubicBezTo>
                  <a:pt x="1091" y="768"/>
                  <a:pt x="1091" y="768"/>
                  <a:pt x="1091" y="768"/>
                </a:cubicBezTo>
                <a:cubicBezTo>
                  <a:pt x="1091" y="1056"/>
                  <a:pt x="1091" y="1056"/>
                  <a:pt x="1091" y="1056"/>
                </a:cubicBezTo>
                <a:cubicBezTo>
                  <a:pt x="1091" y="1095"/>
                  <a:pt x="1123" y="1127"/>
                  <a:pt x="1162" y="1127"/>
                </a:cubicBezTo>
                <a:cubicBezTo>
                  <a:pt x="1419" y="1127"/>
                  <a:pt x="1419" y="1127"/>
                  <a:pt x="1419" y="1127"/>
                </a:cubicBezTo>
                <a:cubicBezTo>
                  <a:pt x="1419" y="1466"/>
                  <a:pt x="1419" y="1466"/>
                  <a:pt x="1419" y="1466"/>
                </a:cubicBezTo>
                <a:cubicBezTo>
                  <a:pt x="1419" y="1494"/>
                  <a:pt x="1435" y="1519"/>
                  <a:pt x="1460" y="1530"/>
                </a:cubicBezTo>
                <a:cubicBezTo>
                  <a:pt x="1462" y="1531"/>
                  <a:pt x="1464" y="1532"/>
                  <a:pt x="1466" y="1533"/>
                </a:cubicBezTo>
                <a:cubicBezTo>
                  <a:pt x="1467" y="1533"/>
                  <a:pt x="1468" y="1533"/>
                  <a:pt x="1468" y="1534"/>
                </a:cubicBezTo>
                <a:cubicBezTo>
                  <a:pt x="1470" y="1534"/>
                  <a:pt x="1472" y="1535"/>
                  <a:pt x="1475" y="1535"/>
                </a:cubicBezTo>
                <a:cubicBezTo>
                  <a:pt x="1475" y="1535"/>
                  <a:pt x="1475" y="1535"/>
                  <a:pt x="1475" y="1536"/>
                </a:cubicBezTo>
                <a:cubicBezTo>
                  <a:pt x="1477" y="1536"/>
                  <a:pt x="1479" y="1536"/>
                  <a:pt x="1482" y="1537"/>
                </a:cubicBezTo>
                <a:cubicBezTo>
                  <a:pt x="1482" y="1537"/>
                  <a:pt x="1483" y="1537"/>
                  <a:pt x="1483" y="1537"/>
                </a:cubicBezTo>
                <a:cubicBezTo>
                  <a:pt x="1485" y="1537"/>
                  <a:pt x="1488" y="1537"/>
                  <a:pt x="1490" y="1537"/>
                </a:cubicBezTo>
                <a:cubicBezTo>
                  <a:pt x="1490" y="1537"/>
                  <a:pt x="1490" y="1537"/>
                  <a:pt x="1490" y="1537"/>
                </a:cubicBezTo>
                <a:cubicBezTo>
                  <a:pt x="1490" y="1537"/>
                  <a:pt x="1491" y="1537"/>
                  <a:pt x="1491" y="1537"/>
                </a:cubicBezTo>
                <a:cubicBezTo>
                  <a:pt x="1493" y="1537"/>
                  <a:pt x="1494" y="1537"/>
                  <a:pt x="1495" y="1537"/>
                </a:cubicBezTo>
                <a:cubicBezTo>
                  <a:pt x="1496" y="1537"/>
                  <a:pt x="1497" y="1537"/>
                  <a:pt x="1497" y="1537"/>
                </a:cubicBezTo>
                <a:cubicBezTo>
                  <a:pt x="1499" y="1537"/>
                  <a:pt x="1500" y="1536"/>
                  <a:pt x="1501" y="1536"/>
                </a:cubicBezTo>
                <a:cubicBezTo>
                  <a:pt x="1502" y="1536"/>
                  <a:pt x="1502" y="1536"/>
                  <a:pt x="1503" y="1536"/>
                </a:cubicBezTo>
                <a:cubicBezTo>
                  <a:pt x="1504" y="1536"/>
                  <a:pt x="1506" y="1535"/>
                  <a:pt x="1507" y="1535"/>
                </a:cubicBezTo>
                <a:cubicBezTo>
                  <a:pt x="1507" y="1535"/>
                  <a:pt x="1508" y="1535"/>
                  <a:pt x="1508" y="1535"/>
                </a:cubicBezTo>
                <a:cubicBezTo>
                  <a:pt x="1510" y="1534"/>
                  <a:pt x="1512" y="1534"/>
                  <a:pt x="1514" y="1533"/>
                </a:cubicBezTo>
                <a:cubicBezTo>
                  <a:pt x="1514" y="1533"/>
                  <a:pt x="1514" y="1533"/>
                  <a:pt x="1515" y="1533"/>
                </a:cubicBezTo>
                <a:cubicBezTo>
                  <a:pt x="1516" y="1532"/>
                  <a:pt x="1518" y="1532"/>
                  <a:pt x="1519" y="1531"/>
                </a:cubicBezTo>
                <a:cubicBezTo>
                  <a:pt x="1520" y="1531"/>
                  <a:pt x="1520" y="1530"/>
                  <a:pt x="1521" y="1530"/>
                </a:cubicBezTo>
                <a:cubicBezTo>
                  <a:pt x="1522" y="1530"/>
                  <a:pt x="1523" y="1529"/>
                  <a:pt x="1524" y="1528"/>
                </a:cubicBezTo>
                <a:cubicBezTo>
                  <a:pt x="1525" y="1528"/>
                  <a:pt x="1525" y="1528"/>
                  <a:pt x="1526" y="1527"/>
                </a:cubicBezTo>
                <a:cubicBezTo>
                  <a:pt x="1527" y="1527"/>
                  <a:pt x="1528" y="1526"/>
                  <a:pt x="1529" y="1525"/>
                </a:cubicBezTo>
                <a:cubicBezTo>
                  <a:pt x="1530" y="1525"/>
                  <a:pt x="1530" y="1525"/>
                  <a:pt x="1531" y="1524"/>
                </a:cubicBezTo>
                <a:cubicBezTo>
                  <a:pt x="1532" y="1523"/>
                  <a:pt x="1534" y="1522"/>
                  <a:pt x="1535" y="1521"/>
                </a:cubicBezTo>
                <a:cubicBezTo>
                  <a:pt x="2008" y="1127"/>
                  <a:pt x="2008" y="1127"/>
                  <a:pt x="2008" y="1127"/>
                </a:cubicBezTo>
                <a:cubicBezTo>
                  <a:pt x="2532" y="1127"/>
                  <a:pt x="2532" y="1127"/>
                  <a:pt x="2532" y="1127"/>
                </a:cubicBezTo>
                <a:lnTo>
                  <a:pt x="2532" y="2146"/>
                </a:lnTo>
                <a:close/>
                <a:moveTo>
                  <a:pt x="3060" y="985"/>
                </a:moveTo>
                <a:cubicBezTo>
                  <a:pt x="2603" y="985"/>
                  <a:pt x="2603" y="985"/>
                  <a:pt x="2603" y="985"/>
                </a:cubicBezTo>
                <a:cubicBezTo>
                  <a:pt x="1982" y="985"/>
                  <a:pt x="1982" y="985"/>
                  <a:pt x="1982" y="985"/>
                </a:cubicBezTo>
                <a:cubicBezTo>
                  <a:pt x="1966" y="985"/>
                  <a:pt x="1950" y="991"/>
                  <a:pt x="1937" y="1001"/>
                </a:cubicBezTo>
                <a:cubicBezTo>
                  <a:pt x="1561" y="1315"/>
                  <a:pt x="1561" y="1315"/>
                  <a:pt x="1561" y="1315"/>
                </a:cubicBezTo>
                <a:cubicBezTo>
                  <a:pt x="1561" y="1056"/>
                  <a:pt x="1561" y="1056"/>
                  <a:pt x="1561" y="1056"/>
                </a:cubicBezTo>
                <a:cubicBezTo>
                  <a:pt x="1561" y="1017"/>
                  <a:pt x="1529" y="985"/>
                  <a:pt x="1490" y="985"/>
                </a:cubicBezTo>
                <a:cubicBezTo>
                  <a:pt x="1233" y="985"/>
                  <a:pt x="1233" y="985"/>
                  <a:pt x="1233" y="985"/>
                </a:cubicBezTo>
                <a:cubicBezTo>
                  <a:pt x="1233" y="697"/>
                  <a:pt x="1233" y="697"/>
                  <a:pt x="1233" y="697"/>
                </a:cubicBezTo>
                <a:cubicBezTo>
                  <a:pt x="1233" y="142"/>
                  <a:pt x="1233" y="142"/>
                  <a:pt x="1233" y="142"/>
                </a:cubicBezTo>
                <a:cubicBezTo>
                  <a:pt x="3060" y="142"/>
                  <a:pt x="3060" y="142"/>
                  <a:pt x="3060" y="142"/>
                </a:cubicBezTo>
                <a:lnTo>
                  <a:pt x="3060" y="985"/>
                </a:lnTo>
                <a:close/>
              </a:path>
            </a:pathLst>
          </a:custGeom>
          <a:solidFill>
            <a:srgbClr val="004236">
              <a:lumMod val="90000"/>
              <a:lumOff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Graphic 47">
            <a:extLst>
              <a:ext uri="{FF2B5EF4-FFF2-40B4-BE49-F238E27FC236}">
                <a16:creationId xmlns:a16="http://schemas.microsoft.com/office/drawing/2014/main" id="{5D90D1B2-2CBD-4FED-8155-3C080DC03FC0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070" y="777291"/>
            <a:ext cx="246528" cy="257703"/>
          </a:xfrm>
          <a:prstGeom prst="rect">
            <a:avLst/>
          </a:prstGeom>
        </p:spPr>
      </p:pic>
      <p:pic>
        <p:nvPicPr>
          <p:cNvPr id="21" name="Gráfico 20" descr="Flecha circular">
            <a:extLst>
              <a:ext uri="{FF2B5EF4-FFF2-40B4-BE49-F238E27FC236}">
                <a16:creationId xmlns:a16="http://schemas.microsoft.com/office/drawing/2014/main" id="{802D394E-E061-44FF-8816-DDC7B1B33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7425" y="743175"/>
            <a:ext cx="341270" cy="312516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17D6FC6A-AC77-4635-B825-37E6C0627D70}"/>
              </a:ext>
            </a:extLst>
          </p:cNvPr>
          <p:cNvSpPr/>
          <p:nvPr/>
        </p:nvSpPr>
        <p:spPr>
          <a:xfrm>
            <a:off x="307361" y="6394109"/>
            <a:ext cx="6557265" cy="292388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 actividades que se hacen hoy no están documentadas / oficializadas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320D459-088F-4447-82D6-C9EBF8EFD0B3}"/>
              </a:ext>
            </a:extLst>
          </p:cNvPr>
          <p:cNvSpPr txBox="1"/>
          <p:nvPr/>
        </p:nvSpPr>
        <p:spPr>
          <a:xfrm>
            <a:off x="5215561" y="1179816"/>
            <a:ext cx="3257550" cy="2308324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Hoy: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Monitoreo del desempeño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los objetivos principales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Verificación del reporte de planta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 la información requerida por casa Matriz,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Sucesión de cargos críticos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 Segmento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Planes de sucesión de cargos de reporte Presidente/Gerente General y cargos de liderazgo. </a:t>
            </a:r>
            <a:endParaRPr kumimoji="0" lang="es-CO" sz="1200" b="0" i="0" u="sng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D4ADDFC-E0A3-4264-BC05-5B575E8BB5F2}"/>
              </a:ext>
            </a:extLst>
          </p:cNvPr>
          <p:cNvSpPr txBox="1"/>
          <p:nvPr/>
        </p:nvSpPr>
        <p:spPr>
          <a:xfrm>
            <a:off x="8742203" y="1192018"/>
            <a:ext cx="3120245" cy="2400657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sng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Hoy: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Gestión los diseños organizacionales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las filiales 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Valoraciones de los cargos del Segmento de Transporte, y los acuerdos con firmas para contratar de manera rápida y con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tarifas estándar para el Segmento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 comparten candidatos para el cubrimiento de las vacantes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 Segmento de Transporte</a:t>
            </a: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F33C3FEB-3B94-495F-B36C-9690559AB5D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70119" y="2526666"/>
            <a:ext cx="4805432" cy="3508653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vert="horz" wrap="square" lIns="36000" tIns="0" rIns="3600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s-E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s-E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s-E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s-E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s-E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Valoraciones de cargos y Estudio de Competitividad salarial. 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Elementos transversales de política de compensación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 del portafolio de beneficios. 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Estructura salarial.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34F6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Planificación, monitoreo y verificación de las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movilidades del Segmento de Transporte 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Mapa de cargos 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Diseños de Estructura organizacional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Esquema de compensación del Presidente / Gerente General de las filiales. 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Negociaciones colectivas con los sindicatos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Ciclo de evaluación de desempeño para los Presidentes, Directores y Gerentes Generales.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Programas de diversidad, desarrollo, liderazgo, cultura, bienestar y ambiente laboral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Gestión de relaciones laborales y sindicales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Estrategias de comunicación y/o campañas de publicidad para el Segmento de Transporte sobre las comunicaciones externas / Internas.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A307530-BCDC-4973-B304-B8FEE0F522F4}"/>
              </a:ext>
            </a:extLst>
          </p:cNvPr>
          <p:cNvSpPr/>
          <p:nvPr/>
        </p:nvSpPr>
        <p:spPr>
          <a:xfrm>
            <a:off x="5236650" y="3611643"/>
            <a:ext cx="3257550" cy="2308324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Verificar el ajuste y la aplicabilidad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la Compensación variable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Verificar condiciones de remoción del Presidente y/o cargos de reporte al Presidente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su viabilidad jurídica-laboral, para emitir una recomendación sobre el plan de desvinculación.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Verificar cumplimiento de los lineamientos frente a las negociaciones colectivas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 los sindicatos del Segmento de Transporte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E2F6659-F5D4-46C0-9A44-1569330522A6}"/>
              </a:ext>
            </a:extLst>
          </p:cNvPr>
          <p:cNvSpPr/>
          <p:nvPr/>
        </p:nvSpPr>
        <p:spPr>
          <a:xfrm>
            <a:off x="8730287" y="3685449"/>
            <a:ext cx="3120245" cy="1754326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Gestionar acuerdos con terceros para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impulsar programas de diversidad e inclusión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 el Segmento de Transporte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Gestionar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acuerdos con terceros que amplíen la oferta de beneficios.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Compartir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mejores prácticas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 metodologías para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gestión y medición del ambiente laboral</a:t>
            </a:r>
          </a:p>
        </p:txBody>
      </p:sp>
      <p:sp>
        <p:nvSpPr>
          <p:cNvPr id="7" name="CuadroTexto 47">
            <a:extLst>
              <a:ext uri="{FF2B5EF4-FFF2-40B4-BE49-F238E27FC236}">
                <a16:creationId xmlns:a16="http://schemas.microsoft.com/office/drawing/2014/main" id="{B555274B-147B-4739-895A-25856A89A51B}"/>
              </a:ext>
            </a:extLst>
          </p:cNvPr>
          <p:cNvSpPr txBox="1"/>
          <p:nvPr/>
        </p:nvSpPr>
        <p:spPr>
          <a:xfrm>
            <a:off x="-39442" y="-17544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 – Talento Humano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75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0394A36-CC20-4A8D-8DAB-D9204DC97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25750-4209-4357-A72F-45445C8044EF}" type="slidenum">
              <a:rPr kumimoji="0" lang="es-CO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5546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srgbClr val="25546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144380-CBE4-4263-86E5-F4A7E5CEC0BB}"/>
              </a:ext>
            </a:extLst>
          </p:cNvPr>
          <p:cNvSpPr txBox="1">
            <a:spLocks/>
          </p:cNvSpPr>
          <p:nvPr/>
        </p:nvSpPr>
        <p:spPr>
          <a:xfrm>
            <a:off x="89329" y="709781"/>
            <a:ext cx="6570118" cy="434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F655C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Extendemos nuestro relacionamiento a las filiales en…</a:t>
            </a: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49F21896-A687-4F29-8499-091C5F1FE37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89208" y="1732538"/>
            <a:ext cx="4507644" cy="2308324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vert="horz" wrap="square" lIns="36000" tIns="0" rIns="3600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s-E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s-E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s-E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s-E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s-E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Compartir buenas prácticas frente a Política Integral y propósito superior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Compartir Metodología de diseño y gestión del modelo de procesos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Compartir buenas prácticas del Sistema Integral de Gestión</a:t>
            </a: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Compartir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metodologías (ágiles) que apalanquen la mejora continua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Compartir buenas prácticas del Modelo de Gestión del Cambio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4400" marR="0" lvl="1" indent="-190800" algn="just" defTabSz="89535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34F67"/>
              </a:buClr>
              <a:buSzPct val="125000"/>
              <a:buFont typeface="Arial" charset="0"/>
              <a:buChar char="▪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Compartir buenas prácticas del Modelo de Gestión del Conocimiento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7A64B71-2068-4384-8243-F4ED1BE3BD64}"/>
              </a:ext>
            </a:extLst>
          </p:cNvPr>
          <p:cNvGrpSpPr/>
          <p:nvPr/>
        </p:nvGrpSpPr>
        <p:grpSpPr>
          <a:xfrm>
            <a:off x="8839106" y="1184705"/>
            <a:ext cx="3144075" cy="388097"/>
            <a:chOff x="8824116" y="839935"/>
            <a:chExt cx="3144075" cy="388097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4EF69960-2302-4C37-B17A-2E116254781D}"/>
                </a:ext>
              </a:extLst>
            </p:cNvPr>
            <p:cNvSpPr/>
            <p:nvPr/>
          </p:nvSpPr>
          <p:spPr>
            <a:xfrm>
              <a:off x="8824116" y="839935"/>
              <a:ext cx="3144075" cy="38809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34F6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Servicio</a:t>
              </a:r>
              <a:endPara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CustomIcon">
              <a:extLst>
                <a:ext uri="{FF2B5EF4-FFF2-40B4-BE49-F238E27FC236}">
                  <a16:creationId xmlns:a16="http://schemas.microsoft.com/office/drawing/2014/main" id="{B5FA47DF-667C-4E6C-9D12-E5E5CEA490D8}"/>
                </a:ext>
              </a:extLst>
            </p:cNvPr>
            <p:cNvSpPr>
              <a:spLocks noChangeAspect="1"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9748146" y="904481"/>
              <a:ext cx="235982" cy="241422"/>
            </a:xfrm>
            <a:custGeom>
              <a:avLst/>
              <a:gdLst>
                <a:gd name="T0" fmla="*/ 1162 w 3202"/>
                <a:gd name="T1" fmla="*/ 0 h 2668"/>
                <a:gd name="T2" fmla="*/ 1091 w 3202"/>
                <a:gd name="T3" fmla="*/ 626 h 2668"/>
                <a:gd name="T4" fmla="*/ 127 w 3202"/>
                <a:gd name="T5" fmla="*/ 697 h 2668"/>
                <a:gd name="T6" fmla="*/ 71 w 3202"/>
                <a:gd name="T7" fmla="*/ 2146 h 2668"/>
                <a:gd name="T8" fmla="*/ 0 w 3202"/>
                <a:gd name="T9" fmla="*/ 2597 h 2668"/>
                <a:gd name="T10" fmla="*/ 2730 w 3202"/>
                <a:gd name="T11" fmla="*/ 2668 h 2668"/>
                <a:gd name="T12" fmla="*/ 2801 w 3202"/>
                <a:gd name="T13" fmla="*/ 2217 h 2668"/>
                <a:gd name="T14" fmla="*/ 2674 w 3202"/>
                <a:gd name="T15" fmla="*/ 2146 h 2668"/>
                <a:gd name="T16" fmla="*/ 3131 w 3202"/>
                <a:gd name="T17" fmla="*/ 1127 h 2668"/>
                <a:gd name="T18" fmla="*/ 3202 w 3202"/>
                <a:gd name="T19" fmla="*/ 71 h 2668"/>
                <a:gd name="T20" fmla="*/ 2659 w 3202"/>
                <a:gd name="T21" fmla="*/ 2526 h 2668"/>
                <a:gd name="T22" fmla="*/ 142 w 3202"/>
                <a:gd name="T23" fmla="*/ 2288 h 2668"/>
                <a:gd name="T24" fmla="*/ 950 w 3202"/>
                <a:gd name="T25" fmla="*/ 2288 h 2668"/>
                <a:gd name="T26" fmla="*/ 1021 w 3202"/>
                <a:gd name="T27" fmla="*/ 2414 h 2668"/>
                <a:gd name="T28" fmla="*/ 1851 w 3202"/>
                <a:gd name="T29" fmla="*/ 2343 h 2668"/>
                <a:gd name="T30" fmla="*/ 2603 w 3202"/>
                <a:gd name="T31" fmla="*/ 2288 h 2668"/>
                <a:gd name="T32" fmla="*/ 2659 w 3202"/>
                <a:gd name="T33" fmla="*/ 2526 h 2668"/>
                <a:gd name="T34" fmla="*/ 1780 w 3202"/>
                <a:gd name="T35" fmla="*/ 2146 h 2668"/>
                <a:gd name="T36" fmla="*/ 268 w 3202"/>
                <a:gd name="T37" fmla="*/ 2146 h 2668"/>
                <a:gd name="T38" fmla="*/ 1091 w 3202"/>
                <a:gd name="T39" fmla="*/ 768 h 2668"/>
                <a:gd name="T40" fmla="*/ 1162 w 3202"/>
                <a:gd name="T41" fmla="*/ 1127 h 2668"/>
                <a:gd name="T42" fmla="*/ 1419 w 3202"/>
                <a:gd name="T43" fmla="*/ 1466 h 2668"/>
                <a:gd name="T44" fmla="*/ 1466 w 3202"/>
                <a:gd name="T45" fmla="*/ 1533 h 2668"/>
                <a:gd name="T46" fmla="*/ 1475 w 3202"/>
                <a:gd name="T47" fmla="*/ 1535 h 2668"/>
                <a:gd name="T48" fmla="*/ 1482 w 3202"/>
                <a:gd name="T49" fmla="*/ 1537 h 2668"/>
                <a:gd name="T50" fmla="*/ 1490 w 3202"/>
                <a:gd name="T51" fmla="*/ 1537 h 2668"/>
                <a:gd name="T52" fmla="*/ 1491 w 3202"/>
                <a:gd name="T53" fmla="*/ 1537 h 2668"/>
                <a:gd name="T54" fmla="*/ 1497 w 3202"/>
                <a:gd name="T55" fmla="*/ 1537 h 2668"/>
                <a:gd name="T56" fmla="*/ 1503 w 3202"/>
                <a:gd name="T57" fmla="*/ 1536 h 2668"/>
                <a:gd name="T58" fmla="*/ 1508 w 3202"/>
                <a:gd name="T59" fmla="*/ 1535 h 2668"/>
                <a:gd name="T60" fmla="*/ 1515 w 3202"/>
                <a:gd name="T61" fmla="*/ 1533 h 2668"/>
                <a:gd name="T62" fmla="*/ 1521 w 3202"/>
                <a:gd name="T63" fmla="*/ 1530 h 2668"/>
                <a:gd name="T64" fmla="*/ 1526 w 3202"/>
                <a:gd name="T65" fmla="*/ 1527 h 2668"/>
                <a:gd name="T66" fmla="*/ 1531 w 3202"/>
                <a:gd name="T67" fmla="*/ 1524 h 2668"/>
                <a:gd name="T68" fmla="*/ 2008 w 3202"/>
                <a:gd name="T69" fmla="*/ 1127 h 2668"/>
                <a:gd name="T70" fmla="*/ 2532 w 3202"/>
                <a:gd name="T71" fmla="*/ 2146 h 2668"/>
                <a:gd name="T72" fmla="*/ 2603 w 3202"/>
                <a:gd name="T73" fmla="*/ 985 h 2668"/>
                <a:gd name="T74" fmla="*/ 1937 w 3202"/>
                <a:gd name="T75" fmla="*/ 1001 h 2668"/>
                <a:gd name="T76" fmla="*/ 1561 w 3202"/>
                <a:gd name="T77" fmla="*/ 1056 h 2668"/>
                <a:gd name="T78" fmla="*/ 1233 w 3202"/>
                <a:gd name="T79" fmla="*/ 985 h 2668"/>
                <a:gd name="T80" fmla="*/ 1233 w 3202"/>
                <a:gd name="T81" fmla="*/ 142 h 2668"/>
                <a:gd name="T82" fmla="*/ 3060 w 3202"/>
                <a:gd name="T83" fmla="*/ 985 h 2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02" h="2668">
                  <a:moveTo>
                    <a:pt x="3131" y="0"/>
                  </a:moveTo>
                  <a:cubicBezTo>
                    <a:pt x="1162" y="0"/>
                    <a:pt x="1162" y="0"/>
                    <a:pt x="1162" y="0"/>
                  </a:cubicBezTo>
                  <a:cubicBezTo>
                    <a:pt x="1123" y="0"/>
                    <a:pt x="1091" y="32"/>
                    <a:pt x="1091" y="71"/>
                  </a:cubicBezTo>
                  <a:cubicBezTo>
                    <a:pt x="1091" y="626"/>
                    <a:pt x="1091" y="626"/>
                    <a:pt x="1091" y="626"/>
                  </a:cubicBezTo>
                  <a:cubicBezTo>
                    <a:pt x="198" y="626"/>
                    <a:pt x="198" y="626"/>
                    <a:pt x="198" y="626"/>
                  </a:cubicBezTo>
                  <a:cubicBezTo>
                    <a:pt x="158" y="626"/>
                    <a:pt x="127" y="658"/>
                    <a:pt x="127" y="697"/>
                  </a:cubicBezTo>
                  <a:cubicBezTo>
                    <a:pt x="127" y="2146"/>
                    <a:pt x="127" y="2146"/>
                    <a:pt x="127" y="2146"/>
                  </a:cubicBezTo>
                  <a:cubicBezTo>
                    <a:pt x="71" y="2146"/>
                    <a:pt x="71" y="2146"/>
                    <a:pt x="71" y="2146"/>
                  </a:cubicBezTo>
                  <a:cubicBezTo>
                    <a:pt x="32" y="2146"/>
                    <a:pt x="0" y="2178"/>
                    <a:pt x="0" y="2217"/>
                  </a:cubicBezTo>
                  <a:cubicBezTo>
                    <a:pt x="0" y="2597"/>
                    <a:pt x="0" y="2597"/>
                    <a:pt x="0" y="2597"/>
                  </a:cubicBezTo>
                  <a:cubicBezTo>
                    <a:pt x="0" y="2636"/>
                    <a:pt x="32" y="2668"/>
                    <a:pt x="71" y="2668"/>
                  </a:cubicBezTo>
                  <a:cubicBezTo>
                    <a:pt x="2730" y="2668"/>
                    <a:pt x="2730" y="2668"/>
                    <a:pt x="2730" y="2668"/>
                  </a:cubicBezTo>
                  <a:cubicBezTo>
                    <a:pt x="2769" y="2668"/>
                    <a:pt x="2801" y="2636"/>
                    <a:pt x="2801" y="2597"/>
                  </a:cubicBezTo>
                  <a:cubicBezTo>
                    <a:pt x="2801" y="2217"/>
                    <a:pt x="2801" y="2217"/>
                    <a:pt x="2801" y="2217"/>
                  </a:cubicBezTo>
                  <a:cubicBezTo>
                    <a:pt x="2801" y="2178"/>
                    <a:pt x="2769" y="2146"/>
                    <a:pt x="2730" y="2146"/>
                  </a:cubicBezTo>
                  <a:cubicBezTo>
                    <a:pt x="2674" y="2146"/>
                    <a:pt x="2674" y="2146"/>
                    <a:pt x="2674" y="2146"/>
                  </a:cubicBezTo>
                  <a:cubicBezTo>
                    <a:pt x="2674" y="1127"/>
                    <a:pt x="2674" y="1127"/>
                    <a:pt x="2674" y="1127"/>
                  </a:cubicBezTo>
                  <a:cubicBezTo>
                    <a:pt x="3131" y="1127"/>
                    <a:pt x="3131" y="1127"/>
                    <a:pt x="3131" y="1127"/>
                  </a:cubicBezTo>
                  <a:cubicBezTo>
                    <a:pt x="3170" y="1127"/>
                    <a:pt x="3202" y="1095"/>
                    <a:pt x="3202" y="1056"/>
                  </a:cubicBezTo>
                  <a:cubicBezTo>
                    <a:pt x="3202" y="71"/>
                    <a:pt x="3202" y="71"/>
                    <a:pt x="3202" y="71"/>
                  </a:cubicBezTo>
                  <a:cubicBezTo>
                    <a:pt x="3202" y="32"/>
                    <a:pt x="3170" y="0"/>
                    <a:pt x="3131" y="0"/>
                  </a:cubicBezTo>
                  <a:close/>
                  <a:moveTo>
                    <a:pt x="2659" y="2526"/>
                  </a:moveTo>
                  <a:cubicBezTo>
                    <a:pt x="142" y="2526"/>
                    <a:pt x="142" y="2526"/>
                    <a:pt x="142" y="2526"/>
                  </a:cubicBezTo>
                  <a:cubicBezTo>
                    <a:pt x="142" y="2288"/>
                    <a:pt x="142" y="2288"/>
                    <a:pt x="142" y="2288"/>
                  </a:cubicBezTo>
                  <a:cubicBezTo>
                    <a:pt x="198" y="2288"/>
                    <a:pt x="198" y="2288"/>
                    <a:pt x="198" y="2288"/>
                  </a:cubicBezTo>
                  <a:cubicBezTo>
                    <a:pt x="950" y="2288"/>
                    <a:pt x="950" y="2288"/>
                    <a:pt x="950" y="2288"/>
                  </a:cubicBezTo>
                  <a:cubicBezTo>
                    <a:pt x="950" y="2343"/>
                    <a:pt x="950" y="2343"/>
                    <a:pt x="950" y="2343"/>
                  </a:cubicBezTo>
                  <a:cubicBezTo>
                    <a:pt x="950" y="2383"/>
                    <a:pt x="981" y="2414"/>
                    <a:pt x="1021" y="2414"/>
                  </a:cubicBezTo>
                  <a:cubicBezTo>
                    <a:pt x="1780" y="2414"/>
                    <a:pt x="1780" y="2414"/>
                    <a:pt x="1780" y="2414"/>
                  </a:cubicBezTo>
                  <a:cubicBezTo>
                    <a:pt x="1819" y="2414"/>
                    <a:pt x="1851" y="2383"/>
                    <a:pt x="1851" y="2343"/>
                  </a:cubicBezTo>
                  <a:cubicBezTo>
                    <a:pt x="1851" y="2288"/>
                    <a:pt x="1851" y="2288"/>
                    <a:pt x="1851" y="2288"/>
                  </a:cubicBezTo>
                  <a:cubicBezTo>
                    <a:pt x="2603" y="2288"/>
                    <a:pt x="2603" y="2288"/>
                    <a:pt x="2603" y="2288"/>
                  </a:cubicBezTo>
                  <a:cubicBezTo>
                    <a:pt x="2659" y="2288"/>
                    <a:pt x="2659" y="2288"/>
                    <a:pt x="2659" y="2288"/>
                  </a:cubicBezTo>
                  <a:lnTo>
                    <a:pt x="2659" y="2526"/>
                  </a:lnTo>
                  <a:close/>
                  <a:moveTo>
                    <a:pt x="2532" y="2146"/>
                  </a:moveTo>
                  <a:cubicBezTo>
                    <a:pt x="1780" y="2146"/>
                    <a:pt x="1780" y="2146"/>
                    <a:pt x="1780" y="2146"/>
                  </a:cubicBezTo>
                  <a:cubicBezTo>
                    <a:pt x="1021" y="2146"/>
                    <a:pt x="1021" y="2146"/>
                    <a:pt x="1021" y="2146"/>
                  </a:cubicBezTo>
                  <a:cubicBezTo>
                    <a:pt x="268" y="2146"/>
                    <a:pt x="268" y="2146"/>
                    <a:pt x="268" y="2146"/>
                  </a:cubicBezTo>
                  <a:cubicBezTo>
                    <a:pt x="268" y="768"/>
                    <a:pt x="268" y="768"/>
                    <a:pt x="268" y="768"/>
                  </a:cubicBezTo>
                  <a:cubicBezTo>
                    <a:pt x="1091" y="768"/>
                    <a:pt x="1091" y="768"/>
                    <a:pt x="1091" y="768"/>
                  </a:cubicBezTo>
                  <a:cubicBezTo>
                    <a:pt x="1091" y="1056"/>
                    <a:pt x="1091" y="1056"/>
                    <a:pt x="1091" y="1056"/>
                  </a:cubicBezTo>
                  <a:cubicBezTo>
                    <a:pt x="1091" y="1095"/>
                    <a:pt x="1123" y="1127"/>
                    <a:pt x="1162" y="1127"/>
                  </a:cubicBezTo>
                  <a:cubicBezTo>
                    <a:pt x="1419" y="1127"/>
                    <a:pt x="1419" y="1127"/>
                    <a:pt x="1419" y="1127"/>
                  </a:cubicBezTo>
                  <a:cubicBezTo>
                    <a:pt x="1419" y="1466"/>
                    <a:pt x="1419" y="1466"/>
                    <a:pt x="1419" y="1466"/>
                  </a:cubicBezTo>
                  <a:cubicBezTo>
                    <a:pt x="1419" y="1494"/>
                    <a:pt x="1435" y="1519"/>
                    <a:pt x="1460" y="1530"/>
                  </a:cubicBezTo>
                  <a:cubicBezTo>
                    <a:pt x="1462" y="1531"/>
                    <a:pt x="1464" y="1532"/>
                    <a:pt x="1466" y="1533"/>
                  </a:cubicBezTo>
                  <a:cubicBezTo>
                    <a:pt x="1467" y="1533"/>
                    <a:pt x="1468" y="1533"/>
                    <a:pt x="1468" y="1534"/>
                  </a:cubicBezTo>
                  <a:cubicBezTo>
                    <a:pt x="1470" y="1534"/>
                    <a:pt x="1472" y="1535"/>
                    <a:pt x="1475" y="1535"/>
                  </a:cubicBezTo>
                  <a:cubicBezTo>
                    <a:pt x="1475" y="1535"/>
                    <a:pt x="1475" y="1535"/>
                    <a:pt x="1475" y="1536"/>
                  </a:cubicBezTo>
                  <a:cubicBezTo>
                    <a:pt x="1477" y="1536"/>
                    <a:pt x="1479" y="1536"/>
                    <a:pt x="1482" y="1537"/>
                  </a:cubicBezTo>
                  <a:cubicBezTo>
                    <a:pt x="1482" y="1537"/>
                    <a:pt x="1483" y="1537"/>
                    <a:pt x="1483" y="1537"/>
                  </a:cubicBezTo>
                  <a:cubicBezTo>
                    <a:pt x="1485" y="1537"/>
                    <a:pt x="1488" y="1537"/>
                    <a:pt x="1490" y="1537"/>
                  </a:cubicBezTo>
                  <a:cubicBezTo>
                    <a:pt x="1490" y="1537"/>
                    <a:pt x="1490" y="1537"/>
                    <a:pt x="1490" y="1537"/>
                  </a:cubicBezTo>
                  <a:cubicBezTo>
                    <a:pt x="1490" y="1537"/>
                    <a:pt x="1491" y="1537"/>
                    <a:pt x="1491" y="1537"/>
                  </a:cubicBezTo>
                  <a:cubicBezTo>
                    <a:pt x="1493" y="1537"/>
                    <a:pt x="1494" y="1537"/>
                    <a:pt x="1495" y="1537"/>
                  </a:cubicBezTo>
                  <a:cubicBezTo>
                    <a:pt x="1496" y="1537"/>
                    <a:pt x="1497" y="1537"/>
                    <a:pt x="1497" y="1537"/>
                  </a:cubicBezTo>
                  <a:cubicBezTo>
                    <a:pt x="1499" y="1537"/>
                    <a:pt x="1500" y="1536"/>
                    <a:pt x="1501" y="1536"/>
                  </a:cubicBezTo>
                  <a:cubicBezTo>
                    <a:pt x="1502" y="1536"/>
                    <a:pt x="1502" y="1536"/>
                    <a:pt x="1503" y="1536"/>
                  </a:cubicBezTo>
                  <a:cubicBezTo>
                    <a:pt x="1504" y="1536"/>
                    <a:pt x="1506" y="1535"/>
                    <a:pt x="1507" y="1535"/>
                  </a:cubicBezTo>
                  <a:cubicBezTo>
                    <a:pt x="1507" y="1535"/>
                    <a:pt x="1508" y="1535"/>
                    <a:pt x="1508" y="1535"/>
                  </a:cubicBezTo>
                  <a:cubicBezTo>
                    <a:pt x="1510" y="1534"/>
                    <a:pt x="1512" y="1534"/>
                    <a:pt x="1514" y="1533"/>
                  </a:cubicBezTo>
                  <a:cubicBezTo>
                    <a:pt x="1514" y="1533"/>
                    <a:pt x="1514" y="1533"/>
                    <a:pt x="1515" y="1533"/>
                  </a:cubicBezTo>
                  <a:cubicBezTo>
                    <a:pt x="1516" y="1532"/>
                    <a:pt x="1518" y="1532"/>
                    <a:pt x="1519" y="1531"/>
                  </a:cubicBezTo>
                  <a:cubicBezTo>
                    <a:pt x="1520" y="1531"/>
                    <a:pt x="1520" y="1530"/>
                    <a:pt x="1521" y="1530"/>
                  </a:cubicBezTo>
                  <a:cubicBezTo>
                    <a:pt x="1522" y="1530"/>
                    <a:pt x="1523" y="1529"/>
                    <a:pt x="1524" y="1528"/>
                  </a:cubicBezTo>
                  <a:cubicBezTo>
                    <a:pt x="1525" y="1528"/>
                    <a:pt x="1525" y="1528"/>
                    <a:pt x="1526" y="1527"/>
                  </a:cubicBezTo>
                  <a:cubicBezTo>
                    <a:pt x="1527" y="1527"/>
                    <a:pt x="1528" y="1526"/>
                    <a:pt x="1529" y="1525"/>
                  </a:cubicBezTo>
                  <a:cubicBezTo>
                    <a:pt x="1530" y="1525"/>
                    <a:pt x="1530" y="1525"/>
                    <a:pt x="1531" y="1524"/>
                  </a:cubicBezTo>
                  <a:cubicBezTo>
                    <a:pt x="1532" y="1523"/>
                    <a:pt x="1534" y="1522"/>
                    <a:pt x="1535" y="1521"/>
                  </a:cubicBezTo>
                  <a:cubicBezTo>
                    <a:pt x="2008" y="1127"/>
                    <a:pt x="2008" y="1127"/>
                    <a:pt x="2008" y="1127"/>
                  </a:cubicBezTo>
                  <a:cubicBezTo>
                    <a:pt x="2532" y="1127"/>
                    <a:pt x="2532" y="1127"/>
                    <a:pt x="2532" y="1127"/>
                  </a:cubicBezTo>
                  <a:lnTo>
                    <a:pt x="2532" y="2146"/>
                  </a:lnTo>
                  <a:close/>
                  <a:moveTo>
                    <a:pt x="3060" y="985"/>
                  </a:moveTo>
                  <a:cubicBezTo>
                    <a:pt x="2603" y="985"/>
                    <a:pt x="2603" y="985"/>
                    <a:pt x="2603" y="985"/>
                  </a:cubicBezTo>
                  <a:cubicBezTo>
                    <a:pt x="1982" y="985"/>
                    <a:pt x="1982" y="985"/>
                    <a:pt x="1982" y="985"/>
                  </a:cubicBezTo>
                  <a:cubicBezTo>
                    <a:pt x="1966" y="985"/>
                    <a:pt x="1950" y="991"/>
                    <a:pt x="1937" y="1001"/>
                  </a:cubicBezTo>
                  <a:cubicBezTo>
                    <a:pt x="1561" y="1315"/>
                    <a:pt x="1561" y="1315"/>
                    <a:pt x="1561" y="1315"/>
                  </a:cubicBezTo>
                  <a:cubicBezTo>
                    <a:pt x="1561" y="1056"/>
                    <a:pt x="1561" y="1056"/>
                    <a:pt x="1561" y="1056"/>
                  </a:cubicBezTo>
                  <a:cubicBezTo>
                    <a:pt x="1561" y="1017"/>
                    <a:pt x="1529" y="985"/>
                    <a:pt x="1490" y="985"/>
                  </a:cubicBezTo>
                  <a:cubicBezTo>
                    <a:pt x="1233" y="985"/>
                    <a:pt x="1233" y="985"/>
                    <a:pt x="1233" y="985"/>
                  </a:cubicBezTo>
                  <a:cubicBezTo>
                    <a:pt x="1233" y="697"/>
                    <a:pt x="1233" y="697"/>
                    <a:pt x="1233" y="697"/>
                  </a:cubicBezTo>
                  <a:cubicBezTo>
                    <a:pt x="1233" y="142"/>
                    <a:pt x="1233" y="142"/>
                    <a:pt x="1233" y="142"/>
                  </a:cubicBezTo>
                  <a:cubicBezTo>
                    <a:pt x="3060" y="142"/>
                    <a:pt x="3060" y="142"/>
                    <a:pt x="3060" y="142"/>
                  </a:cubicBezTo>
                  <a:lnTo>
                    <a:pt x="3060" y="985"/>
                  </a:lnTo>
                  <a:close/>
                </a:path>
              </a:pathLst>
            </a:custGeom>
            <a:solidFill>
              <a:srgbClr val="004236">
                <a:lumMod val="90000"/>
                <a:lumOff val="1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200" b="0" i="0" u="none" strike="noStrike" kern="0" cap="none" spc="0" normalizeH="0" baseline="0" noProof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B2E59AD-3929-43C2-8F9D-A17671E2843E}"/>
              </a:ext>
            </a:extLst>
          </p:cNvPr>
          <p:cNvGrpSpPr/>
          <p:nvPr/>
        </p:nvGrpSpPr>
        <p:grpSpPr>
          <a:xfrm>
            <a:off x="289208" y="1184705"/>
            <a:ext cx="4507644" cy="398779"/>
            <a:chOff x="274218" y="869915"/>
            <a:chExt cx="5139766" cy="398779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35E60B3-FFBE-4EF9-967C-09104A4E6C2E}"/>
                </a:ext>
              </a:extLst>
            </p:cNvPr>
            <p:cNvSpPr/>
            <p:nvPr/>
          </p:nvSpPr>
          <p:spPr>
            <a:xfrm>
              <a:off x="274218" y="869915"/>
              <a:ext cx="5139766" cy="39877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34F6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Dirección - Lineamientos, Metodologías, Parámetros</a:t>
              </a:r>
              <a:endPara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9" name="Graphic 47">
              <a:extLst>
                <a:ext uri="{FF2B5EF4-FFF2-40B4-BE49-F238E27FC236}">
                  <a16:creationId xmlns:a16="http://schemas.microsoft.com/office/drawing/2014/main" id="{5D90D1B2-2CBD-4FED-8155-3C080DC03FC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0013" y="926321"/>
              <a:ext cx="246528" cy="257703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8D5E88D-0623-41AE-9881-9D4BA0197AEA}"/>
              </a:ext>
            </a:extLst>
          </p:cNvPr>
          <p:cNvGrpSpPr/>
          <p:nvPr/>
        </p:nvGrpSpPr>
        <p:grpSpPr>
          <a:xfrm>
            <a:off x="5036089" y="1183953"/>
            <a:ext cx="3563780" cy="404369"/>
            <a:chOff x="5015682" y="854173"/>
            <a:chExt cx="3257550" cy="40436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81A81C5F-F714-4D52-A962-FC37F5FDCEB1}"/>
                </a:ext>
              </a:extLst>
            </p:cNvPr>
            <p:cNvSpPr/>
            <p:nvPr/>
          </p:nvSpPr>
          <p:spPr>
            <a:xfrm>
              <a:off x="5015682" y="854173"/>
              <a:ext cx="3257550" cy="38809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34F6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Control</a:t>
              </a:r>
              <a:endParaRPr kumimoji="0" lang="es-CO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Gráfico 20" descr="Flecha circular">
              <a:extLst>
                <a:ext uri="{FF2B5EF4-FFF2-40B4-BE49-F238E27FC236}">
                  <a16:creationId xmlns:a16="http://schemas.microsoft.com/office/drawing/2014/main" id="{802D394E-E061-44FF-8816-DDC7B1B3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74918" y="859763"/>
              <a:ext cx="398779" cy="398779"/>
            </a:xfrm>
            <a:prstGeom prst="rect">
              <a:avLst/>
            </a:prstGeom>
          </p:spPr>
        </p:pic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C2ABFDB-C2F7-4E6A-8302-DE9F365D3965}"/>
              </a:ext>
            </a:extLst>
          </p:cNvPr>
          <p:cNvSpPr/>
          <p:nvPr/>
        </p:nvSpPr>
        <p:spPr>
          <a:xfrm>
            <a:off x="0" y="6406123"/>
            <a:ext cx="6557265" cy="276999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234F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Las actividades que se hacen hoy no están documentadas / oficializadas </a:t>
            </a:r>
          </a:p>
        </p:txBody>
      </p:sp>
      <p:sp>
        <p:nvSpPr>
          <p:cNvPr id="3" name="CuadroTexto 47">
            <a:extLst>
              <a:ext uri="{FF2B5EF4-FFF2-40B4-BE49-F238E27FC236}">
                <a16:creationId xmlns:a16="http://schemas.microsoft.com/office/drawing/2014/main" id="{E4795BC6-6D86-4D24-9B69-EFDA965FB306}"/>
              </a:ext>
            </a:extLst>
          </p:cNvPr>
          <p:cNvSpPr txBox="1"/>
          <p:nvPr/>
        </p:nvSpPr>
        <p:spPr>
          <a:xfrm>
            <a:off x="0" y="163446"/>
            <a:ext cx="121026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 – Excelencia Empresarial</a:t>
            </a:r>
            <a:endParaRPr lang="es-CO" sz="24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201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1F4E9D-AF80-407A-857F-32DDC9402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4"/>
          <a:stretch/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78B5A7-CC3B-467E-B710-A58988061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3</a:t>
            </a:fld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AAFEDC1-4B58-4913-A2A5-D711039A33B5}"/>
              </a:ext>
            </a:extLst>
          </p:cNvPr>
          <p:cNvSpPr txBox="1">
            <a:spLocks/>
          </p:cNvSpPr>
          <p:nvPr/>
        </p:nvSpPr>
        <p:spPr>
          <a:xfrm>
            <a:off x="2423410" y="207027"/>
            <a:ext cx="73451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Aspectos a tener en cuenta</a:t>
            </a:r>
          </a:p>
        </p:txBody>
      </p:sp>
      <p:sp>
        <p:nvSpPr>
          <p:cNvPr id="6" name="Diagrama de flujo: proceso alternativo 5">
            <a:extLst>
              <a:ext uri="{FF2B5EF4-FFF2-40B4-BE49-F238E27FC236}">
                <a16:creationId xmlns:a16="http://schemas.microsoft.com/office/drawing/2014/main" id="{58799CC0-6873-4D0B-983C-048852038A37}"/>
              </a:ext>
            </a:extLst>
          </p:cNvPr>
          <p:cNvSpPr/>
          <p:nvPr/>
        </p:nvSpPr>
        <p:spPr>
          <a:xfrm>
            <a:off x="3042531" y="943796"/>
            <a:ext cx="7788639" cy="1127465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Es un taller que se lleva a cabo con cada Vicepresidencia, no obstante, los entregables se han construido por macroprocesos. Es posible que haya temas de la Vicepresidencia que no se vean reflejados.</a:t>
            </a:r>
          </a:p>
        </p:txBody>
      </p:sp>
      <p:sp>
        <p:nvSpPr>
          <p:cNvPr id="8" name="Diagrama de flujo: proceso alternativo 7">
            <a:extLst>
              <a:ext uri="{FF2B5EF4-FFF2-40B4-BE49-F238E27FC236}">
                <a16:creationId xmlns:a16="http://schemas.microsoft.com/office/drawing/2014/main" id="{6265FC2E-2616-458D-8F45-C7281CBBB60B}"/>
              </a:ext>
            </a:extLst>
          </p:cNvPr>
          <p:cNvSpPr/>
          <p:nvPr/>
        </p:nvSpPr>
        <p:spPr>
          <a:xfrm>
            <a:off x="3042531" y="2492591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Esta sesión es grabada y el vídeo (junto con la presentación) será enviado a los asistentes para posterior consulta.</a:t>
            </a:r>
          </a:p>
        </p:txBody>
      </p:sp>
      <p:sp>
        <p:nvSpPr>
          <p:cNvPr id="10" name="Diagrama de flujo: proceso alternativo 9">
            <a:extLst>
              <a:ext uri="{FF2B5EF4-FFF2-40B4-BE49-F238E27FC236}">
                <a16:creationId xmlns:a16="http://schemas.microsoft.com/office/drawing/2014/main" id="{9E8D26C4-10B6-4A63-81EA-2EC8E1697D7A}"/>
              </a:ext>
            </a:extLst>
          </p:cNvPr>
          <p:cNvSpPr/>
          <p:nvPr/>
        </p:nvSpPr>
        <p:spPr>
          <a:xfrm>
            <a:off x="3042531" y="5017337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En caso de preguntas, les pedimos anotarlas en el chat de la reunión. Al final de la sesión se dará respuesta.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F63326B-3540-4D2D-BAC8-E76D4EDF8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967528"/>
            <a:ext cx="1080000" cy="10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B2B16C1-B03A-447A-B036-46010E4C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2351972"/>
            <a:ext cx="1080000" cy="108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A9EC01C-8F83-427F-91E3-7B8D33994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4926496"/>
            <a:ext cx="1080000" cy="1080000"/>
          </a:xfrm>
          <a:prstGeom prst="rect">
            <a:avLst/>
          </a:prstGeom>
        </p:spPr>
      </p:pic>
      <p:sp>
        <p:nvSpPr>
          <p:cNvPr id="3" name="Diagrama de flujo: proceso alternativo 2">
            <a:extLst>
              <a:ext uri="{FF2B5EF4-FFF2-40B4-BE49-F238E27FC236}">
                <a16:creationId xmlns:a16="http://schemas.microsoft.com/office/drawing/2014/main" id="{00670338-F389-4E18-AB5A-894D7F0665BB}"/>
              </a:ext>
            </a:extLst>
          </p:cNvPr>
          <p:cNvSpPr/>
          <p:nvPr/>
        </p:nvSpPr>
        <p:spPr>
          <a:xfrm>
            <a:off x="3042530" y="3754964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A lo largo del taller habrá actividades lúdicas, por lo que esperamos contar con su activa participación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C1F68B0-0CBD-4E2B-A2F0-2ECF985E3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366412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2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635120-EA93-4C06-A497-18CC51F0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 t="4484" r="1517" b="5553"/>
          <a:stretch/>
        </p:blipFill>
        <p:spPr>
          <a:xfrm>
            <a:off x="0" y="0"/>
            <a:ext cx="122075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53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57EAA4A-611C-4244-89F5-F39EF823DE08}"/>
              </a:ext>
            </a:extLst>
          </p:cNvPr>
          <p:cNvSpPr txBox="1"/>
          <p:nvPr/>
        </p:nvSpPr>
        <p:spPr>
          <a:xfrm>
            <a:off x="4823857" y="305592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Vídeo Comité Directivo</a:t>
            </a:r>
            <a:endParaRPr lang="es-CO" dirty="0">
              <a:highlight>
                <a:srgbClr val="FFFF00"/>
              </a:highlight>
            </a:endParaRPr>
          </a:p>
        </p:txBody>
      </p:sp>
      <p:pic>
        <p:nvPicPr>
          <p:cNvPr id="4" name="Vídeo Cierre PGC">
            <a:hlinkClick r:id="" action="ppaction://media"/>
            <a:extLst>
              <a:ext uri="{FF2B5EF4-FFF2-40B4-BE49-F238E27FC236}">
                <a16:creationId xmlns:a16="http://schemas.microsoft.com/office/drawing/2014/main" id="{70371C8E-53B3-426B-95BC-2A4DC8452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A2E55E-1082-4EBF-B81F-F2C9A9EC7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4</a:t>
            </a:fld>
            <a:endParaRPr lang="es-CO"/>
          </a:p>
        </p:txBody>
      </p:sp>
      <p:pic>
        <p:nvPicPr>
          <p:cNvPr id="3" name="Gobierno Corporativo">
            <a:hlinkClick r:id="" action="ppaction://media"/>
            <a:extLst>
              <a:ext uri="{FF2B5EF4-FFF2-40B4-BE49-F238E27FC236}">
                <a16:creationId xmlns:a16="http://schemas.microsoft.com/office/drawing/2014/main" id="{C4A8EB8B-7E0F-4094-9A33-123F6F27F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1FAB4A-142A-434B-BB3E-E6440A7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F25750-4209-4357-A72F-45445C8044EF}" type="slidenum">
              <a:rPr lang="es-CO" dirty="0" smtClean="0"/>
              <a:pPr/>
              <a:t>5</a:t>
            </a:fld>
            <a:endParaRPr lang="es-CO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98BFC37-647B-418B-BCC1-75FEE0AF5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0DC0D8-EE90-46CF-B1EB-A222BC48C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05F3256-18DF-4D2F-A3BD-25B28D8D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5" y="783771"/>
            <a:ext cx="10809448" cy="5390527"/>
          </a:xfrm>
          <a:prstGeom prst="rect">
            <a:avLst/>
          </a:prstGeom>
        </p:spPr>
      </p:pic>
      <p:pic>
        <p:nvPicPr>
          <p:cNvPr id="19" name="Imagen 18" descr="Cenit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0" y="6338602"/>
            <a:ext cx="694888" cy="51939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A9CCEF-9CA8-4E63-BD72-A70A516A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2" y="1918512"/>
            <a:ext cx="2517921" cy="2699668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F2915C1A-71ED-4A15-B386-EE5CCF0EDE53}"/>
              </a:ext>
            </a:extLst>
          </p:cNvPr>
          <p:cNvSpPr txBox="1">
            <a:spLocks/>
          </p:cNvSpPr>
          <p:nvPr/>
        </p:nvSpPr>
        <p:spPr>
          <a:xfrm>
            <a:off x="-1563974" y="86882"/>
            <a:ext cx="73451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Modelo de Procesos</a:t>
            </a:r>
          </a:p>
        </p:txBody>
      </p:sp>
    </p:spTree>
    <p:extLst>
      <p:ext uri="{BB962C8B-B14F-4D97-AF65-F5344CB8AC3E}">
        <p14:creationId xmlns:p14="http://schemas.microsoft.com/office/powerpoint/2010/main" val="1944560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734A077C-BFFC-48F1-BDAA-8A436ECE7E5D}"/>
              </a:ext>
            </a:extLst>
          </p:cNvPr>
          <p:cNvSpPr txBox="1">
            <a:spLocks/>
          </p:cNvSpPr>
          <p:nvPr/>
        </p:nvSpPr>
        <p:spPr>
          <a:xfrm>
            <a:off x="-589613" y="88165"/>
            <a:ext cx="108728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Líderes de Macroprocesos - Modelo de Procesos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2FEE8C-7606-47E5-A0DD-2223A06E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38" y="784980"/>
            <a:ext cx="10090862" cy="52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8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10 Cheurón">
            <a:extLst>
              <a:ext uri="{FF2B5EF4-FFF2-40B4-BE49-F238E27FC236}">
                <a16:creationId xmlns:a16="http://schemas.microsoft.com/office/drawing/2014/main" id="{C2B9C1FB-B696-4113-AE82-70C16D13390B}"/>
              </a:ext>
            </a:extLst>
          </p:cNvPr>
          <p:cNvSpPr/>
          <p:nvPr/>
        </p:nvSpPr>
        <p:spPr>
          <a:xfrm>
            <a:off x="2058340" y="740392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(Macro proceso)</a:t>
            </a:r>
          </a:p>
        </p:txBody>
      </p:sp>
      <p:sp>
        <p:nvSpPr>
          <p:cNvPr id="49" name="11 Cheurón">
            <a:extLst>
              <a:ext uri="{FF2B5EF4-FFF2-40B4-BE49-F238E27FC236}">
                <a16:creationId xmlns:a16="http://schemas.microsoft.com/office/drawing/2014/main" id="{D2121297-E51B-4399-8F07-883520E6F03F}"/>
              </a:ext>
            </a:extLst>
          </p:cNvPr>
          <p:cNvSpPr/>
          <p:nvPr/>
        </p:nvSpPr>
        <p:spPr>
          <a:xfrm>
            <a:off x="4463908" y="740392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(Proceso)</a:t>
            </a:r>
          </a:p>
        </p:txBody>
      </p:sp>
      <p:sp>
        <p:nvSpPr>
          <p:cNvPr id="50" name="12 Cheurón">
            <a:extLst>
              <a:ext uri="{FF2B5EF4-FFF2-40B4-BE49-F238E27FC236}">
                <a16:creationId xmlns:a16="http://schemas.microsoft.com/office/drawing/2014/main" id="{42D04F8F-093C-4746-9839-1591CB7E2758}"/>
              </a:ext>
            </a:extLst>
          </p:cNvPr>
          <p:cNvSpPr/>
          <p:nvPr/>
        </p:nvSpPr>
        <p:spPr>
          <a:xfrm>
            <a:off x="6530593" y="740314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(Subproceso)</a:t>
            </a:r>
          </a:p>
        </p:txBody>
      </p:sp>
      <p:sp>
        <p:nvSpPr>
          <p:cNvPr id="51" name="14 CuadroTexto">
            <a:extLst>
              <a:ext uri="{FF2B5EF4-FFF2-40B4-BE49-F238E27FC236}">
                <a16:creationId xmlns:a16="http://schemas.microsoft.com/office/drawing/2014/main" id="{64EF63F0-478F-46E8-9E07-3A3B1EFF9003}"/>
              </a:ext>
            </a:extLst>
          </p:cNvPr>
          <p:cNvSpPr txBox="1"/>
          <p:nvPr/>
        </p:nvSpPr>
        <p:spPr>
          <a:xfrm>
            <a:off x="477623" y="3050529"/>
            <a:ext cx="148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Diseño</a:t>
            </a:r>
          </a:p>
        </p:txBody>
      </p:sp>
      <p:sp>
        <p:nvSpPr>
          <p:cNvPr id="52" name="15 CuadroTexto">
            <a:extLst>
              <a:ext uri="{FF2B5EF4-FFF2-40B4-BE49-F238E27FC236}">
                <a16:creationId xmlns:a16="http://schemas.microsoft.com/office/drawing/2014/main" id="{873AEF9B-8C55-4B78-8D0F-A313E197D685}"/>
              </a:ext>
            </a:extLst>
          </p:cNvPr>
          <p:cNvSpPr txBox="1"/>
          <p:nvPr/>
        </p:nvSpPr>
        <p:spPr>
          <a:xfrm>
            <a:off x="477623" y="3790715"/>
            <a:ext cx="148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Gobierno y Control</a:t>
            </a:r>
          </a:p>
        </p:txBody>
      </p:sp>
      <p:sp>
        <p:nvSpPr>
          <p:cNvPr id="53" name="16 CuadroTexto">
            <a:extLst>
              <a:ext uri="{FF2B5EF4-FFF2-40B4-BE49-F238E27FC236}">
                <a16:creationId xmlns:a16="http://schemas.microsoft.com/office/drawing/2014/main" id="{A27A6107-78A3-4260-801B-88F51CAA0D7B}"/>
              </a:ext>
            </a:extLst>
          </p:cNvPr>
          <p:cNvSpPr txBox="1"/>
          <p:nvPr/>
        </p:nvSpPr>
        <p:spPr>
          <a:xfrm>
            <a:off x="476035" y="4906745"/>
            <a:ext cx="148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Talento Humano</a:t>
            </a:r>
          </a:p>
        </p:txBody>
      </p:sp>
      <p:cxnSp>
        <p:nvCxnSpPr>
          <p:cNvPr id="54" name="18 Conector recto">
            <a:extLst>
              <a:ext uri="{FF2B5EF4-FFF2-40B4-BE49-F238E27FC236}">
                <a16:creationId xmlns:a16="http://schemas.microsoft.com/office/drawing/2014/main" id="{2DA48FF2-B61C-4676-98BF-53816E8FBADB}"/>
              </a:ext>
            </a:extLst>
          </p:cNvPr>
          <p:cNvCxnSpPr>
            <a:cxnSpLocks/>
          </p:cNvCxnSpPr>
          <p:nvPr/>
        </p:nvCxnSpPr>
        <p:spPr>
          <a:xfrm>
            <a:off x="477623" y="3524639"/>
            <a:ext cx="11245059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19 Conector recto">
            <a:extLst>
              <a:ext uri="{FF2B5EF4-FFF2-40B4-BE49-F238E27FC236}">
                <a16:creationId xmlns:a16="http://schemas.microsoft.com/office/drawing/2014/main" id="{4C77E6DC-3585-4FC1-BEC6-048A35EFAE70}"/>
              </a:ext>
            </a:extLst>
          </p:cNvPr>
          <p:cNvCxnSpPr>
            <a:cxnSpLocks/>
          </p:cNvCxnSpPr>
          <p:nvPr/>
        </p:nvCxnSpPr>
        <p:spPr>
          <a:xfrm>
            <a:off x="477623" y="4674231"/>
            <a:ext cx="11245059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21 Conector recto">
            <a:extLst>
              <a:ext uri="{FF2B5EF4-FFF2-40B4-BE49-F238E27FC236}">
                <a16:creationId xmlns:a16="http://schemas.microsoft.com/office/drawing/2014/main" id="{2F429F4E-6C16-4D84-A6CB-F85C75A6067E}"/>
              </a:ext>
            </a:extLst>
          </p:cNvPr>
          <p:cNvCxnSpPr>
            <a:cxnSpLocks/>
          </p:cNvCxnSpPr>
          <p:nvPr/>
        </p:nvCxnSpPr>
        <p:spPr>
          <a:xfrm>
            <a:off x="4018111" y="3524641"/>
            <a:ext cx="0" cy="2808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22 Conector recto">
            <a:extLst>
              <a:ext uri="{FF2B5EF4-FFF2-40B4-BE49-F238E27FC236}">
                <a16:creationId xmlns:a16="http://schemas.microsoft.com/office/drawing/2014/main" id="{2EC31B02-586F-446F-94DA-81550A2507ED}"/>
              </a:ext>
            </a:extLst>
          </p:cNvPr>
          <p:cNvCxnSpPr>
            <a:cxnSpLocks/>
          </p:cNvCxnSpPr>
          <p:nvPr/>
        </p:nvCxnSpPr>
        <p:spPr>
          <a:xfrm>
            <a:off x="6277921" y="2962657"/>
            <a:ext cx="23591" cy="3358035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2 Marcador de contenido">
            <a:extLst>
              <a:ext uri="{FF2B5EF4-FFF2-40B4-BE49-F238E27FC236}">
                <a16:creationId xmlns:a16="http://schemas.microsoft.com/office/drawing/2014/main" id="{C03389A6-F5F9-4B22-B110-694CB01D1687}"/>
              </a:ext>
            </a:extLst>
          </p:cNvPr>
          <p:cNvSpPr txBox="1">
            <a:spLocks/>
          </p:cNvSpPr>
          <p:nvPr/>
        </p:nvSpPr>
        <p:spPr>
          <a:xfrm>
            <a:off x="2432244" y="2646805"/>
            <a:ext cx="2328666" cy="784458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Objetivo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Alcance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Normatividad y/o referentes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Manual de Macroproceso</a:t>
            </a:r>
          </a:p>
        </p:txBody>
      </p:sp>
      <p:sp>
        <p:nvSpPr>
          <p:cNvPr id="59" name="2 Marcador de contenido">
            <a:extLst>
              <a:ext uri="{FF2B5EF4-FFF2-40B4-BE49-F238E27FC236}">
                <a16:creationId xmlns:a16="http://schemas.microsoft.com/office/drawing/2014/main" id="{8FB11EB3-2921-4554-A0E5-048EF9AE7B51}"/>
              </a:ext>
            </a:extLst>
          </p:cNvPr>
          <p:cNvSpPr txBox="1">
            <a:spLocks/>
          </p:cNvSpPr>
          <p:nvPr/>
        </p:nvSpPr>
        <p:spPr>
          <a:xfrm>
            <a:off x="3835194" y="3522683"/>
            <a:ext cx="2108148" cy="1105208"/>
          </a:xfrm>
          <a:prstGeom prst="rect">
            <a:avLst/>
          </a:prstGeom>
        </p:spPr>
        <p:txBody>
          <a:bodyPr lIns="70566" rIns="70566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Riesgos y controles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KPI´S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Instancias clave de toma de decisiones (Comités)</a:t>
            </a:r>
          </a:p>
        </p:txBody>
      </p:sp>
      <p:sp>
        <p:nvSpPr>
          <p:cNvPr id="91" name="2 Marcador de contenido">
            <a:extLst>
              <a:ext uri="{FF2B5EF4-FFF2-40B4-BE49-F238E27FC236}">
                <a16:creationId xmlns:a16="http://schemas.microsoft.com/office/drawing/2014/main" id="{041C35E3-7C7A-423A-BE0C-2FE9E8D4ADEB}"/>
              </a:ext>
            </a:extLst>
          </p:cNvPr>
          <p:cNvSpPr txBox="1">
            <a:spLocks/>
          </p:cNvSpPr>
          <p:nvPr/>
        </p:nvSpPr>
        <p:spPr>
          <a:xfrm>
            <a:off x="6172232" y="2644792"/>
            <a:ext cx="1975343" cy="680815"/>
          </a:xfrm>
          <a:prstGeom prst="rect">
            <a:avLst/>
          </a:prstGeom>
        </p:spPr>
        <p:txBody>
          <a:bodyPr lIns="70566" tIns="35283" rIns="70566" bIns="35283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Diagrama de flujo (Bizagi)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Manual subproceso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Interrelaciones claves</a:t>
            </a:r>
          </a:p>
        </p:txBody>
      </p:sp>
      <p:sp>
        <p:nvSpPr>
          <p:cNvPr id="92" name="16 CuadroTexto">
            <a:extLst>
              <a:ext uri="{FF2B5EF4-FFF2-40B4-BE49-F238E27FC236}">
                <a16:creationId xmlns:a16="http://schemas.microsoft.com/office/drawing/2014/main" id="{A2C1409D-8312-464B-9A9B-97F6D5A5915B}"/>
              </a:ext>
            </a:extLst>
          </p:cNvPr>
          <p:cNvSpPr txBox="1"/>
          <p:nvPr/>
        </p:nvSpPr>
        <p:spPr>
          <a:xfrm>
            <a:off x="461669" y="5820184"/>
            <a:ext cx="148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</a:t>
            </a:r>
          </a:p>
        </p:txBody>
      </p:sp>
      <p:sp>
        <p:nvSpPr>
          <p:cNvPr id="97" name="2 Marcador de contenido">
            <a:extLst>
              <a:ext uri="{FF2B5EF4-FFF2-40B4-BE49-F238E27FC236}">
                <a16:creationId xmlns:a16="http://schemas.microsoft.com/office/drawing/2014/main" id="{203C448F-A951-4268-AFB9-D29BE3603725}"/>
              </a:ext>
            </a:extLst>
          </p:cNvPr>
          <p:cNvSpPr txBox="1">
            <a:spLocks/>
          </p:cNvSpPr>
          <p:nvPr/>
        </p:nvSpPr>
        <p:spPr>
          <a:xfrm>
            <a:off x="1792466" y="4710885"/>
            <a:ext cx="1873080" cy="509464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Manual de Roles y responsabilidades de VP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Mapa de Cargos</a:t>
            </a:r>
          </a:p>
        </p:txBody>
      </p:sp>
      <p:cxnSp>
        <p:nvCxnSpPr>
          <p:cNvPr id="98" name="18 Conector recto">
            <a:extLst>
              <a:ext uri="{FF2B5EF4-FFF2-40B4-BE49-F238E27FC236}">
                <a16:creationId xmlns:a16="http://schemas.microsoft.com/office/drawing/2014/main" id="{2381C50E-02BC-4F58-8D75-19140F9C9C66}"/>
              </a:ext>
            </a:extLst>
          </p:cNvPr>
          <p:cNvCxnSpPr>
            <a:cxnSpLocks/>
          </p:cNvCxnSpPr>
          <p:nvPr/>
        </p:nvCxnSpPr>
        <p:spPr>
          <a:xfrm>
            <a:off x="461669" y="5622962"/>
            <a:ext cx="11261013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2 Marcador de contenido">
            <a:extLst>
              <a:ext uri="{FF2B5EF4-FFF2-40B4-BE49-F238E27FC236}">
                <a16:creationId xmlns:a16="http://schemas.microsoft.com/office/drawing/2014/main" id="{4173B3D6-8300-44D3-A820-A6BF35CB1951}"/>
              </a:ext>
            </a:extLst>
          </p:cNvPr>
          <p:cNvSpPr txBox="1">
            <a:spLocks/>
          </p:cNvSpPr>
          <p:nvPr/>
        </p:nvSpPr>
        <p:spPr>
          <a:xfrm>
            <a:off x="6301512" y="5918965"/>
            <a:ext cx="2072783" cy="37425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Sistemas de información y herramientas utilizados</a:t>
            </a:r>
          </a:p>
        </p:txBody>
      </p:sp>
      <p:sp>
        <p:nvSpPr>
          <p:cNvPr id="100" name="14 CuadroTexto">
            <a:extLst>
              <a:ext uri="{FF2B5EF4-FFF2-40B4-BE49-F238E27FC236}">
                <a16:creationId xmlns:a16="http://schemas.microsoft.com/office/drawing/2014/main" id="{B006BFC4-89EF-4DE6-A011-1DA835B7D2F9}"/>
              </a:ext>
            </a:extLst>
          </p:cNvPr>
          <p:cNvSpPr txBox="1"/>
          <p:nvPr/>
        </p:nvSpPr>
        <p:spPr>
          <a:xfrm>
            <a:off x="366983" y="1044937"/>
            <a:ext cx="1482043" cy="331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68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Dimensión</a:t>
            </a:r>
          </a:p>
        </p:txBody>
      </p:sp>
      <p:sp>
        <p:nvSpPr>
          <p:cNvPr id="101" name="14 CuadroTexto">
            <a:extLst>
              <a:ext uri="{FF2B5EF4-FFF2-40B4-BE49-F238E27FC236}">
                <a16:creationId xmlns:a16="http://schemas.microsoft.com/office/drawing/2014/main" id="{805973EC-9B60-428B-8D15-0F53AE40DB4E}"/>
              </a:ext>
            </a:extLst>
          </p:cNvPr>
          <p:cNvSpPr txBox="1"/>
          <p:nvPr/>
        </p:nvSpPr>
        <p:spPr>
          <a:xfrm>
            <a:off x="1116496" y="565482"/>
            <a:ext cx="152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de Proceso</a:t>
            </a:r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5B36BA74-D718-4B84-8D5D-61AD5502EB66}"/>
              </a:ext>
            </a:extLst>
          </p:cNvPr>
          <p:cNvCxnSpPr>
            <a:cxnSpLocks/>
          </p:cNvCxnSpPr>
          <p:nvPr/>
        </p:nvCxnSpPr>
        <p:spPr>
          <a:xfrm>
            <a:off x="507260" y="772983"/>
            <a:ext cx="1399645" cy="539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E0237C54-5ED6-42B1-AE26-1F2CA52710C8}"/>
              </a:ext>
            </a:extLst>
          </p:cNvPr>
          <p:cNvCxnSpPr>
            <a:cxnSpLocks/>
          </p:cNvCxnSpPr>
          <p:nvPr/>
        </p:nvCxnSpPr>
        <p:spPr>
          <a:xfrm>
            <a:off x="1892584" y="1416251"/>
            <a:ext cx="0" cy="4824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72602E84-B811-4783-A23E-4C69522530ED}"/>
              </a:ext>
            </a:extLst>
          </p:cNvPr>
          <p:cNvCxnSpPr>
            <a:cxnSpLocks/>
          </p:cNvCxnSpPr>
          <p:nvPr/>
        </p:nvCxnSpPr>
        <p:spPr>
          <a:xfrm>
            <a:off x="318596" y="1338631"/>
            <a:ext cx="159640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5" name="2 Marcador de contenido">
            <a:extLst>
              <a:ext uri="{FF2B5EF4-FFF2-40B4-BE49-F238E27FC236}">
                <a16:creationId xmlns:a16="http://schemas.microsoft.com/office/drawing/2014/main" id="{09CACBDF-8E06-460A-BE52-23AA77AC9025}"/>
              </a:ext>
            </a:extLst>
          </p:cNvPr>
          <p:cNvSpPr txBox="1">
            <a:spLocks/>
          </p:cNvSpPr>
          <p:nvPr/>
        </p:nvSpPr>
        <p:spPr>
          <a:xfrm>
            <a:off x="6242990" y="3511109"/>
            <a:ext cx="2257288" cy="46664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RACI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Identificación de decisiones críticas (modelo de gobierno) mapeadas en los subprocesos</a:t>
            </a: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06" name="12 Cheurón">
            <a:extLst>
              <a:ext uri="{FF2B5EF4-FFF2-40B4-BE49-F238E27FC236}">
                <a16:creationId xmlns:a16="http://schemas.microsoft.com/office/drawing/2014/main" id="{9D6AE471-2961-44FB-BD6E-B423637AE0DC}"/>
              </a:ext>
            </a:extLst>
          </p:cNvPr>
          <p:cNvSpPr/>
          <p:nvPr/>
        </p:nvSpPr>
        <p:spPr>
          <a:xfrm>
            <a:off x="8342643" y="751376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(Actividad)</a:t>
            </a:r>
          </a:p>
        </p:txBody>
      </p:sp>
      <p:sp>
        <p:nvSpPr>
          <p:cNvPr id="107" name="12 Cheurón">
            <a:extLst>
              <a:ext uri="{FF2B5EF4-FFF2-40B4-BE49-F238E27FC236}">
                <a16:creationId xmlns:a16="http://schemas.microsoft.com/office/drawing/2014/main" id="{CFC07269-C21A-4081-A320-A855BB007BE8}"/>
              </a:ext>
            </a:extLst>
          </p:cNvPr>
          <p:cNvSpPr/>
          <p:nvPr/>
        </p:nvSpPr>
        <p:spPr>
          <a:xfrm>
            <a:off x="9912428" y="751376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(Tarea)</a:t>
            </a:r>
          </a:p>
        </p:txBody>
      </p:sp>
      <p:cxnSp>
        <p:nvCxnSpPr>
          <p:cNvPr id="108" name="22 Conector recto">
            <a:extLst>
              <a:ext uri="{FF2B5EF4-FFF2-40B4-BE49-F238E27FC236}">
                <a16:creationId xmlns:a16="http://schemas.microsoft.com/office/drawing/2014/main" id="{DDF7CB1D-D19E-4D80-B853-91A7676959AD}"/>
              </a:ext>
            </a:extLst>
          </p:cNvPr>
          <p:cNvCxnSpPr>
            <a:cxnSpLocks/>
          </p:cNvCxnSpPr>
          <p:nvPr/>
        </p:nvCxnSpPr>
        <p:spPr>
          <a:xfrm>
            <a:off x="8386292" y="2440370"/>
            <a:ext cx="0" cy="3182592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2 Marcador de contenido">
            <a:extLst>
              <a:ext uri="{FF2B5EF4-FFF2-40B4-BE49-F238E27FC236}">
                <a16:creationId xmlns:a16="http://schemas.microsoft.com/office/drawing/2014/main" id="{84A7833D-47CD-4C98-9A53-E13C1D6CFA70}"/>
              </a:ext>
            </a:extLst>
          </p:cNvPr>
          <p:cNvSpPr txBox="1">
            <a:spLocks/>
          </p:cNvSpPr>
          <p:nvPr/>
        </p:nvSpPr>
        <p:spPr>
          <a:xfrm>
            <a:off x="8282312" y="2734537"/>
            <a:ext cx="3110484" cy="728209"/>
          </a:xfrm>
          <a:prstGeom prst="rect">
            <a:avLst/>
          </a:prstGeom>
        </p:spPr>
        <p:txBody>
          <a:bodyPr lIns="70566" tIns="35283" rIns="70566" bIns="35283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Identificación de Activos de conocimiento: Estándares, Procedimientos, Instructivos, formatos (Insumo para la Hoja de Ruta de activos de conocimiento)</a:t>
            </a:r>
          </a:p>
        </p:txBody>
      </p:sp>
      <p:sp>
        <p:nvSpPr>
          <p:cNvPr id="110" name="2 Marcador de contenido">
            <a:extLst>
              <a:ext uri="{FF2B5EF4-FFF2-40B4-BE49-F238E27FC236}">
                <a16:creationId xmlns:a16="http://schemas.microsoft.com/office/drawing/2014/main" id="{856AE0BC-9BA0-4461-894A-FA6A9E1C0F27}"/>
              </a:ext>
            </a:extLst>
          </p:cNvPr>
          <p:cNvSpPr txBox="1">
            <a:spLocks/>
          </p:cNvSpPr>
          <p:nvPr/>
        </p:nvSpPr>
        <p:spPr>
          <a:xfrm>
            <a:off x="6172232" y="4806445"/>
            <a:ext cx="1978283" cy="752187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Alineación cargos Mapa de Cargos</a:t>
            </a:r>
          </a:p>
        </p:txBody>
      </p:sp>
      <p:cxnSp>
        <p:nvCxnSpPr>
          <p:cNvPr id="111" name="18 Conector recto">
            <a:extLst>
              <a:ext uri="{FF2B5EF4-FFF2-40B4-BE49-F238E27FC236}">
                <a16:creationId xmlns:a16="http://schemas.microsoft.com/office/drawing/2014/main" id="{04B3FA45-A2ED-4255-9D51-35B6821AC2A7}"/>
              </a:ext>
            </a:extLst>
          </p:cNvPr>
          <p:cNvCxnSpPr>
            <a:cxnSpLocks/>
          </p:cNvCxnSpPr>
          <p:nvPr/>
        </p:nvCxnSpPr>
        <p:spPr>
          <a:xfrm>
            <a:off x="477623" y="2596962"/>
            <a:ext cx="11186524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14 CuadroTexto">
            <a:extLst>
              <a:ext uri="{FF2B5EF4-FFF2-40B4-BE49-F238E27FC236}">
                <a16:creationId xmlns:a16="http://schemas.microsoft.com/office/drawing/2014/main" id="{2EF10060-250A-41CC-B2BB-0CB7F11425FA}"/>
              </a:ext>
            </a:extLst>
          </p:cNvPr>
          <p:cNvSpPr txBox="1"/>
          <p:nvPr/>
        </p:nvSpPr>
        <p:spPr>
          <a:xfrm>
            <a:off x="512821" y="1731482"/>
            <a:ext cx="1482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Descripción</a:t>
            </a:r>
          </a:p>
        </p:txBody>
      </p:sp>
      <p:cxnSp>
        <p:nvCxnSpPr>
          <p:cNvPr id="113" name="21 Conector recto">
            <a:extLst>
              <a:ext uri="{FF2B5EF4-FFF2-40B4-BE49-F238E27FC236}">
                <a16:creationId xmlns:a16="http://schemas.microsoft.com/office/drawing/2014/main" id="{C9B6C461-FF61-4942-8246-0263EFD83D8B}"/>
              </a:ext>
            </a:extLst>
          </p:cNvPr>
          <p:cNvCxnSpPr>
            <a:cxnSpLocks/>
          </p:cNvCxnSpPr>
          <p:nvPr/>
        </p:nvCxnSpPr>
        <p:spPr>
          <a:xfrm>
            <a:off x="4018261" y="1338631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21 Conector recto">
            <a:extLst>
              <a:ext uri="{FF2B5EF4-FFF2-40B4-BE49-F238E27FC236}">
                <a16:creationId xmlns:a16="http://schemas.microsoft.com/office/drawing/2014/main" id="{934AEC2F-4BDF-4DAE-A0AB-6B3AFBC403B0}"/>
              </a:ext>
            </a:extLst>
          </p:cNvPr>
          <p:cNvCxnSpPr>
            <a:cxnSpLocks/>
          </p:cNvCxnSpPr>
          <p:nvPr/>
        </p:nvCxnSpPr>
        <p:spPr>
          <a:xfrm>
            <a:off x="6277754" y="1292249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21 Conector recto">
            <a:extLst>
              <a:ext uri="{FF2B5EF4-FFF2-40B4-BE49-F238E27FC236}">
                <a16:creationId xmlns:a16="http://schemas.microsoft.com/office/drawing/2014/main" id="{B2F9D849-23C5-491E-974F-D4E717C88678}"/>
              </a:ext>
            </a:extLst>
          </p:cNvPr>
          <p:cNvCxnSpPr>
            <a:cxnSpLocks/>
          </p:cNvCxnSpPr>
          <p:nvPr/>
        </p:nvCxnSpPr>
        <p:spPr>
          <a:xfrm>
            <a:off x="8384854" y="1332004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65A0D094-CAE5-43B5-A9AF-FB1127558AF1}"/>
              </a:ext>
            </a:extLst>
          </p:cNvPr>
          <p:cNvSpPr txBox="1"/>
          <p:nvPr/>
        </p:nvSpPr>
        <p:spPr>
          <a:xfrm>
            <a:off x="1876488" y="1343900"/>
            <a:ext cx="2075794" cy="95756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 el máximo nivel de agregación de procesos y su interrelación permite desarrollar la misión de la compañía.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09F38C68-53E4-49B8-9C3A-6DCF2FF680E6}"/>
              </a:ext>
            </a:extLst>
          </p:cNvPr>
          <p:cNvSpPr txBox="1"/>
          <p:nvPr/>
        </p:nvSpPr>
        <p:spPr>
          <a:xfrm>
            <a:off x="4180289" y="1349031"/>
            <a:ext cx="2046183" cy="11345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Segundo nivel de agregación de la gestión organizacional, esta conformado por la agrupación lógica de varios subprocesos para alcanzar un objetivo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E0C28EA0-A184-4FC8-9D9F-873DE9149E3E}"/>
              </a:ext>
            </a:extLst>
          </p:cNvPr>
          <p:cNvSpPr txBox="1"/>
          <p:nvPr/>
        </p:nvSpPr>
        <p:spPr>
          <a:xfrm>
            <a:off x="6309186" y="1356506"/>
            <a:ext cx="1975343" cy="13115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 un conjunto de actividades que se interrelacionan entre si a través de una secuencia lógica para cumplir un propósito y agregar valor al cliente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A1BBDC9-EB56-4E6F-9AF3-7C2EA49370D4}"/>
              </a:ext>
            </a:extLst>
          </p:cNvPr>
          <p:cNvSpPr txBox="1"/>
          <p:nvPr/>
        </p:nvSpPr>
        <p:spPr>
          <a:xfrm>
            <a:off x="8500278" y="1376746"/>
            <a:ext cx="3222404" cy="12576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Dependiendo la complejidad de gestión, una actividad, que a su vez hace parte de un subproceso y puede describirse en un documento aparte como por ejemplo un procedimiento.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 el Nivel 4 su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detallamiento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descripción se puede recurrir a documentos como por ejemplo los instructivos</a:t>
            </a:r>
          </a:p>
        </p:txBody>
      </p:sp>
      <p:sp>
        <p:nvSpPr>
          <p:cNvPr id="120" name="2 Marcador de contenido">
            <a:extLst>
              <a:ext uri="{FF2B5EF4-FFF2-40B4-BE49-F238E27FC236}">
                <a16:creationId xmlns:a16="http://schemas.microsoft.com/office/drawing/2014/main" id="{7BEAFEB6-1151-4FB1-B1FB-AE5B6F09930A}"/>
              </a:ext>
            </a:extLst>
          </p:cNvPr>
          <p:cNvSpPr txBox="1">
            <a:spLocks/>
          </p:cNvSpPr>
          <p:nvPr/>
        </p:nvSpPr>
        <p:spPr>
          <a:xfrm>
            <a:off x="2018180" y="3622536"/>
            <a:ext cx="1647364" cy="46664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Rol - Líder de Macroproceso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MAD y Modelo de relacionamiento</a:t>
            </a:r>
          </a:p>
        </p:txBody>
      </p:sp>
      <p:sp>
        <p:nvSpPr>
          <p:cNvPr id="60" name="2 Marcador de contenido">
            <a:extLst>
              <a:ext uri="{FF2B5EF4-FFF2-40B4-BE49-F238E27FC236}">
                <a16:creationId xmlns:a16="http://schemas.microsoft.com/office/drawing/2014/main" id="{2553038F-F472-4936-9152-0C6001D6F36B}"/>
              </a:ext>
            </a:extLst>
          </p:cNvPr>
          <p:cNvSpPr txBox="1">
            <a:spLocks/>
          </p:cNvSpPr>
          <p:nvPr/>
        </p:nvSpPr>
        <p:spPr>
          <a:xfrm>
            <a:off x="4026469" y="4727998"/>
            <a:ext cx="1873080" cy="509464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Manual de Roles y responsabilidades Gerencias / Jefaturas</a:t>
            </a:r>
          </a:p>
        </p:txBody>
      </p:sp>
      <p:cxnSp>
        <p:nvCxnSpPr>
          <p:cNvPr id="61" name="22 Conector recto">
            <a:extLst>
              <a:ext uri="{FF2B5EF4-FFF2-40B4-BE49-F238E27FC236}">
                <a16:creationId xmlns:a16="http://schemas.microsoft.com/office/drawing/2014/main" id="{7514CC13-059B-40AB-B890-CEA9CAAE97E0}"/>
              </a:ext>
            </a:extLst>
          </p:cNvPr>
          <p:cNvCxnSpPr>
            <a:cxnSpLocks/>
          </p:cNvCxnSpPr>
          <p:nvPr/>
        </p:nvCxnSpPr>
        <p:spPr>
          <a:xfrm>
            <a:off x="9971811" y="3522683"/>
            <a:ext cx="0" cy="2798009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2 Marcador de contenido">
            <a:extLst>
              <a:ext uri="{FF2B5EF4-FFF2-40B4-BE49-F238E27FC236}">
                <a16:creationId xmlns:a16="http://schemas.microsoft.com/office/drawing/2014/main" id="{7C945924-4333-4F1B-A0AC-849277F5F0CA}"/>
              </a:ext>
            </a:extLst>
          </p:cNvPr>
          <p:cNvSpPr txBox="1">
            <a:spLocks/>
          </p:cNvSpPr>
          <p:nvPr/>
        </p:nvSpPr>
        <p:spPr>
          <a:xfrm>
            <a:off x="4025037" y="5805313"/>
            <a:ext cx="2072783" cy="377781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Hoja de Ruta de Activos de conocimiento</a:t>
            </a:r>
          </a:p>
        </p:txBody>
      </p:sp>
      <p:cxnSp>
        <p:nvCxnSpPr>
          <p:cNvPr id="63" name="18 Conector recto">
            <a:extLst>
              <a:ext uri="{FF2B5EF4-FFF2-40B4-BE49-F238E27FC236}">
                <a16:creationId xmlns:a16="http://schemas.microsoft.com/office/drawing/2014/main" id="{26BC84EC-D07B-49EF-9E00-B4237C0D138F}"/>
              </a:ext>
            </a:extLst>
          </p:cNvPr>
          <p:cNvCxnSpPr>
            <a:cxnSpLocks/>
          </p:cNvCxnSpPr>
          <p:nvPr/>
        </p:nvCxnSpPr>
        <p:spPr>
          <a:xfrm>
            <a:off x="6309186" y="5924748"/>
            <a:ext cx="2075668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2 Marcador de contenido">
            <a:extLst>
              <a:ext uri="{FF2B5EF4-FFF2-40B4-BE49-F238E27FC236}">
                <a16:creationId xmlns:a16="http://schemas.microsoft.com/office/drawing/2014/main" id="{51EF21D9-C989-4930-BEA0-7EEA997A5C79}"/>
              </a:ext>
            </a:extLst>
          </p:cNvPr>
          <p:cNvSpPr txBox="1">
            <a:spLocks/>
          </p:cNvSpPr>
          <p:nvPr/>
        </p:nvSpPr>
        <p:spPr>
          <a:xfrm>
            <a:off x="7184549" y="5661344"/>
            <a:ext cx="2072783" cy="262727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MAITE</a:t>
            </a:r>
          </a:p>
        </p:txBody>
      </p:sp>
      <p:sp>
        <p:nvSpPr>
          <p:cNvPr id="2" name="Título 3">
            <a:extLst>
              <a:ext uri="{FF2B5EF4-FFF2-40B4-BE49-F238E27FC236}">
                <a16:creationId xmlns:a16="http://schemas.microsoft.com/office/drawing/2014/main" id="{52BF82B1-9FFD-4838-9DC3-DA470BF3F333}"/>
              </a:ext>
            </a:extLst>
          </p:cNvPr>
          <p:cNvSpPr txBox="1">
            <a:spLocks/>
          </p:cNvSpPr>
          <p:nvPr/>
        </p:nvSpPr>
        <p:spPr>
          <a:xfrm>
            <a:off x="112838" y="58068"/>
            <a:ext cx="64177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s-ES" dirty="0"/>
              <a:t>Metodología - Diseño de Procesos</a:t>
            </a:r>
          </a:p>
        </p:txBody>
      </p:sp>
      <p:sp>
        <p:nvSpPr>
          <p:cNvPr id="28" name="Recortar rectángulo de esquina diagonal 27"/>
          <p:cNvSpPr/>
          <p:nvPr/>
        </p:nvSpPr>
        <p:spPr>
          <a:xfrm flipH="1">
            <a:off x="10043623" y="5741155"/>
            <a:ext cx="2144798" cy="56933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064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9726593" y="5717798"/>
            <a:ext cx="2305859" cy="53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Implementación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de Procesos</a:t>
            </a:r>
          </a:p>
        </p:txBody>
      </p:sp>
    </p:spTree>
    <p:extLst>
      <p:ext uri="{BB962C8B-B14F-4D97-AF65-F5344CB8AC3E}">
        <p14:creationId xmlns:p14="http://schemas.microsoft.com/office/powerpoint/2010/main" val="808525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11A13A7E-FFDC-4688-8DB8-B00F2B91CAA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91" y="1723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9" name="Diapositiva de think-cell" r:id="rId5" imgW="421" imgH="423" progId="TCLayout.ActiveDocument.1">
                  <p:embed/>
                </p:oleObj>
              </mc:Choice>
              <mc:Fallback>
                <p:oleObj name="Diapositiva de think-cell" r:id="rId5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11A13A7E-FFDC-4688-8DB8-B00F2B91CA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91" y="1723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>
            <a:extLst>
              <a:ext uri="{FF2B5EF4-FFF2-40B4-BE49-F238E27FC236}">
                <a16:creationId xmlns:a16="http://schemas.microsoft.com/office/drawing/2014/main" id="{7438A85D-0D1B-4278-B1AF-FFB971E0ED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2" y="104"/>
            <a:ext cx="161968" cy="16196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329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419" sz="2041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17" name="Tabla 7">
            <a:extLst>
              <a:ext uri="{FF2B5EF4-FFF2-40B4-BE49-F238E27FC236}">
                <a16:creationId xmlns:a16="http://schemas.microsoft.com/office/drawing/2014/main" id="{CA7EF4EA-246A-4508-93FB-1CE48D2109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046599"/>
              </p:ext>
            </p:extLst>
          </p:nvPr>
        </p:nvGraphicFramePr>
        <p:xfrm>
          <a:off x="212557" y="1475089"/>
          <a:ext cx="11753653" cy="83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35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15218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835112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20" name="Tabla 7">
            <a:extLst>
              <a:ext uri="{FF2B5EF4-FFF2-40B4-BE49-F238E27FC236}">
                <a16:creationId xmlns:a16="http://schemas.microsoft.com/office/drawing/2014/main" id="{0B13610F-A318-4439-BFDE-24B187E7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102077"/>
              </p:ext>
            </p:extLst>
          </p:nvPr>
        </p:nvGraphicFramePr>
        <p:xfrm>
          <a:off x="212556" y="975373"/>
          <a:ext cx="11753651" cy="466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36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15215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466487">
                <a:tc>
                  <a:txBody>
                    <a:bodyPr/>
                    <a:lstStyle/>
                    <a:p>
                      <a:r>
                        <a:rPr lang="es-CO" sz="1200" b="1">
                          <a:solidFill>
                            <a:sysClr val="windowText" lastClr="000000"/>
                          </a:solidFill>
                        </a:rPr>
                        <a:t>Objetivo</a:t>
                      </a:r>
                    </a:p>
                    <a:p>
                      <a:r>
                        <a:rPr lang="es-CO" sz="1200" b="1">
                          <a:solidFill>
                            <a:sysClr val="windowText" lastClr="000000"/>
                          </a:solidFill>
                        </a:rPr>
                        <a:t>Nivel 0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200" b="0" dirty="0">
                          <a:solidFill>
                            <a:schemeClr val="tx1"/>
                          </a:solidFill>
                        </a:rPr>
                        <a:t>Garantizar que la organización desarrolle la cultura requerida que permita viabilizar la estrategia del negocio y que cuente con un ciclo virtuoso de desarrollo de talento, un modelo de relacionamiento laboral y el marco de despliegue organizacional requeridos para alcanzar los objetivos del negocio</a:t>
                      </a:r>
                      <a:endParaRPr lang="es-CO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21" name="Tabla 7">
            <a:extLst>
              <a:ext uri="{FF2B5EF4-FFF2-40B4-BE49-F238E27FC236}">
                <a16:creationId xmlns:a16="http://schemas.microsoft.com/office/drawing/2014/main" id="{CB5E867A-E356-42E6-8F06-577394BC6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465158"/>
              </p:ext>
            </p:extLst>
          </p:nvPr>
        </p:nvGraphicFramePr>
        <p:xfrm>
          <a:off x="219178" y="594053"/>
          <a:ext cx="11753644" cy="291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429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715215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r>
                        <a:rPr lang="es-CO" sz="1300" dirty="0">
                          <a:solidFill>
                            <a:schemeClr val="tx1"/>
                          </a:solidFill>
                        </a:rPr>
                        <a:t>Nivel 0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244012" rtl="0" eaLnBrk="1" latinLnBrk="0" hangingPunct="1"/>
                      <a:r>
                        <a:rPr lang="es-CO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Talento Humano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sp>
        <p:nvSpPr>
          <p:cNvPr id="22" name="Freeform 153">
            <a:extLst>
              <a:ext uri="{FF2B5EF4-FFF2-40B4-BE49-F238E27FC236}">
                <a16:creationId xmlns:a16="http://schemas.microsoft.com/office/drawing/2014/main" id="{BB91458B-5859-483F-ABB6-1539788D2EDB}"/>
              </a:ext>
            </a:extLst>
          </p:cNvPr>
          <p:cNvSpPr/>
          <p:nvPr/>
        </p:nvSpPr>
        <p:spPr bwMode="auto">
          <a:xfrm>
            <a:off x="1309403" y="1517105"/>
            <a:ext cx="1923192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charset="0"/>
                <a:ea typeface="+mn-ea"/>
                <a:cs typeface="+mn-cs"/>
              </a:rPr>
              <a:t>Planeación Estrategia Talento </a:t>
            </a: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 charset="0"/>
                <a:ea typeface="+mn-ea"/>
                <a:cs typeface="+mn-cs"/>
              </a:rPr>
              <a:t>Humano</a:t>
            </a:r>
            <a:endParaRPr kumimoji="0" lang="es-CO" sz="10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3" name="Tabla 7">
            <a:extLst>
              <a:ext uri="{FF2B5EF4-FFF2-40B4-BE49-F238E27FC236}">
                <a16:creationId xmlns:a16="http://schemas.microsoft.com/office/drawing/2014/main" id="{E447D2B7-C58E-408D-9FAB-9B21A4ADC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362840"/>
              </p:ext>
            </p:extLst>
          </p:nvPr>
        </p:nvGraphicFramePr>
        <p:xfrm>
          <a:off x="198639" y="2336049"/>
          <a:ext cx="11753641" cy="1373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250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675777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  <a:gridCol w="1719618">
                  <a:extLst>
                    <a:ext uri="{9D8B030D-6E8A-4147-A177-3AD203B41FA5}">
                      <a16:colId xmlns:a16="http://schemas.microsoft.com/office/drawing/2014/main" val="3757876569"/>
                    </a:ext>
                  </a:extLst>
                </a:gridCol>
                <a:gridCol w="1951630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1785236">
                  <a:extLst>
                    <a:ext uri="{9D8B030D-6E8A-4147-A177-3AD203B41FA5}">
                      <a16:colId xmlns:a16="http://schemas.microsoft.com/office/drawing/2014/main" val="159404353"/>
                    </a:ext>
                  </a:extLst>
                </a:gridCol>
                <a:gridCol w="1783065">
                  <a:extLst>
                    <a:ext uri="{9D8B030D-6E8A-4147-A177-3AD203B41FA5}">
                      <a16:colId xmlns:a16="http://schemas.microsoft.com/office/drawing/2014/main" val="4204823739"/>
                    </a:ext>
                  </a:extLst>
                </a:gridCol>
                <a:gridCol w="1783065">
                  <a:extLst>
                    <a:ext uri="{9D8B030D-6E8A-4147-A177-3AD203B41FA5}">
                      <a16:colId xmlns:a16="http://schemas.microsoft.com/office/drawing/2014/main" val="2575360536"/>
                    </a:ext>
                  </a:extLst>
                </a:gridCol>
              </a:tblGrid>
              <a:tr h="1301091">
                <a:tc>
                  <a:txBody>
                    <a:bodyPr/>
                    <a:lstStyle/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Objetivos procesos </a:t>
                      </a:r>
                    </a:p>
                    <a:p>
                      <a:r>
                        <a:rPr lang="es-CO" sz="120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Definir la estrategia de Talento Humano, la planeación de la fuerza laboral y la arquitectura organizacional requerida para el cumplimiento de los objetivos corporativos</a:t>
                      </a:r>
                      <a:endParaRPr lang="es-CO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Reclutar y seleccionar candidatos cuyas competencias, motivaciones e intereses se alinean con los objetivos de la compañía</a:t>
                      </a: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alt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Desarrollar las capacidades, habilidades, competencias y conocimientos </a:t>
                      </a: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talento humano, potencializando en el liderazgo y generando identidad cultural </a:t>
                      </a:r>
                      <a:r>
                        <a:rPr lang="es-CO" alt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como </a:t>
                      </a:r>
                      <a:r>
                        <a:rPr lang="es-CO" altLang="es-CO" sz="105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apalancador</a:t>
                      </a:r>
                      <a:r>
                        <a:rPr lang="es-CO" alt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estratégico</a:t>
                      </a:r>
                      <a:endParaRPr lang="es-CO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Crear marcos e incentivos para recompensar y reconocer a los empleados con el objetivo de promover su motivación y orgullo hacia la organización</a:t>
                      </a:r>
                      <a:endParaRPr lang="es-CO" sz="105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Desarrollar las relaciones laborales para generar confianza, equidad entre los diferentes grupos de interés, con una gestión de riesgo</a:t>
                      </a: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Crear oportunidad y alineación para la divulgación y suministro de información de los procesos que permita llegar a las diferentes grupos </a:t>
                      </a:r>
                      <a:r>
                        <a:rPr lang="es-ES" sz="1050" b="0" dirty="0">
                          <a:solidFill>
                            <a:schemeClr val="tx1"/>
                          </a:solidFill>
                        </a:rPr>
                        <a:t>de interés</a:t>
                      </a:r>
                      <a:endParaRPr lang="es-CO" sz="1050" b="0" dirty="0">
                        <a:solidFill>
                          <a:schemeClr val="tx1"/>
                        </a:solidFill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24" name="Tabla 7">
            <a:extLst>
              <a:ext uri="{FF2B5EF4-FFF2-40B4-BE49-F238E27FC236}">
                <a16:creationId xmlns:a16="http://schemas.microsoft.com/office/drawing/2014/main" id="{5E67273C-DA26-419F-AE1B-202C86D5B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47812"/>
              </p:ext>
            </p:extLst>
          </p:nvPr>
        </p:nvGraphicFramePr>
        <p:xfrm>
          <a:off x="208242" y="3763845"/>
          <a:ext cx="11762277" cy="298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817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674837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  <a:gridCol w="1705970">
                  <a:extLst>
                    <a:ext uri="{9D8B030D-6E8A-4147-A177-3AD203B41FA5}">
                      <a16:colId xmlns:a16="http://schemas.microsoft.com/office/drawing/2014/main" val="3757876569"/>
                    </a:ext>
                  </a:extLst>
                </a:gridCol>
                <a:gridCol w="1978925">
                  <a:extLst>
                    <a:ext uri="{9D8B030D-6E8A-4147-A177-3AD203B41FA5}">
                      <a16:colId xmlns:a16="http://schemas.microsoft.com/office/drawing/2014/main" val="529226714"/>
                    </a:ext>
                  </a:extLst>
                </a:gridCol>
                <a:gridCol w="1768330">
                  <a:extLst>
                    <a:ext uri="{9D8B030D-6E8A-4147-A177-3AD203B41FA5}">
                      <a16:colId xmlns:a16="http://schemas.microsoft.com/office/drawing/2014/main" val="159404353"/>
                    </a:ext>
                  </a:extLst>
                </a:gridCol>
                <a:gridCol w="1787699">
                  <a:extLst>
                    <a:ext uri="{9D8B030D-6E8A-4147-A177-3AD203B41FA5}">
                      <a16:colId xmlns:a16="http://schemas.microsoft.com/office/drawing/2014/main" val="3432756851"/>
                    </a:ext>
                  </a:extLst>
                </a:gridCol>
                <a:gridCol w="1787699">
                  <a:extLst>
                    <a:ext uri="{9D8B030D-6E8A-4147-A177-3AD203B41FA5}">
                      <a16:colId xmlns:a16="http://schemas.microsoft.com/office/drawing/2014/main" val="895399995"/>
                    </a:ext>
                  </a:extLst>
                </a:gridCol>
              </a:tblGrid>
              <a:tr h="2977646">
                <a:tc>
                  <a:txBody>
                    <a:bodyPr/>
                    <a:lstStyle/>
                    <a:p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Nivel 2</a:t>
                      </a:r>
                    </a:p>
                  </a:txBody>
                  <a:tcPr marL="93293" marR="93293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Definición plan estratégico del talento humano. 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Planeación de fuerza laboral.</a:t>
                      </a:r>
                    </a:p>
                    <a:p>
                      <a:pPr marL="0" marR="0" lvl="0" indent="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3. Planeación, implementación y administración de la  arquitectura  organizacional.</a:t>
                      </a:r>
                    </a:p>
                    <a:p>
                      <a:pPr marL="0" marR="0" lvl="0" indent="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s-CO" sz="105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4.</a:t>
                      </a:r>
                      <a:r>
                        <a:rPr lang="es-CO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Definición estrategia salarial.</a:t>
                      </a: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Reclutamiento y selección de candidatos.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Contratación de candidatos (Ingresos).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Acompañamiento en el ingreso  de colaboradores.</a:t>
                      </a:r>
                      <a:endParaRPr lang="es-CO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Gestión de desempeño de empleados.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CO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Gestión desarrollo de competencias y formación de talento.</a:t>
                      </a:r>
                      <a:endParaRPr lang="es-E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Identificación de potenciales y Sucesión de Talento.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Bienestar del Talento Humano.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CO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Formulación y desarrollo del modelo de cultura y liderazgo.</a:t>
                      </a:r>
                    </a:p>
                    <a:p>
                      <a:pPr marL="177800" marR="0" lvl="0" indent="-17780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CO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Gestión de las dimensiones de equidad y diversidad.</a:t>
                      </a:r>
                      <a:endParaRPr lang="es-ES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Administración de tiempos y ausentismos.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CO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Gestión Nómina y procesamiento pagos.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CO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Definición y gestión </a:t>
                      </a:r>
                      <a:r>
                        <a:rPr lang="es-CO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del portafolio de beneficios.</a:t>
                      </a:r>
                    </a:p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s-CO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CO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Relacionamiento laboral individual y colectivo.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Gestion procesos de negociación colectiva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Desvinculación colaboradores.</a:t>
                      </a:r>
                    </a:p>
                    <a:p>
                      <a:pPr marL="0" marR="0" lvl="0" indent="0" algn="l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Planeación  comunicaciones 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Diseño y desarrollo de acciones de comunicación</a:t>
                      </a:r>
                      <a:endParaRPr lang="es-ES" sz="1050" b="0" kern="1200" dirty="0">
                        <a:solidFill>
                          <a:schemeClr val="tx1"/>
                        </a:solidFill>
                        <a:highlight>
                          <a:srgbClr val="FF00FF"/>
                        </a:highlight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Diseño y gestión imagen corporativa</a:t>
                      </a: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7800" marR="0" lvl="0" indent="-17780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s-E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Gestión comunicaciones con audiencias externas</a:t>
                      </a:r>
                    </a:p>
                    <a:p>
                      <a:pPr marL="0" marR="0" lvl="0" indent="0" algn="just" defTabSz="12440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s-E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3293" marR="93293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sp>
        <p:nvSpPr>
          <p:cNvPr id="25" name="Freeform 153">
            <a:extLst>
              <a:ext uri="{FF2B5EF4-FFF2-40B4-BE49-F238E27FC236}">
                <a16:creationId xmlns:a16="http://schemas.microsoft.com/office/drawing/2014/main" id="{DF713D2A-5AFC-42FE-B964-6499365F69C7}"/>
              </a:ext>
            </a:extLst>
          </p:cNvPr>
          <p:cNvSpPr/>
          <p:nvPr/>
        </p:nvSpPr>
        <p:spPr bwMode="auto">
          <a:xfrm>
            <a:off x="3032434" y="1520669"/>
            <a:ext cx="1911882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Atracción, Selección  y Vinculación  del Talento Humano</a:t>
            </a:r>
          </a:p>
        </p:txBody>
      </p:sp>
      <p:sp>
        <p:nvSpPr>
          <p:cNvPr id="26" name="Freeform 153">
            <a:extLst>
              <a:ext uri="{FF2B5EF4-FFF2-40B4-BE49-F238E27FC236}">
                <a16:creationId xmlns:a16="http://schemas.microsoft.com/office/drawing/2014/main" id="{45BA0883-C7DE-4D1B-8620-7A7A72865795}"/>
              </a:ext>
            </a:extLst>
          </p:cNvPr>
          <p:cNvSpPr/>
          <p:nvPr/>
        </p:nvSpPr>
        <p:spPr bwMode="auto">
          <a:xfrm>
            <a:off x="6424920" y="1518635"/>
            <a:ext cx="1970416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Compensación</a:t>
            </a: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 y Retención</a:t>
            </a: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 del Talento</a:t>
            </a: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 Humano</a:t>
            </a:r>
            <a:endParaRPr kumimoji="0" lang="es-CO" sz="1122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</a:endParaRPr>
          </a:p>
        </p:txBody>
      </p:sp>
      <p:sp>
        <p:nvSpPr>
          <p:cNvPr id="27" name="Freeform 153">
            <a:extLst>
              <a:ext uri="{FF2B5EF4-FFF2-40B4-BE49-F238E27FC236}">
                <a16:creationId xmlns:a16="http://schemas.microsoft.com/office/drawing/2014/main" id="{CF1D153D-605C-4B2C-8F1C-A143106C8548}"/>
              </a:ext>
            </a:extLst>
          </p:cNvPr>
          <p:cNvSpPr/>
          <p:nvPr/>
        </p:nvSpPr>
        <p:spPr bwMode="auto">
          <a:xfrm>
            <a:off x="8228149" y="1517105"/>
            <a:ext cx="2071054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Gestión </a:t>
            </a: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Relaciones</a:t>
            </a:r>
          </a:p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 Laborales y Sindicales</a:t>
            </a:r>
          </a:p>
        </p:txBody>
      </p:sp>
      <p:sp>
        <p:nvSpPr>
          <p:cNvPr id="28" name="Freeform 153">
            <a:extLst>
              <a:ext uri="{FF2B5EF4-FFF2-40B4-BE49-F238E27FC236}">
                <a16:creationId xmlns:a16="http://schemas.microsoft.com/office/drawing/2014/main" id="{A2BC168B-5F8F-48F1-BD33-C88CC2705E4F}"/>
              </a:ext>
            </a:extLst>
          </p:cNvPr>
          <p:cNvSpPr/>
          <p:nvPr/>
        </p:nvSpPr>
        <p:spPr bwMode="auto">
          <a:xfrm>
            <a:off x="10118367" y="1531577"/>
            <a:ext cx="1838224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2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+mn-cs"/>
              </a:rPr>
              <a:t>Gestión  de Comunicaciones</a:t>
            </a:r>
          </a:p>
        </p:txBody>
      </p:sp>
      <p:sp>
        <p:nvSpPr>
          <p:cNvPr id="29" name="Freeform 153">
            <a:extLst>
              <a:ext uri="{FF2B5EF4-FFF2-40B4-BE49-F238E27FC236}">
                <a16:creationId xmlns:a16="http://schemas.microsoft.com/office/drawing/2014/main" id="{1685EA4C-2454-462F-A4E0-268B07F51B32}"/>
              </a:ext>
            </a:extLst>
          </p:cNvPr>
          <p:cNvSpPr/>
          <p:nvPr/>
        </p:nvSpPr>
        <p:spPr bwMode="auto">
          <a:xfrm>
            <a:off x="4724902" y="1517105"/>
            <a:ext cx="1986881" cy="731952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323990" tIns="46649" rIns="93293" bIns="46649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9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22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+mn-cs"/>
              </a:rPr>
              <a:t>Desarrollo, Liderazgo, y Cultura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EBDD9EE-5AE5-4769-B5C0-6B7A2F43346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44462" y="180370"/>
            <a:ext cx="11575364" cy="27699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tabLst/>
            </a:pPr>
            <a:r>
              <a:rPr lang="es-CO" sz="1800" b="1" dirty="0">
                <a:latin typeface="Century Gothic" panose="020B0502020202020204" pitchFamily="34" charset="0"/>
              </a:rPr>
              <a:t>Macroproceso Talento Humano</a:t>
            </a:r>
            <a:endParaRPr lang="es-CO" sz="18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9354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13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&quot;&gt;&lt;elem m_fUsage=&quot;1.00000000000000000000E+00&quot;&gt;&lt;m_msothmcolidx val=&quot;0&quot;/&gt;&lt;m_rgb r=&quot;41&quot; g=&quot;AA&quot; b=&quot;3C&quot;/&gt;&lt;m_nBrightness endver=&quot;26206&quot; val=&quot;0&quot;/&gt;&lt;/elem&gt;&lt;elem m_fUsage=&quot;9.00000000000000022204E-01&quot;&gt;&lt;m_msothmcolidx val=&quot;0&quot;/&gt;&lt;m_rgb r=&quot;92&quot; g=&quot;D0&quot; b=&quot;50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rDM3kpbyV0FSWVc7CmX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TssANllvtcqiOI54St8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TssANllvtcqiOI54St8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ahq5rgP9gkyHr5oF7W7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ahq5rgP9gkyHr5oF7W7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uRfLmBI1wG_Qd_hZ4M9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"/>
  <p:tag name="2LEVEL" val="0.3"/>
  <p:tag name="3LEVEL" val="0"/>
  <p:tag name="4LEVEL" val="0"/>
  <p:tag name="5LEVEL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"/>
  <p:tag name="2LEVEL" val="0.3"/>
  <p:tag name="3LEVEL" val="0"/>
  <p:tag name="4LEVEL" val="0"/>
  <p:tag name="5LEVEL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frDM3kpbyV0FSWVc7CmX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TssANllvtcqiOI54St8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TssANllvtcqiOI54St8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heme/theme1.xml><?xml version="1.0" encoding="utf-8"?>
<a:theme xmlns:a="http://schemas.openxmlformats.org/drawingml/2006/main" name="Firm Format - Spanish">
  <a:themeElements>
    <a:clrScheme name="Custom 26">
      <a:dk1>
        <a:srgbClr val="000000"/>
      </a:dk1>
      <a:lt1>
        <a:srgbClr val="FFFFFF"/>
      </a:lt1>
      <a:dk2>
        <a:srgbClr val="234F67"/>
      </a:dk2>
      <a:lt2>
        <a:srgbClr val="FFFFFF"/>
      </a:lt2>
      <a:accent1>
        <a:srgbClr val="DCEBF4"/>
      </a:accent1>
      <a:accent2>
        <a:srgbClr val="A2CAE2"/>
      </a:accent2>
      <a:accent3>
        <a:srgbClr val="50A2A0"/>
      </a:accent3>
      <a:accent4>
        <a:srgbClr val="234F67"/>
      </a:accent4>
      <a:accent5>
        <a:srgbClr val="FF6600"/>
      </a:accent5>
      <a:accent6>
        <a:srgbClr val="808080"/>
      </a:accent6>
      <a:hlink>
        <a:srgbClr val="50A2A0"/>
      </a:hlink>
      <a:folHlink>
        <a:srgbClr val="234F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Spanish" id="{8F8C8658-0900-4511-92F4-4F9D7035C792}" vid="{72D81AE0-FDC7-462D-BB9E-9C93A584C623}"/>
    </a:ext>
  </a:extLst>
</a:theme>
</file>

<file path=ppt/theme/theme2.xml><?xml version="1.0" encoding="utf-8"?>
<a:theme xmlns:a="http://schemas.openxmlformats.org/drawingml/2006/main" name="1_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4.xml><?xml version="1.0" encoding="utf-8"?>
<a:theme xmlns:a="http://schemas.openxmlformats.org/drawingml/2006/main" name="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5.xml><?xml version="1.0" encoding="utf-8"?>
<a:theme xmlns:a="http://schemas.openxmlformats.org/drawingml/2006/main" name="4_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6.xml><?xml version="1.0" encoding="utf-8"?>
<a:theme xmlns:a="http://schemas.openxmlformats.org/drawingml/2006/main" name="1_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7.xml><?xml version="1.0" encoding="utf-8"?>
<a:theme xmlns:a="http://schemas.openxmlformats.org/drawingml/2006/main" name="5_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6">
    <a:dk1>
      <a:srgbClr val="000000"/>
    </a:dk1>
    <a:lt1>
      <a:srgbClr val="FFFFFF"/>
    </a:lt1>
    <a:dk2>
      <a:srgbClr val="234F67"/>
    </a:dk2>
    <a:lt2>
      <a:srgbClr val="FFFFFF"/>
    </a:lt2>
    <a:accent1>
      <a:srgbClr val="DCEBF4"/>
    </a:accent1>
    <a:accent2>
      <a:srgbClr val="A2CAE2"/>
    </a:accent2>
    <a:accent3>
      <a:srgbClr val="50A2A0"/>
    </a:accent3>
    <a:accent4>
      <a:srgbClr val="234F67"/>
    </a:accent4>
    <a:accent5>
      <a:srgbClr val="FF6600"/>
    </a:accent5>
    <a:accent6>
      <a:srgbClr val="808080"/>
    </a:accent6>
    <a:hlink>
      <a:srgbClr val="50A2A0"/>
    </a:hlink>
    <a:folHlink>
      <a:srgbClr val="234F6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B6789A2787D140939184C96CE00B77" ma:contentTypeVersion="11" ma:contentTypeDescription="Crear nuevo documento." ma:contentTypeScope="" ma:versionID="d9aa639b939171488a8f17d6a271a3a0">
  <xsd:schema xmlns:xsd="http://www.w3.org/2001/XMLSchema" xmlns:xs="http://www.w3.org/2001/XMLSchema" xmlns:p="http://schemas.microsoft.com/office/2006/metadata/properties" xmlns:ns3="e3de68e4-5fb2-404c-a003-7e5864203514" xmlns:ns4="7078a5be-a5f9-4c83-8f70-8ace8f65d61c" targetNamespace="http://schemas.microsoft.com/office/2006/metadata/properties" ma:root="true" ma:fieldsID="f3cedf95750fe4fb47e6c2d497042bff" ns3:_="" ns4:_="">
    <xsd:import namespace="e3de68e4-5fb2-404c-a003-7e5864203514"/>
    <xsd:import namespace="7078a5be-a5f9-4c83-8f70-8ace8f65d6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e68e4-5fb2-404c-a003-7e58642035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8a5be-a5f9-4c83-8f70-8ace8f65d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C3B5F4-7DAF-4A08-894E-CF678FA50C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9D0DB4-20BF-4E36-9CE2-15F3FEE93ED5}">
  <ds:schemaRefs>
    <ds:schemaRef ds:uri="http://schemas.microsoft.com/office/2006/documentManagement/types"/>
    <ds:schemaRef ds:uri="http://purl.org/dc/dcmitype/"/>
    <ds:schemaRef ds:uri="http://purl.org/dc/elements/1.1/"/>
    <ds:schemaRef ds:uri="e3de68e4-5fb2-404c-a003-7e5864203514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7078a5be-a5f9-4c83-8f70-8ace8f65d61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BF1901-5EEB-4D0F-B3DE-BB9FA83D3EAB}">
  <ds:schemaRefs>
    <ds:schemaRef ds:uri="7078a5be-a5f9-4c83-8f70-8ace8f65d61c"/>
    <ds:schemaRef ds:uri="e3de68e4-5fb2-404c-a003-7e5864203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3782</Words>
  <Application>Microsoft Office PowerPoint</Application>
  <PresentationFormat>Panorámica</PresentationFormat>
  <Paragraphs>622</Paragraphs>
  <Slides>31</Slides>
  <Notes>3</Notes>
  <HiddenSlides>0</HiddenSlides>
  <MMClips>2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Firm Format - Spanish</vt:lpstr>
      <vt:lpstr>1_Tema de Office</vt:lpstr>
      <vt:lpstr>3_Firm Format - template_Blue</vt:lpstr>
      <vt:lpstr>Firm Format - template_Blue</vt:lpstr>
      <vt:lpstr>4_Firm Format - template_Blue</vt:lpstr>
      <vt:lpstr>1_Firm Format - template_Blue</vt:lpstr>
      <vt:lpstr>5_Firm Format - template_Blue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Macroproceso Talento Humano</vt:lpstr>
      <vt:lpstr>Macroproceso Excelencia Empresarial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Rojas Moreno (CENIT)</dc:creator>
  <cp:lastModifiedBy>Mariam Daniela</cp:lastModifiedBy>
  <cp:revision>137</cp:revision>
  <cp:lastPrinted>2019-11-27T12:49:41Z</cp:lastPrinted>
  <dcterms:created xsi:type="dcterms:W3CDTF">2019-11-22T13:40:53Z</dcterms:created>
  <dcterms:modified xsi:type="dcterms:W3CDTF">2021-05-10T14:58:02Z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0x010100B2B6789A2787D140939184C96CE00B77</vt:lpwstr>
  </property>
</Properties>
</file>